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handoutMasterIdLst>
    <p:handoutMasterId r:id="rId17"/>
  </p:handoutMasterIdLst>
  <p:sldIdLst>
    <p:sldId id="258" r:id="rId2"/>
    <p:sldId id="259" r:id="rId3"/>
    <p:sldId id="281" r:id="rId4"/>
    <p:sldId id="282" r:id="rId5"/>
    <p:sldId id="275" r:id="rId6"/>
    <p:sldId id="283" r:id="rId7"/>
    <p:sldId id="286" r:id="rId8"/>
    <p:sldId id="285" r:id="rId9"/>
    <p:sldId id="279" r:id="rId10"/>
    <p:sldId id="277" r:id="rId11"/>
    <p:sldId id="287" r:id="rId12"/>
    <p:sldId id="288" r:id="rId13"/>
    <p:sldId id="280" r:id="rId14"/>
    <p:sldId id="270" r:id="rId15"/>
  </p:sldIdLst>
  <p:sldSz cx="9144000" cy="6858000" type="screen4x3"/>
  <p:notesSz cx="6934200" cy="9220200"/>
  <p:defaultTextStyle>
    <a:defPPr>
      <a:defRPr lang="en-US"/>
    </a:defPPr>
    <a:lvl1pPr algn="l" rtl="0" eaLnBrk="0" fontAlgn="base" hangingPunct="0">
      <a:spcBef>
        <a:spcPct val="0"/>
      </a:spcBef>
      <a:spcAft>
        <a:spcPct val="0"/>
      </a:spcAft>
      <a:defRPr kern="1200">
        <a:solidFill>
          <a:srgbClr val="0C2A8C"/>
        </a:solidFill>
        <a:latin typeface="Arial" charset="0"/>
        <a:ea typeface="+mn-ea"/>
        <a:cs typeface="+mn-cs"/>
      </a:defRPr>
    </a:lvl1pPr>
    <a:lvl2pPr marL="457200" algn="l" rtl="0" eaLnBrk="0" fontAlgn="base" hangingPunct="0">
      <a:spcBef>
        <a:spcPct val="0"/>
      </a:spcBef>
      <a:spcAft>
        <a:spcPct val="0"/>
      </a:spcAft>
      <a:defRPr kern="1200">
        <a:solidFill>
          <a:srgbClr val="0C2A8C"/>
        </a:solidFill>
        <a:latin typeface="Arial" charset="0"/>
        <a:ea typeface="+mn-ea"/>
        <a:cs typeface="+mn-cs"/>
      </a:defRPr>
    </a:lvl2pPr>
    <a:lvl3pPr marL="914400" algn="l" rtl="0" eaLnBrk="0" fontAlgn="base" hangingPunct="0">
      <a:spcBef>
        <a:spcPct val="0"/>
      </a:spcBef>
      <a:spcAft>
        <a:spcPct val="0"/>
      </a:spcAft>
      <a:defRPr kern="1200">
        <a:solidFill>
          <a:srgbClr val="0C2A8C"/>
        </a:solidFill>
        <a:latin typeface="Arial" charset="0"/>
        <a:ea typeface="+mn-ea"/>
        <a:cs typeface="+mn-cs"/>
      </a:defRPr>
    </a:lvl3pPr>
    <a:lvl4pPr marL="1371600" algn="l" rtl="0" eaLnBrk="0" fontAlgn="base" hangingPunct="0">
      <a:spcBef>
        <a:spcPct val="0"/>
      </a:spcBef>
      <a:spcAft>
        <a:spcPct val="0"/>
      </a:spcAft>
      <a:defRPr kern="1200">
        <a:solidFill>
          <a:srgbClr val="0C2A8C"/>
        </a:solidFill>
        <a:latin typeface="Arial" charset="0"/>
        <a:ea typeface="+mn-ea"/>
        <a:cs typeface="+mn-cs"/>
      </a:defRPr>
    </a:lvl4pPr>
    <a:lvl5pPr marL="1828800" algn="l" rtl="0" eaLnBrk="0" fontAlgn="base" hangingPunct="0">
      <a:spcBef>
        <a:spcPct val="0"/>
      </a:spcBef>
      <a:spcAft>
        <a:spcPct val="0"/>
      </a:spcAft>
      <a:defRPr kern="1200">
        <a:solidFill>
          <a:srgbClr val="0C2A8C"/>
        </a:solidFill>
        <a:latin typeface="Arial" charset="0"/>
        <a:ea typeface="+mn-ea"/>
        <a:cs typeface="+mn-cs"/>
      </a:defRPr>
    </a:lvl5pPr>
    <a:lvl6pPr marL="2286000" algn="l" defTabSz="914400" rtl="0" eaLnBrk="1" latinLnBrk="0" hangingPunct="1">
      <a:defRPr kern="1200">
        <a:solidFill>
          <a:srgbClr val="0C2A8C"/>
        </a:solidFill>
        <a:latin typeface="Arial" charset="0"/>
        <a:ea typeface="+mn-ea"/>
        <a:cs typeface="+mn-cs"/>
      </a:defRPr>
    </a:lvl6pPr>
    <a:lvl7pPr marL="2743200" algn="l" defTabSz="914400" rtl="0" eaLnBrk="1" latinLnBrk="0" hangingPunct="1">
      <a:defRPr kern="1200">
        <a:solidFill>
          <a:srgbClr val="0C2A8C"/>
        </a:solidFill>
        <a:latin typeface="Arial" charset="0"/>
        <a:ea typeface="+mn-ea"/>
        <a:cs typeface="+mn-cs"/>
      </a:defRPr>
    </a:lvl7pPr>
    <a:lvl8pPr marL="3200400" algn="l" defTabSz="914400" rtl="0" eaLnBrk="1" latinLnBrk="0" hangingPunct="1">
      <a:defRPr kern="1200">
        <a:solidFill>
          <a:srgbClr val="0C2A8C"/>
        </a:solidFill>
        <a:latin typeface="Arial" charset="0"/>
        <a:ea typeface="+mn-ea"/>
        <a:cs typeface="+mn-cs"/>
      </a:defRPr>
    </a:lvl8pPr>
    <a:lvl9pPr marL="3657600" algn="l" defTabSz="914400" rtl="0" eaLnBrk="1" latinLnBrk="0" hangingPunct="1">
      <a:defRPr kern="1200">
        <a:solidFill>
          <a:srgbClr val="0C2A8C"/>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C2A8C"/>
    <a:srgbClr val="000099"/>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24" autoAdjust="0"/>
    <p:restoredTop sz="75126" autoAdjust="0"/>
  </p:normalViewPr>
  <p:slideViewPr>
    <p:cSldViewPr>
      <p:cViewPr varScale="1">
        <p:scale>
          <a:sx n="79" d="100"/>
          <a:sy n="79" d="100"/>
        </p:scale>
        <p:origin x="-213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44"/>
    </p:cViewPr>
  </p:sorterViewPr>
  <p:notesViewPr>
    <p:cSldViewPr>
      <p:cViewPr varScale="1">
        <p:scale>
          <a:sx n="79" d="100"/>
          <a:sy n="79" d="100"/>
        </p:scale>
        <p:origin x="-2112" y="-108"/>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p>
        </p:txBody>
      </p:sp>
      <p:sp>
        <p:nvSpPr>
          <p:cNvPr id="45059" name="Rectangle 3"/>
          <p:cNvSpPr>
            <a:spLocks noGrp="1" noChangeArrowheads="1"/>
          </p:cNvSpPr>
          <p:nvPr>
            <p:ph type="dt" sz="quarter" idx="1"/>
          </p:nvPr>
        </p:nvSpPr>
        <p:spPr bwMode="auto">
          <a:xfrm>
            <a:off x="3927475"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p>
        </p:txBody>
      </p:sp>
      <p:sp>
        <p:nvSpPr>
          <p:cNvPr id="45060"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p>
        </p:txBody>
      </p:sp>
      <p:sp>
        <p:nvSpPr>
          <p:cNvPr id="45061" name="Rectangle 5"/>
          <p:cNvSpPr>
            <a:spLocks noGrp="1" noChangeArrowheads="1"/>
          </p:cNvSpPr>
          <p:nvPr>
            <p:ph type="sldNum" sz="quarter" idx="3"/>
          </p:nvPr>
        </p:nvSpPr>
        <p:spPr bwMode="auto">
          <a:xfrm>
            <a:off x="3927475"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7194299C-002D-4C88-A133-04C7DEAA3FEE}" type="slidenum">
              <a:rPr lang="en-US"/>
              <a:pPr>
                <a:defRPr/>
              </a:pPr>
              <a:t>‹#›</a:t>
            </a:fld>
            <a:endParaRPr lang="en-US"/>
          </a:p>
        </p:txBody>
      </p:sp>
    </p:spTree>
    <p:extLst>
      <p:ext uri="{BB962C8B-B14F-4D97-AF65-F5344CB8AC3E}">
        <p14:creationId xmlns="" xmlns:p14="http://schemas.microsoft.com/office/powerpoint/2010/main" val="2993818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eaLnBrk="1" hangingPunct="1">
              <a:defRPr sz="1200">
                <a:solidFill>
                  <a:schemeClr val="tx1"/>
                </a:solidFill>
              </a:defRPr>
            </a:lvl1pPr>
          </a:lstStyle>
          <a:p>
            <a:pPr>
              <a:defRPr/>
            </a:pPr>
            <a:endParaRPr lang="en-US"/>
          </a:p>
        </p:txBody>
      </p:sp>
      <p:sp>
        <p:nvSpPr>
          <p:cNvPr id="14339" name="Rectangle 3"/>
          <p:cNvSpPr>
            <a:spLocks noGrp="1" noChangeArrowheads="1"/>
          </p:cNvSpPr>
          <p:nvPr>
            <p:ph type="dt"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eaLnBrk="1" hangingPunct="1">
              <a:defRPr sz="1200">
                <a:solidFill>
                  <a:schemeClr val="tx1"/>
                </a:solidFill>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723900" y="4381500"/>
            <a:ext cx="5546725" cy="4148138"/>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eaLnBrk="1" hangingPunct="1">
              <a:defRPr sz="1200">
                <a:solidFill>
                  <a:schemeClr val="tx1"/>
                </a:solidFill>
              </a:defRPr>
            </a:lvl1pPr>
          </a:lstStyle>
          <a:p>
            <a:pPr>
              <a:defRPr/>
            </a:pPr>
            <a:endParaRPr lang="en-US"/>
          </a:p>
        </p:txBody>
      </p:sp>
      <p:sp>
        <p:nvSpPr>
          <p:cNvPr id="14343" name="Rectangle 7"/>
          <p:cNvSpPr>
            <a:spLocks noGrp="1" noChangeArrowheads="1"/>
          </p:cNvSpPr>
          <p:nvPr>
            <p:ph type="sldNum" sz="quarter" idx="5"/>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eaLnBrk="1" hangingPunct="1">
              <a:defRPr sz="1200">
                <a:solidFill>
                  <a:schemeClr val="tx1"/>
                </a:solidFill>
              </a:defRPr>
            </a:lvl1pPr>
          </a:lstStyle>
          <a:p>
            <a:pPr>
              <a:defRPr/>
            </a:pPr>
            <a:fld id="{1C89EF05-454A-4D83-A158-33C76A1EFD74}" type="slidenum">
              <a:rPr lang="en-US"/>
              <a:pPr>
                <a:defRPr/>
              </a:pPr>
              <a:t>‹#›</a:t>
            </a:fld>
            <a:endParaRPr lang="en-US"/>
          </a:p>
        </p:txBody>
      </p:sp>
    </p:spTree>
    <p:extLst>
      <p:ext uri="{BB962C8B-B14F-4D97-AF65-F5344CB8AC3E}">
        <p14:creationId xmlns="" xmlns:p14="http://schemas.microsoft.com/office/powerpoint/2010/main" val="4030054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1052F1B9-61C6-4C32-8A9F-1FD0BBBF6FE8}" type="slidenum">
              <a:rPr lang="en-US" altLang="en-US" smtClean="0">
                <a:solidFill>
                  <a:schemeClr val="tx1"/>
                </a:solidFill>
              </a:rPr>
              <a:pPr/>
              <a:t>1</a:t>
            </a:fld>
            <a:endParaRPr lang="en-US" altLang="en-US" smtClean="0">
              <a:solidFill>
                <a:schemeClr val="tx1"/>
              </a:solidFill>
            </a:endParaRPr>
          </a:p>
        </p:txBody>
      </p:sp>
      <p:sp>
        <p:nvSpPr>
          <p:cNvPr id="17411" name="Rectangle 2"/>
          <p:cNvSpPr>
            <a:spLocks noGrp="1" noRot="1" noChangeAspect="1" noChangeArrowheads="1" noTextEdit="1"/>
          </p:cNvSpPr>
          <p:nvPr>
            <p:ph type="sldImg"/>
          </p:nvPr>
        </p:nvSpPr>
        <p:spPr>
          <a:xfrm>
            <a:off x="1169988" y="698500"/>
            <a:ext cx="4592637" cy="3444875"/>
          </a:xfrm>
          <a:ln/>
        </p:spPr>
      </p:sp>
      <p:sp>
        <p:nvSpPr>
          <p:cNvPr id="17412" name="Rectangle 3"/>
          <p:cNvSpPr>
            <a:spLocks noGrp="1" noChangeArrowheads="1"/>
          </p:cNvSpPr>
          <p:nvPr>
            <p:ph type="body" idx="1"/>
          </p:nvPr>
        </p:nvSpPr>
        <p:spPr>
          <a:xfrm>
            <a:off x="954088" y="4379913"/>
            <a:ext cx="5086350" cy="415131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BE0D943B-C495-4530-AD05-9BEB3B11A35A}" type="slidenum">
              <a:rPr lang="en-US" altLang="en-US" smtClean="0">
                <a:solidFill>
                  <a:schemeClr val="tx1"/>
                </a:solidFill>
              </a:rPr>
              <a:pPr/>
              <a:t>10</a:t>
            </a:fld>
            <a:endParaRPr lang="en-US" altLang="en-US" smtClean="0">
              <a:solidFill>
                <a:schemeClr val="tx1"/>
              </a:solidFill>
            </a:endParaRPr>
          </a:p>
        </p:txBody>
      </p:sp>
      <p:sp>
        <p:nvSpPr>
          <p:cNvPr id="26627" name="Rectangle 2"/>
          <p:cNvSpPr>
            <a:spLocks noGrp="1" noRot="1" noChangeAspect="1" noChangeArrowheads="1" noTextEdit="1"/>
          </p:cNvSpPr>
          <p:nvPr>
            <p:ph type="sldImg"/>
          </p:nvPr>
        </p:nvSpPr>
        <p:spPr>
          <a:xfrm>
            <a:off x="1169988" y="698500"/>
            <a:ext cx="4592637" cy="3444875"/>
          </a:xfrm>
          <a:ln/>
        </p:spPr>
      </p:sp>
      <p:sp>
        <p:nvSpPr>
          <p:cNvPr id="26628" name="Rectangle 3"/>
          <p:cNvSpPr>
            <a:spLocks noGrp="1" noChangeArrowheads="1"/>
          </p:cNvSpPr>
          <p:nvPr>
            <p:ph type="body" idx="1"/>
          </p:nvPr>
        </p:nvSpPr>
        <p:spPr>
          <a:xfrm>
            <a:off x="976313" y="4232275"/>
            <a:ext cx="5083175" cy="4152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smtClean="0"/>
              <a:t>These topics are “special interest items” that we will focus on.  By focusing in on these topics we are hoping that we can address some know shortfalls in product development.  </a:t>
            </a:r>
          </a:p>
          <a:p>
            <a:pPr eaLnBrk="1" hangingPunct="1">
              <a:buFontTx/>
              <a:buChar char="•"/>
            </a:pPr>
            <a:r>
              <a:rPr lang="en-US" altLang="en-US" dirty="0" smtClean="0"/>
              <a:t>Since the procedures to address these topics have not been worked out, you may need to get your management’s guidance on addressing these plans.</a:t>
            </a:r>
          </a:p>
          <a:p>
            <a:pPr eaLnBrk="1" hangingPunct="1">
              <a:buFontTx/>
              <a:buChar char="•"/>
            </a:pPr>
            <a:r>
              <a:rPr lang="en-US" altLang="en-US" dirty="0" smtClean="0"/>
              <a:t>Briefly describe your plans for archive, long term maintenance of the product and quality monitoring.  Additional guidance follows:</a:t>
            </a:r>
          </a:p>
          <a:p>
            <a:pPr eaLnBrk="1" hangingPunct="1"/>
            <a:r>
              <a:rPr lang="en-US" altLang="en-US" dirty="0" smtClean="0"/>
              <a:t>     Archive Plan:  You may need to discuss this item with management and get their guidance.  Many of the procedures for archive have not been worked out.	</a:t>
            </a:r>
          </a:p>
          <a:p>
            <a:pPr eaLnBrk="1" hangingPunct="1"/>
            <a:r>
              <a:rPr lang="en-US" altLang="en-US" dirty="0" smtClean="0"/>
              <a:t>     Long Term Maintenance Plan:  You may also need to discuss this item with management to get their guidance.  If you are enhancing or adding a new product to existing product application, you need to examine if the existing maintenance support can handle the enhanced/new product.  If this is the case, state this.  If new contract services (e.g., additional sys admin person) or reoccurring h/w and s/w licenses are required for your project, you need to describe how this will be funded.  OSGS funding is inappropriate for long term maintenance.</a:t>
            </a:r>
          </a:p>
          <a:p>
            <a:pPr eaLnBrk="1" hangingPunct="1"/>
            <a:r>
              <a:rPr lang="en-US" altLang="en-US" dirty="0" smtClean="0"/>
              <a:t>     Quality Monitoring Plan:  Define the tools to be developed/used, who will use them and how they will use them.  For example, will the QC process be automated or require a person in the loop?  Will QC be 24/7 or 8/5?  Will QC be done totally by ORA, OSPO or ORA/OSPO?</a:t>
            </a:r>
          </a:p>
          <a:p>
            <a:pPr eaLnBrk="1" hangingPunct="1"/>
            <a:r>
              <a:rPr lang="en-US" altLang="en-US" dirty="0" smtClean="0"/>
              <a:t>     Documentation/Metadata Plan:  Describe who will do documentation and metadata. </a:t>
            </a:r>
          </a:p>
          <a:p>
            <a:pPr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087" eaLnBrk="1" fontAlgn="auto" hangingPunct="1">
              <a:spcBef>
                <a:spcPts val="0"/>
              </a:spcBef>
              <a:spcAft>
                <a:spcPts val="0"/>
              </a:spcAft>
              <a:defRPr/>
            </a:pPr>
            <a:endParaRPr lang="en-US" dirty="0" smtClean="0"/>
          </a:p>
          <a:p>
            <a:pPr defTabSz="923087" eaLnBrk="1" fontAlgn="auto" hangingPunct="1">
              <a:spcBef>
                <a:spcPts val="0"/>
              </a:spcBef>
              <a:spcAft>
                <a:spcPts val="0"/>
              </a:spcAft>
              <a:defRPr/>
            </a:pPr>
            <a:r>
              <a:rPr lang="en-US" u="sng" dirty="0" smtClean="0"/>
              <a:t>Category</a:t>
            </a:r>
            <a:r>
              <a:rPr lang="en-US" u="sng" baseline="0" dirty="0" smtClean="0"/>
              <a:t> definitions</a:t>
            </a:r>
          </a:p>
          <a:p>
            <a:pPr defTabSz="923087" eaLnBrk="1" fontAlgn="auto" hangingPunct="1">
              <a:spcBef>
                <a:spcPts val="0"/>
              </a:spcBef>
              <a:spcAft>
                <a:spcPts val="0"/>
              </a:spcAft>
              <a:defRPr/>
            </a:pPr>
            <a:r>
              <a:rPr lang="en-US" b="1" baseline="0" dirty="0" smtClean="0"/>
              <a:t>Name:</a:t>
            </a:r>
            <a:r>
              <a:rPr lang="en-US" baseline="0" dirty="0" smtClean="0"/>
              <a:t>  Application long name</a:t>
            </a:r>
          </a:p>
          <a:p>
            <a:pPr defTabSz="923087" eaLnBrk="1" fontAlgn="auto" hangingPunct="1">
              <a:spcBef>
                <a:spcPts val="0"/>
              </a:spcBef>
              <a:spcAft>
                <a:spcPts val="0"/>
              </a:spcAft>
              <a:defRPr/>
            </a:pPr>
            <a:r>
              <a:rPr lang="en-US" sz="1200" b="1" dirty="0"/>
              <a:t>Short Name:</a:t>
            </a:r>
            <a:r>
              <a:rPr lang="en-US" sz="1200" dirty="0"/>
              <a:t> Application short name</a:t>
            </a:r>
            <a:endParaRPr lang="en-US" baseline="0" dirty="0" smtClean="0"/>
          </a:p>
          <a:p>
            <a:pPr defTabSz="923087" eaLnBrk="1" fontAlgn="auto" hangingPunct="1">
              <a:spcBef>
                <a:spcPts val="0"/>
              </a:spcBef>
              <a:spcAft>
                <a:spcPts val="0"/>
              </a:spcAft>
              <a:defRPr/>
            </a:pPr>
            <a:r>
              <a:rPr lang="en-US" sz="1200" b="1" dirty="0"/>
              <a:t>Status:</a:t>
            </a:r>
            <a:r>
              <a:rPr lang="en-US" sz="1200" dirty="0"/>
              <a:t> Current status of the application (Operational, Developmental, Pre-Operational, Non-Operational, Decommissioned)</a:t>
            </a:r>
            <a:endParaRPr lang="en-US" baseline="0" dirty="0" smtClean="0"/>
          </a:p>
          <a:p>
            <a:pPr defTabSz="923087" eaLnBrk="1" fontAlgn="auto" hangingPunct="1">
              <a:spcBef>
                <a:spcPts val="0"/>
              </a:spcBef>
              <a:spcAft>
                <a:spcPts val="0"/>
              </a:spcAft>
              <a:defRPr/>
            </a:pPr>
            <a:r>
              <a:rPr lang="en-US" sz="1200" b="1" dirty="0"/>
              <a:t>Support Level:</a:t>
            </a:r>
            <a:r>
              <a:rPr lang="en-US" sz="1200" dirty="0"/>
              <a:t> Maintenance support (24*7, 8*7, 8*5, No Coverage Needed, Undefined)</a:t>
            </a:r>
            <a:endParaRPr lang="en-US" baseline="0" dirty="0" smtClean="0"/>
          </a:p>
          <a:p>
            <a:pPr defTabSz="923087" eaLnBrk="1" fontAlgn="auto" hangingPunct="1">
              <a:spcBef>
                <a:spcPts val="0"/>
              </a:spcBef>
              <a:spcAft>
                <a:spcPts val="0"/>
              </a:spcAft>
              <a:defRPr/>
            </a:pPr>
            <a:r>
              <a:rPr lang="en-US" sz="1200" b="1" dirty="0"/>
              <a:t>User Impact:</a:t>
            </a:r>
            <a:r>
              <a:rPr lang="en-US" sz="1200" dirty="0"/>
              <a:t> Impact to the users if the application was not available</a:t>
            </a:r>
            <a:endParaRPr lang="en-US" baseline="0" dirty="0" smtClean="0"/>
          </a:p>
          <a:p>
            <a:r>
              <a:rPr lang="en-US" sz="1200" b="1" dirty="0"/>
              <a:t>Notification Tier:</a:t>
            </a:r>
            <a:r>
              <a:rPr lang="en-US" sz="1200" dirty="0"/>
              <a:t> 0, 1, 2, N/A, Undefined</a:t>
            </a:r>
          </a:p>
          <a:p>
            <a:pPr marL="173079" indent="-173079">
              <a:buFont typeface="Arial" panose="020B0604020202020204" pitchFamily="34" charset="0"/>
              <a:buChar char="•"/>
            </a:pPr>
            <a:r>
              <a:rPr lang="en-US" dirty="0" smtClean="0"/>
              <a:t>Notification Tier Levels:</a:t>
            </a:r>
          </a:p>
          <a:p>
            <a:pPr lvl="1"/>
            <a:r>
              <a:rPr lang="en-US" dirty="0" smtClean="0"/>
              <a:t>Tier 0: Immediate e-mail notification to ESPC.Notification@noaa.gov, and phone contact with SAB Shift Supervisor and NWS SDM, e-mail updates every 2 hours, and an e-mail/phone call upon return of product or service. Immediate e-mail should include outage information only, subsequent e-mails to include reason for outage and estimated RTS.</a:t>
            </a:r>
          </a:p>
          <a:p>
            <a:pPr lvl="1"/>
            <a:r>
              <a:rPr lang="en-US" dirty="0" smtClean="0"/>
              <a:t>Tier 1: E-mail Notification of outage/anomaly of product </a:t>
            </a:r>
            <a:r>
              <a:rPr lang="en-US" dirty="0" err="1" smtClean="0"/>
              <a:t>occuring</a:t>
            </a:r>
            <a:r>
              <a:rPr lang="en-US" dirty="0" smtClean="0"/>
              <a:t> after two product cycles, including phone call to SAB Shift Supervisor. No regular updates.  E-mail notification upon return of normal product/service.</a:t>
            </a:r>
          </a:p>
          <a:p>
            <a:pPr lvl="1"/>
            <a:r>
              <a:rPr lang="en-US" dirty="0" smtClean="0"/>
              <a:t>Tier 2: E-mail notification only within 4 or 6 hours of anomaly. One notice only.</a:t>
            </a:r>
          </a:p>
          <a:p>
            <a:pPr lvl="1"/>
            <a:r>
              <a:rPr lang="en-US" dirty="0" smtClean="0"/>
              <a:t>N/A: No notification. This product is in-house use only. </a:t>
            </a:r>
          </a:p>
          <a:p>
            <a:r>
              <a:rPr lang="en-US" sz="1200" b="1" dirty="0"/>
              <a:t>Approval Level:</a:t>
            </a:r>
            <a:r>
              <a:rPr lang="en-US" sz="1200" dirty="0"/>
              <a:t> Approval needed for notification message—PAL, COB OPS Manager, SSD User Svc, Undefined</a:t>
            </a:r>
            <a:endParaRPr lang="en-US" dirty="0" smtClean="0"/>
          </a:p>
          <a:p>
            <a:r>
              <a:rPr lang="en-US" sz="1200" b="1" dirty="0"/>
              <a:t>Escalation Tier:</a:t>
            </a:r>
            <a:r>
              <a:rPr lang="en-US" sz="1200" dirty="0"/>
              <a:t> A, B, C, Undefined</a:t>
            </a:r>
            <a:endParaRPr lang="en-US" dirty="0" smtClean="0"/>
          </a:p>
          <a:p>
            <a:pPr marL="173079" indent="-173079">
              <a:buFont typeface="Arial" panose="020B0604020202020204" pitchFamily="34" charset="0"/>
              <a:buChar char="•"/>
            </a:pPr>
            <a:r>
              <a:rPr lang="en-US" dirty="0" smtClean="0"/>
              <a:t>Escalation Tier Levels:</a:t>
            </a:r>
          </a:p>
          <a:p>
            <a:pPr lvl="1"/>
            <a:r>
              <a:rPr lang="en-US" dirty="0" smtClean="0"/>
              <a:t>Tier A: Notify designated OSGSPD Personnel within 2 hours, or immediately if known*</a:t>
            </a:r>
          </a:p>
          <a:p>
            <a:pPr lvl="1"/>
            <a:r>
              <a:rPr lang="en-US" dirty="0" smtClean="0"/>
              <a:t>Tier B: Notify designated OSGSPD Personnel if outage/anomaly exists for more than  6 hours</a:t>
            </a:r>
          </a:p>
          <a:p>
            <a:pPr lvl="1"/>
            <a:r>
              <a:rPr lang="en-US" dirty="0" smtClean="0"/>
              <a:t>Tier C: Notify designated OSGSPD Personnel if outage/anomaly exists for more than 12 hours</a:t>
            </a:r>
          </a:p>
          <a:p>
            <a:pPr lvl="1"/>
            <a:r>
              <a:rPr lang="en-US" dirty="0" smtClean="0"/>
              <a:t>*Immediate outages requiring notifications include the sudden loss of satellite, instrument, data, network, or processing causing sudden failure of product or service.</a:t>
            </a:r>
            <a:r>
              <a:rPr lang="en-US" sz="1200" dirty="0"/>
              <a:t>	</a:t>
            </a:r>
          </a:p>
          <a:p>
            <a:r>
              <a:rPr lang="en-US" sz="1200" b="1" dirty="0"/>
              <a:t>Application Type:</a:t>
            </a:r>
            <a:r>
              <a:rPr lang="en-US" sz="1200" dirty="0"/>
              <a:t> Application, Intermediate Application, Undefined	</a:t>
            </a:r>
          </a:p>
          <a:p>
            <a:r>
              <a:rPr lang="en-US" sz="1200" b="1" dirty="0"/>
              <a:t>Description:</a:t>
            </a:r>
            <a:r>
              <a:rPr lang="en-US" sz="1200" dirty="0"/>
              <a:t> Describe the application</a:t>
            </a:r>
          </a:p>
          <a:p>
            <a:r>
              <a:rPr lang="en-US" sz="1200" b="1" dirty="0"/>
              <a:t>Satellites:  </a:t>
            </a:r>
            <a:r>
              <a:rPr lang="en-US" sz="1200" dirty="0"/>
              <a:t>Which satellites will be used for this application</a:t>
            </a:r>
            <a:endParaRPr lang="en-US" sz="1200" b="1" dirty="0"/>
          </a:p>
          <a:p>
            <a:r>
              <a:rPr lang="en-US" sz="1200" b="1" dirty="0"/>
              <a:t>Instrument:</a:t>
            </a:r>
            <a:r>
              <a:rPr lang="en-US" sz="1200" dirty="0"/>
              <a:t> Which instrument will be used for this application</a:t>
            </a:r>
          </a:p>
          <a:p>
            <a:r>
              <a:rPr lang="en-US" sz="1200" b="1" dirty="0"/>
              <a:t>System:</a:t>
            </a:r>
            <a:r>
              <a:rPr lang="en-US" sz="1200" dirty="0"/>
              <a:t> Which server this application is running on</a:t>
            </a:r>
          </a:p>
          <a:p>
            <a:r>
              <a:rPr lang="en-US" sz="1200" b="1" dirty="0"/>
              <a:t>CIP:</a:t>
            </a:r>
            <a:r>
              <a:rPr lang="en-US" sz="1200" dirty="0"/>
              <a:t> Is this application running on CIP </a:t>
            </a:r>
          </a:p>
          <a:p>
            <a:pPr defTabSz="923087" eaLnBrk="1" fontAlgn="auto" hangingPunct="1">
              <a:spcBef>
                <a:spcPts val="0"/>
              </a:spcBef>
              <a:spcAft>
                <a:spcPts val="0"/>
              </a:spcAft>
              <a:defRPr/>
            </a:pPr>
            <a:endParaRPr lang="en-US" dirty="0"/>
          </a:p>
        </p:txBody>
      </p:sp>
      <p:sp>
        <p:nvSpPr>
          <p:cNvPr id="4" name="Slide Number Placeholder 3"/>
          <p:cNvSpPr>
            <a:spLocks noGrp="1"/>
          </p:cNvSpPr>
          <p:nvPr>
            <p:ph type="sldNum" sz="quarter" idx="10"/>
          </p:nvPr>
        </p:nvSpPr>
        <p:spPr/>
        <p:txBody>
          <a:bodyPr/>
          <a:lstStyle/>
          <a:p>
            <a:fld id="{F58AF529-9A4D-42A1-AB2B-DF790FC2C6E1}" type="slidenum">
              <a:rPr lang="en-US" smtClean="0"/>
              <a:pPr/>
              <a:t>11</a:t>
            </a:fld>
            <a:endParaRPr lang="en-US"/>
          </a:p>
        </p:txBody>
      </p:sp>
    </p:spTree>
    <p:extLst>
      <p:ext uri="{BB962C8B-B14F-4D97-AF65-F5344CB8AC3E}">
        <p14:creationId xmlns="" xmlns:p14="http://schemas.microsoft.com/office/powerpoint/2010/main" val="1957555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defTabSz="923087" eaLnBrk="1" fontAlgn="auto" hangingPunct="1">
              <a:spcBef>
                <a:spcPts val="0"/>
              </a:spcBef>
              <a:spcAft>
                <a:spcPts val="0"/>
              </a:spcAft>
              <a:defRPr/>
            </a:pPr>
            <a:r>
              <a:rPr lang="en-US" u="sng" dirty="0" smtClean="0"/>
              <a:t>Category</a:t>
            </a:r>
            <a:r>
              <a:rPr lang="en-US" u="sng" baseline="0" dirty="0" smtClean="0"/>
              <a:t> definitions</a:t>
            </a:r>
          </a:p>
          <a:p>
            <a:r>
              <a:rPr lang="en-US" sz="1200" b="1" dirty="0"/>
              <a:t>Name:</a:t>
            </a:r>
            <a:r>
              <a:rPr lang="en-US" sz="1200" dirty="0"/>
              <a:t> Product long name 	</a:t>
            </a:r>
          </a:p>
          <a:p>
            <a:r>
              <a:rPr lang="en-US" sz="1200" b="1" dirty="0"/>
              <a:t>Short Name:</a:t>
            </a:r>
            <a:r>
              <a:rPr lang="en-US" sz="1200" dirty="0"/>
              <a:t> Product short name </a:t>
            </a:r>
          </a:p>
          <a:p>
            <a:r>
              <a:rPr lang="en-US" sz="1200" b="1" dirty="0"/>
              <a:t>Application Short Name:</a:t>
            </a:r>
            <a:r>
              <a:rPr lang="en-US" sz="1200" dirty="0"/>
              <a:t> Corresponding application short name 	</a:t>
            </a:r>
          </a:p>
          <a:p>
            <a:r>
              <a:rPr lang="en-US" sz="1200" b="1" dirty="0"/>
              <a:t>Status:</a:t>
            </a:r>
            <a:r>
              <a:rPr lang="en-US" sz="1200" dirty="0"/>
              <a:t> Current status of the product (Operational, Developmental, Pre-Operational, Non-Operational, Decommissioned)</a:t>
            </a:r>
          </a:p>
          <a:p>
            <a:r>
              <a:rPr lang="en-US" sz="1200" b="1" dirty="0"/>
              <a:t>Support Level: </a:t>
            </a:r>
            <a:r>
              <a:rPr lang="en-US" sz="1200" dirty="0"/>
              <a:t>Maintenance support (24*7, 8*7, 8*5, No Coverage Needed, Undefined)</a:t>
            </a:r>
          </a:p>
          <a:p>
            <a:r>
              <a:rPr lang="en-US" sz="1200" b="1" dirty="0"/>
              <a:t>Format:</a:t>
            </a:r>
            <a:r>
              <a:rPr lang="en-US" sz="1200" dirty="0"/>
              <a:t> Product format	</a:t>
            </a:r>
          </a:p>
          <a:p>
            <a:r>
              <a:rPr lang="en-US" sz="1200" b="1" dirty="0"/>
              <a:t>Primary Use:</a:t>
            </a:r>
            <a:r>
              <a:rPr lang="en-US" sz="1200" dirty="0"/>
              <a:t> The primary use of the products--Local Forecasts and Warning, Research, Environmental Monitoring, Climate Prediction and Studies, Environmental Modeling</a:t>
            </a:r>
          </a:p>
          <a:p>
            <a:r>
              <a:rPr lang="en-US" sz="1200" b="1" dirty="0"/>
              <a:t>Description:</a:t>
            </a:r>
            <a:r>
              <a:rPr lang="en-US" sz="1200" dirty="0"/>
              <a:t> Description of the product	</a:t>
            </a:r>
          </a:p>
          <a:p>
            <a:r>
              <a:rPr lang="en-US" sz="1200" b="1" dirty="0"/>
              <a:t>Output Filenames:</a:t>
            </a:r>
            <a:r>
              <a:rPr lang="en-US" sz="1200" dirty="0"/>
              <a:t> Filenames of the products</a:t>
            </a:r>
          </a:p>
          <a:p>
            <a:endParaRPr lang="en-US" dirty="0"/>
          </a:p>
        </p:txBody>
      </p:sp>
      <p:sp>
        <p:nvSpPr>
          <p:cNvPr id="4" name="Slide Number Placeholder 3"/>
          <p:cNvSpPr>
            <a:spLocks noGrp="1"/>
          </p:cNvSpPr>
          <p:nvPr>
            <p:ph type="sldNum" sz="quarter" idx="10"/>
          </p:nvPr>
        </p:nvSpPr>
        <p:spPr/>
        <p:txBody>
          <a:bodyPr/>
          <a:lstStyle/>
          <a:p>
            <a:fld id="{F58AF529-9A4D-42A1-AB2B-DF790FC2C6E1}" type="slidenum">
              <a:rPr lang="en-US" smtClean="0"/>
              <a:pPr/>
              <a:t>12</a:t>
            </a:fld>
            <a:endParaRPr lang="en-US"/>
          </a:p>
        </p:txBody>
      </p:sp>
    </p:spTree>
    <p:extLst>
      <p:ext uri="{BB962C8B-B14F-4D97-AF65-F5344CB8AC3E}">
        <p14:creationId xmlns="" xmlns:p14="http://schemas.microsoft.com/office/powerpoint/2010/main" val="3472118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8FE74C4A-0F67-404E-A3AC-AFB63B15498B}" type="slidenum">
              <a:rPr lang="en-US" altLang="en-US" smtClean="0">
                <a:solidFill>
                  <a:schemeClr val="tx1"/>
                </a:solidFill>
              </a:rPr>
              <a:pPr/>
              <a:t>14</a:t>
            </a:fld>
            <a:endParaRPr lang="en-US" altLang="en-US" smtClean="0">
              <a:solidFill>
                <a:schemeClr val="tx1"/>
              </a:solidFill>
            </a:endParaRPr>
          </a:p>
        </p:txBody>
      </p:sp>
      <p:sp>
        <p:nvSpPr>
          <p:cNvPr id="28675" name="Rectangle 2"/>
          <p:cNvSpPr>
            <a:spLocks noGrp="1" noRot="1" noChangeAspect="1" noChangeArrowheads="1" noTextEdit="1"/>
          </p:cNvSpPr>
          <p:nvPr>
            <p:ph type="sldImg"/>
          </p:nvPr>
        </p:nvSpPr>
        <p:spPr>
          <a:xfrm>
            <a:off x="1169988" y="698500"/>
            <a:ext cx="4592637" cy="3444875"/>
          </a:xfrm>
          <a:ln/>
        </p:spPr>
      </p:sp>
      <p:sp>
        <p:nvSpPr>
          <p:cNvPr id="28676" name="Rectangle 3"/>
          <p:cNvSpPr>
            <a:spLocks noGrp="1" noChangeArrowheads="1"/>
          </p:cNvSpPr>
          <p:nvPr>
            <p:ph type="body" idx="1"/>
          </p:nvPr>
        </p:nvSpPr>
        <p:spPr>
          <a:xfrm>
            <a:off x="954088" y="4379913"/>
            <a:ext cx="5086350" cy="415131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700" smtClean="0">
                <a:latin typeface="Arial" charset="0"/>
              </a:rPr>
              <a:t>IPT should not fill out this slide.  It’s a place holder for the SPSRB decision.  </a:t>
            </a:r>
          </a:p>
          <a:p>
            <a:pPr eaLnBrk="1" hangingPunct="1">
              <a:spcBef>
                <a:spcPct val="0"/>
              </a:spcBef>
            </a:pPr>
            <a:endParaRPr lang="en-US" altLang="en-US" sz="70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0C33AC02-FDA4-4224-9FD6-7ED0E8189A3B}" type="slidenum">
              <a:rPr lang="en-US" altLang="en-US" smtClean="0">
                <a:solidFill>
                  <a:schemeClr val="tx1"/>
                </a:solidFill>
              </a:rPr>
              <a:pPr/>
              <a:t>2</a:t>
            </a:fld>
            <a:endParaRPr lang="en-US" altLang="en-US" smtClean="0">
              <a:solidFill>
                <a:schemeClr val="tx1"/>
              </a:solidFill>
            </a:endParaRPr>
          </a:p>
        </p:txBody>
      </p:sp>
      <p:sp>
        <p:nvSpPr>
          <p:cNvPr id="18435" name="Rectangle 2"/>
          <p:cNvSpPr>
            <a:spLocks noGrp="1" noRot="1" noChangeAspect="1" noChangeArrowheads="1" noTextEdit="1"/>
          </p:cNvSpPr>
          <p:nvPr>
            <p:ph type="sldImg"/>
          </p:nvPr>
        </p:nvSpPr>
        <p:spPr>
          <a:xfrm>
            <a:off x="1204913" y="682625"/>
            <a:ext cx="4589462" cy="3441700"/>
          </a:xfrm>
          <a:ln/>
        </p:spPr>
      </p:sp>
      <p:sp>
        <p:nvSpPr>
          <p:cNvPr id="18436" name="Rectangle 3"/>
          <p:cNvSpPr>
            <a:spLocks noGrp="1" noChangeArrowheads="1"/>
          </p:cNvSpPr>
          <p:nvPr>
            <p:ph type="body" idx="1"/>
          </p:nvPr>
        </p:nvSpPr>
        <p:spPr>
          <a:xfrm>
            <a:off x="954088" y="4379913"/>
            <a:ext cx="5086350" cy="415131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t>Add the “title” of the product  or service to the cover slide.</a:t>
            </a:r>
          </a:p>
          <a:p>
            <a:pPr eaLnBrk="1" hangingPunct="1"/>
            <a:r>
              <a:rPr lang="en-US" altLang="en-US" smtClean="0"/>
              <a:t>If this product/service development is stopping at the pre-operational phase, change the word “operational” to “pre-operational”.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FBDFD4BB-B98E-4540-9686-7936F6952208}" type="slidenum">
              <a:rPr lang="en-US" altLang="en-US" smtClean="0">
                <a:solidFill>
                  <a:schemeClr val="tx1"/>
                </a:solidFill>
              </a:rPr>
              <a:pPr/>
              <a:t>3</a:t>
            </a:fld>
            <a:endParaRPr lang="en-US" altLang="en-US" smtClean="0">
              <a:solidFill>
                <a:schemeClr val="tx1"/>
              </a:solidFill>
            </a:endParaRPr>
          </a:p>
        </p:txBody>
      </p:sp>
      <p:sp>
        <p:nvSpPr>
          <p:cNvPr id="19459" name="Rectangle 2"/>
          <p:cNvSpPr>
            <a:spLocks noGrp="1" noRot="1" noChangeAspect="1" noChangeArrowheads="1" noTextEdit="1"/>
          </p:cNvSpPr>
          <p:nvPr>
            <p:ph type="sldImg"/>
          </p:nvPr>
        </p:nvSpPr>
        <p:spPr>
          <a:xfrm>
            <a:off x="1130300" y="682625"/>
            <a:ext cx="4587875" cy="3441700"/>
          </a:xfrm>
          <a:ln/>
        </p:spPr>
      </p:sp>
      <p:sp>
        <p:nvSpPr>
          <p:cNvPr id="19460" name="Rectangle 3"/>
          <p:cNvSpPr>
            <a:spLocks noGrp="1" noChangeArrowheads="1"/>
          </p:cNvSpPr>
          <p:nvPr>
            <p:ph type="body" idx="1"/>
          </p:nvPr>
        </p:nvSpPr>
        <p:spPr>
          <a:xfrm>
            <a:off x="976313" y="4232275"/>
            <a:ext cx="5083175" cy="4152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14300" lvl="1" eaLnBrk="1" hangingPunct="1">
              <a:spcBef>
                <a:spcPct val="20000"/>
              </a:spcBef>
              <a:buClr>
                <a:schemeClr val="accent2"/>
              </a:buClr>
              <a:buFontTx/>
              <a:buChar char="»"/>
            </a:pPr>
            <a:r>
              <a:rPr lang="en-US" altLang="en-US" smtClean="0">
                <a:latin typeface="Arial" charset="0"/>
              </a:rPr>
              <a:t>The IPT Lead is the person responsible for updating this project plan.  This person is normally the project lead too.</a:t>
            </a:r>
          </a:p>
          <a:p>
            <a:pPr marL="114300" lvl="1" eaLnBrk="1" hangingPunct="1">
              <a:spcBef>
                <a:spcPct val="20000"/>
              </a:spcBef>
              <a:buClr>
                <a:schemeClr val="accent2"/>
              </a:buClr>
              <a:buFontTx/>
              <a:buChar char="»"/>
            </a:pPr>
            <a:r>
              <a:rPr lang="en-US" altLang="en-US" smtClean="0">
                <a:latin typeface="Arial" charset="0"/>
              </a:rPr>
              <a:t>List members and organizations of the IPT that will participate in the development of this product / service.  The data center contact is who you will work with on archive issues. </a:t>
            </a:r>
          </a:p>
          <a:p>
            <a:pPr marL="114300" lvl="1" eaLnBrk="1" hangingPunct="1">
              <a:spcBef>
                <a:spcPct val="20000"/>
              </a:spcBef>
              <a:buClr>
                <a:schemeClr val="accent2"/>
              </a:buClr>
              <a:buFontTx/>
              <a:buChar char="»"/>
            </a:pPr>
            <a:r>
              <a:rPr lang="en-US" altLang="en-US" smtClean="0">
                <a:latin typeface="Arial" charset="0"/>
              </a:rPr>
              <a:t>In the others bullet, you may want to identify the contractors working this project.</a:t>
            </a:r>
          </a:p>
          <a:p>
            <a:pPr marL="114300" lvl="1" eaLnBrk="1" hangingPunct="1">
              <a:spcBef>
                <a:spcPct val="20000"/>
              </a:spcBef>
              <a:buClr>
                <a:schemeClr val="accent2"/>
              </a:buClr>
              <a:buFontTx/>
              <a:buChar char="»"/>
            </a:pPr>
            <a:r>
              <a:rPr lang="en-US" altLang="en-US" smtClean="0">
                <a:latin typeface="Arial" charset="0"/>
              </a:rPr>
              <a:t>Give the IPT members an opportunity to review, comment and concur on your project plan.</a:t>
            </a:r>
          </a:p>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FCFE8A75-F3B8-4F17-BD32-7BEA94D86B88}" type="slidenum">
              <a:rPr lang="en-US" altLang="en-US" smtClean="0">
                <a:solidFill>
                  <a:schemeClr val="tx1"/>
                </a:solidFill>
              </a:rPr>
              <a:pPr/>
              <a:t>4</a:t>
            </a:fld>
            <a:endParaRPr lang="en-US" altLang="en-US" smtClean="0">
              <a:solidFill>
                <a:schemeClr val="tx1"/>
              </a:solidFill>
            </a:endParaRPr>
          </a:p>
        </p:txBody>
      </p:sp>
      <p:sp>
        <p:nvSpPr>
          <p:cNvPr id="20483" name="Rectangle 2"/>
          <p:cNvSpPr>
            <a:spLocks noGrp="1" noRot="1" noChangeAspect="1" noChangeArrowheads="1" noTextEdit="1"/>
          </p:cNvSpPr>
          <p:nvPr>
            <p:ph type="sldImg"/>
          </p:nvPr>
        </p:nvSpPr>
        <p:spPr>
          <a:xfrm>
            <a:off x="1169988" y="698500"/>
            <a:ext cx="4592637" cy="3444875"/>
          </a:xfrm>
          <a:ln/>
        </p:spPr>
      </p:sp>
      <p:sp>
        <p:nvSpPr>
          <p:cNvPr id="20484" name="Rectangle 3"/>
          <p:cNvSpPr>
            <a:spLocks noGrp="1" noChangeArrowheads="1"/>
          </p:cNvSpPr>
          <p:nvPr>
            <p:ph type="body" idx="1"/>
          </p:nvPr>
        </p:nvSpPr>
        <p:spPr>
          <a:xfrm>
            <a:off x="906463" y="4391025"/>
            <a:ext cx="5083175" cy="41497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lvl="1" eaLnBrk="1" hangingPunct="1">
              <a:buFontTx/>
              <a:buChar char="•"/>
            </a:pPr>
            <a:r>
              <a:rPr lang="en-US" altLang="en-US" smtClean="0"/>
              <a:t>Give a high level summary of the requirement(s) being addressed by this project.  If this request is supporting requirements documentation, list them along with a short summary on why it was related to this original user request. For example, this project may be addressing a SPSRB User Request.  If this is the case, list the request number and a short summary of the request. </a:t>
            </a:r>
          </a:p>
          <a:p>
            <a:pPr lvl="2" eaLnBrk="1" hangingPunct="1">
              <a:buFontTx/>
              <a:buChar char="•"/>
            </a:pPr>
            <a:r>
              <a:rPr lang="en-US" altLang="en-US" smtClean="0"/>
              <a:t>1998 – 2003 User Requests are found at http://projects.osd.noaa.gov/spsrb/ in the “Archived Request List” tab in the main menu.</a:t>
            </a:r>
          </a:p>
          <a:p>
            <a:pPr lvl="2" eaLnBrk="1" hangingPunct="1">
              <a:buFontTx/>
              <a:buChar char="•"/>
            </a:pPr>
            <a:r>
              <a:rPr lang="en-US" altLang="en-US" smtClean="0"/>
              <a:t>2004 – Present User Requests are found at https://requesttracker.osd.noaa.gov/admin_login.asp.  To access the user request list, log or register as a new users.</a:t>
            </a:r>
          </a:p>
          <a:p>
            <a:pPr lvl="1" eaLnBrk="1" hangingPunct="1">
              <a:buFontTx/>
              <a:buChar char="•"/>
            </a:pPr>
            <a:r>
              <a:rPr lang="en-US" altLang="en-US" smtClean="0"/>
              <a:t>If this project went through the Initial Technical Assessment and Proposal for Product Development steps within the SPSRB process, identify the date and summarize the SPSRB decision.  If it did not go through these steps, eliminate these sub-bullets</a:t>
            </a:r>
          </a:p>
          <a:p>
            <a:pPr lvl="1" eaLnBrk="1" hangingPunct="1">
              <a:buFontTx/>
              <a:buChar char="•"/>
            </a:pPr>
            <a:r>
              <a:rPr lang="en-US" altLang="en-US" smtClean="0"/>
              <a:t>Other Requirements:  An example might be a user may have requested a product where the requirement is in the NPOESS IORD.  Another example, is that it may support NWS’s Science and Technology Improvement Plan (STIP).</a:t>
            </a:r>
          </a:p>
          <a:p>
            <a:pPr lvl="1" eaLnBrk="1" hangingPunct="1">
              <a:buFontTx/>
              <a:buChar char="•"/>
            </a:pPr>
            <a:r>
              <a:rPr lang="en-US" altLang="en-US" smtClean="0"/>
              <a:t>Summarize all primary and secondary users that will benefit from this product development effort. </a:t>
            </a:r>
          </a:p>
          <a:p>
            <a:pPr lvl="1" eaLnBrk="1" hangingPunct="1">
              <a:buFontTx/>
              <a:buChar char="•"/>
            </a:pPr>
            <a:r>
              <a:rPr lang="en-US" altLang="en-US" smtClean="0"/>
              <a:t>List the NOAA mission goal(s) this product development supported.  The goals are:  Ecosystems, Climate, Weather and Water, and Commerce &amp; Transportation.  Goal-wide goals are:  Homeland Security, NOAA Management, Geostationary Orbiting Environmental Satellite Acquisitions, Polar Satellites Acquisitions, Satellite Services, Facilities, Administrative Services, IT Services, and Ship and Aircraft Acquisition and Operations.</a:t>
            </a:r>
          </a:p>
          <a:p>
            <a:pPr lvl="1" eaLnBrk="1" hangingPunct="1">
              <a:buFontTx/>
              <a:buChar char="•"/>
            </a:pPr>
            <a:r>
              <a:rPr lang="en-US" altLang="en-US" smtClean="0"/>
              <a:t> Mission priority is normally found on the user request.  The definitions are:  </a:t>
            </a:r>
          </a:p>
          <a:p>
            <a:pPr lvl="1" eaLnBrk="1" hangingPunct="1"/>
            <a:r>
              <a:rPr lang="en-US" altLang="en-US" smtClean="0"/>
              <a:t>          </a:t>
            </a:r>
            <a:r>
              <a:rPr lang="en-US" altLang="en-US" b="1" smtClean="0"/>
              <a:t>Mission Critical:  </a:t>
            </a:r>
            <a:r>
              <a:rPr lang="en-US" altLang="en-US" smtClean="0"/>
              <a:t>Cannot meet operational mission objectives without this requirement. </a:t>
            </a:r>
          </a:p>
          <a:p>
            <a:pPr lvl="1" eaLnBrk="1" hangingPunct="1"/>
            <a:r>
              <a:rPr lang="en-US" altLang="en-US" smtClean="0"/>
              <a:t>          </a:t>
            </a:r>
            <a:r>
              <a:rPr lang="en-US" altLang="en-US" b="1" smtClean="0"/>
              <a:t>Mission Optimal:  </a:t>
            </a:r>
            <a:r>
              <a:rPr lang="en-US" altLang="en-US" smtClean="0"/>
              <a:t>Requirement not critical but would provide significant improvement to operational capability. </a:t>
            </a:r>
          </a:p>
          <a:p>
            <a:pPr lvl="1" eaLnBrk="1" hangingPunct="1"/>
            <a:r>
              <a:rPr lang="en-US" altLang="en-US" smtClean="0"/>
              <a:t>          </a:t>
            </a:r>
            <a:r>
              <a:rPr lang="en-US" altLang="en-US" b="1" smtClean="0"/>
              <a:t>Mission Enhancing:  </a:t>
            </a:r>
            <a:r>
              <a:rPr lang="en-US" altLang="en-US" smtClean="0"/>
              <a:t>Requirement needed to enhance state of knowledge or assess potential for operational capability.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92B82E06-139C-4ABD-B0BF-5F5630D31CEF}" type="slidenum">
              <a:rPr lang="en-US" altLang="en-US" smtClean="0">
                <a:solidFill>
                  <a:schemeClr val="tx1"/>
                </a:solidFill>
              </a:rPr>
              <a:pPr/>
              <a:t>5</a:t>
            </a:fld>
            <a:endParaRPr lang="en-US" altLang="en-US" smtClean="0">
              <a:solidFill>
                <a:schemeClr val="tx1"/>
              </a:solidFill>
            </a:endParaRPr>
          </a:p>
        </p:txBody>
      </p:sp>
      <p:sp>
        <p:nvSpPr>
          <p:cNvPr id="21507" name="Rectangle 2"/>
          <p:cNvSpPr>
            <a:spLocks noGrp="1" noRot="1" noChangeAspect="1" noChangeArrowheads="1" noTextEdit="1"/>
          </p:cNvSpPr>
          <p:nvPr>
            <p:ph type="sldImg"/>
          </p:nvPr>
        </p:nvSpPr>
        <p:spPr>
          <a:xfrm>
            <a:off x="1169988" y="698500"/>
            <a:ext cx="4592637" cy="3444875"/>
          </a:xfrm>
          <a:ln/>
        </p:spPr>
      </p:sp>
      <p:sp>
        <p:nvSpPr>
          <p:cNvPr id="21508" name="Rectangle 3"/>
          <p:cNvSpPr>
            <a:spLocks noGrp="1" noChangeArrowheads="1"/>
          </p:cNvSpPr>
          <p:nvPr>
            <p:ph type="body" idx="1"/>
          </p:nvPr>
        </p:nvSpPr>
        <p:spPr>
          <a:xfrm>
            <a:off x="976313" y="4232275"/>
            <a:ext cx="5083175" cy="4152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14300" lvl="1" eaLnBrk="1" hangingPunct="1">
              <a:spcBef>
                <a:spcPct val="20000"/>
              </a:spcBef>
              <a:buClr>
                <a:schemeClr val="accent2"/>
              </a:buClr>
              <a:buFontTx/>
              <a:buChar char="-"/>
            </a:pPr>
            <a:r>
              <a:rPr lang="en-US" altLang="en-US" i="1" smtClean="0">
                <a:latin typeface="Arial" charset="0"/>
              </a:rPr>
              <a:t>Briefly summarize our current capabilities, requested capabilities and proposed capabilities to be addressed by this project.  Definitions for these attributes are:</a:t>
            </a:r>
          </a:p>
          <a:p>
            <a:pPr marL="114300" lvl="1" eaLnBrk="1" hangingPunct="1">
              <a:buFontTx/>
              <a:buChar char="•"/>
            </a:pPr>
            <a:r>
              <a:rPr lang="en-US" altLang="en-US" b="1" smtClean="0"/>
              <a:t>Accuracy</a:t>
            </a:r>
            <a:endParaRPr lang="en-US" altLang="en-US" smtClean="0"/>
          </a:p>
          <a:p>
            <a:pPr marL="114300" lvl="1" eaLnBrk="1" hangingPunct="1"/>
            <a:r>
              <a:rPr lang="en-US" altLang="en-US" smtClean="0"/>
              <a:t>	The systematic error, as specified by the difference between a measured or derived parameter and its true value in the absence of random errors.  It can be thought of as the loseness of truth and is measured by the bias or systematic error of the observation, that is, the difference between the short-term average measured values of a variable and the truth. The short-term average is the average of a sufficient number of successive measurements of the parameter under identical conditions such that the random error is negligible relative to the systematic error.</a:t>
            </a:r>
          </a:p>
          <a:p>
            <a:pPr marL="114300" lvl="1" eaLnBrk="1" hangingPunct="1">
              <a:buFontTx/>
              <a:buChar char="•"/>
            </a:pPr>
            <a:r>
              <a:rPr lang="en-US" altLang="en-US" b="1" smtClean="0"/>
              <a:t>Latency</a:t>
            </a:r>
            <a:endParaRPr lang="en-US" altLang="en-US" smtClean="0"/>
          </a:p>
          <a:p>
            <a:pPr marL="114300" lvl="1" eaLnBrk="1" hangingPunct="1"/>
            <a:r>
              <a:rPr lang="en-US" altLang="en-US" smtClean="0"/>
              <a:t>	Averaged elapsed time from data observation to delivery of the data to the user. </a:t>
            </a:r>
          </a:p>
          <a:p>
            <a:pPr marL="114300" lvl="1" eaLnBrk="1" hangingPunct="1">
              <a:buFontTx/>
              <a:buChar char="•"/>
            </a:pPr>
            <a:r>
              <a:rPr lang="en-US" altLang="en-US" b="1" smtClean="0"/>
              <a:t>Timeliness</a:t>
            </a:r>
          </a:p>
          <a:p>
            <a:pPr marL="114300" lvl="1" eaLnBrk="1" hangingPunct="1"/>
            <a:r>
              <a:rPr lang="en-US" altLang="en-US" smtClean="0"/>
              <a:t>	Latest time after observation by which an element can be delivered and still be useful to the customer.</a:t>
            </a:r>
          </a:p>
          <a:p>
            <a:pPr marL="114300" lvl="1" eaLnBrk="1" hangingPunct="1">
              <a:buFontTx/>
              <a:buChar char="•"/>
            </a:pPr>
            <a:r>
              <a:rPr lang="en-US" altLang="en-US" b="1" smtClean="0"/>
              <a:t>Coverage </a:t>
            </a:r>
          </a:p>
          <a:p>
            <a:pPr marL="114300" lvl="1" eaLnBrk="1" hangingPunct="1"/>
            <a:r>
              <a:rPr lang="en-US" altLang="en-US" b="1" smtClean="0"/>
              <a:t>	Coastal </a:t>
            </a:r>
            <a:r>
              <a:rPr lang="en-US" altLang="en-US" smtClean="0"/>
              <a:t>:  Refers to the aerial extent consistent with the U.S. Exclusive Economic Zones (EEZ) that extends 370 km from shore.  Coastal waters defined as far inland as the top of the watershed.</a:t>
            </a:r>
          </a:p>
          <a:p>
            <a:pPr marL="114300" lvl="1" eaLnBrk="1" hangingPunct="1"/>
            <a:r>
              <a:rPr lang="en-US" altLang="en-US" smtClean="0"/>
              <a:t>	</a:t>
            </a:r>
            <a:r>
              <a:rPr lang="en-US" altLang="en-US" b="1" smtClean="0"/>
              <a:t>Conus:</a:t>
            </a:r>
            <a:r>
              <a:rPr lang="en-US" altLang="en-US" smtClean="0"/>
              <a:t> Contiguous U.S. rectangle, 3000 km N/S by approx 5000 km E/W.</a:t>
            </a:r>
          </a:p>
          <a:p>
            <a:pPr marL="114300" lvl="1" eaLnBrk="1" hangingPunct="1"/>
            <a:r>
              <a:rPr lang="en-US" altLang="en-US" smtClean="0"/>
              <a:t>	</a:t>
            </a:r>
            <a:r>
              <a:rPr lang="en-US" altLang="en-US" b="1" smtClean="0"/>
              <a:t>Global:</a:t>
            </a:r>
            <a:r>
              <a:rPr lang="en-US" altLang="en-US" smtClean="0"/>
              <a:t> Self-explanatory.</a:t>
            </a:r>
          </a:p>
          <a:p>
            <a:pPr marL="114300" lvl="1" eaLnBrk="1" hangingPunct="1"/>
            <a:r>
              <a:rPr lang="en-US" altLang="en-US" smtClean="0"/>
              <a:t>	</a:t>
            </a:r>
            <a:r>
              <a:rPr lang="pt-BR" altLang="en-US" b="1" smtClean="0"/>
              <a:t>Hemi:</a:t>
            </a:r>
            <a:r>
              <a:rPr lang="pt-BR" altLang="en-US" smtClean="0"/>
              <a:t> For N, S ,E ,W Hemispheres  </a:t>
            </a:r>
          </a:p>
          <a:p>
            <a:pPr marL="114300" lvl="1" eaLnBrk="1" hangingPunct="1"/>
            <a:r>
              <a:rPr lang="pt-BR" altLang="en-US" smtClean="0"/>
              <a:t>	</a:t>
            </a:r>
            <a:r>
              <a:rPr lang="en-US" altLang="en-US" b="1" smtClean="0"/>
              <a:t>Meso:</a:t>
            </a:r>
            <a:r>
              <a:rPr lang="en-US" altLang="en-US" smtClean="0"/>
              <a:t> For Mesoscale - Regional or local area, provide size and center point</a:t>
            </a:r>
          </a:p>
          <a:p>
            <a:pPr marL="114300" lvl="1" eaLnBrk="1" hangingPunct="1"/>
            <a:r>
              <a:rPr lang="en-US" altLang="en-US" smtClean="0"/>
              <a:t>	</a:t>
            </a:r>
            <a:r>
              <a:rPr lang="en-US" altLang="en-US" b="1" smtClean="0"/>
              <a:t>Offshore:</a:t>
            </a:r>
            <a:r>
              <a:rPr lang="en-US" altLang="en-US" smtClean="0"/>
              <a:t> Farther than 100 km offshore.</a:t>
            </a:r>
          </a:p>
          <a:p>
            <a:pPr marL="114300" lvl="1" eaLnBrk="1" hangingPunct="1"/>
            <a:r>
              <a:rPr lang="en-US" altLang="en-US" smtClean="0"/>
              <a:t>	</a:t>
            </a:r>
            <a:r>
              <a:rPr lang="en-US" altLang="en-US" b="1" smtClean="0"/>
              <a:t>Other:</a:t>
            </a:r>
            <a:r>
              <a:rPr lang="en-US" altLang="en-US" smtClean="0"/>
              <a:t> Enter as you see applicable (e.g. Coral Reefs, etc)</a:t>
            </a:r>
          </a:p>
          <a:p>
            <a:pPr marL="114300" lvl="1" eaLnBrk="1" hangingPunct="1">
              <a:buFontTx/>
              <a:buChar char="•"/>
            </a:pPr>
            <a:r>
              <a:rPr lang="en-US" altLang="en-US" b="1" smtClean="0"/>
              <a:t>Vertical Resolution  </a:t>
            </a:r>
            <a:endParaRPr lang="en-US" altLang="en-US" smtClean="0"/>
          </a:p>
          <a:p>
            <a:pPr marL="114300" lvl="1" eaLnBrk="1" hangingPunct="1"/>
            <a:r>
              <a:rPr lang="en-US" altLang="en-US" smtClean="0"/>
              <a:t>	The smallest height increment of the data.  Spatial granularity in the vertical with which information and data are provided. For example: distance between adjacent vertical grid points in a radiosonde observation</a:t>
            </a:r>
            <a:r>
              <a:rPr lang="en-US" altLang="en-US" b="1" smtClean="0"/>
              <a:t>.</a:t>
            </a:r>
          </a:p>
          <a:p>
            <a:pPr marL="114300" lvl="1" eaLnBrk="1" hangingPunct="1">
              <a:buFontTx/>
              <a:buChar char="•"/>
            </a:pPr>
            <a:r>
              <a:rPr lang="en-US" altLang="en-US" b="1" smtClean="0"/>
              <a:t>Horizontal Resolution</a:t>
            </a:r>
            <a:endParaRPr lang="en-US" altLang="en-US" smtClean="0"/>
          </a:p>
          <a:p>
            <a:pPr marL="114300" lvl="1" eaLnBrk="1" hangingPunct="1"/>
            <a:r>
              <a:rPr lang="en-US" altLang="en-US" smtClean="0"/>
              <a:t>	The dimension of the smallest object, horizontal area represented by the parametric value.  Spatial granularity with which the information is required.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5D6F6DA3-A295-4991-9388-401DAB46ECC9}" type="slidenum">
              <a:rPr lang="en-US" altLang="en-US" smtClean="0">
                <a:solidFill>
                  <a:schemeClr val="tx1"/>
                </a:solidFill>
              </a:rPr>
              <a:pPr/>
              <a:t>6</a:t>
            </a:fld>
            <a:endParaRPr lang="en-US" altLang="en-US" smtClean="0">
              <a:solidFill>
                <a:schemeClr val="tx1"/>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t>Management wants to track the number of products transitioning from research to operations.  We will track new, enhanced, replacement and tailored products.  Occasionally we fund things like an updated QC capability.  These deliveries should be shown as placing a number under the O and cells like Environmental Observational Parameters would be marked NA.  </a:t>
            </a:r>
          </a:p>
          <a:p>
            <a:pPr eaLnBrk="1" hangingPunct="1">
              <a:buFontTx/>
              <a:buChar char="•"/>
            </a:pPr>
            <a:r>
              <a:rPr lang="en-US" altLang="en-US" sz="700" smtClean="0"/>
              <a:t>Fill in Product Delivery/tracking Name:  This can be found on your milestone chart.  If you have more than one milestone chart, you will have multiple product deliveries.  State them all.     </a:t>
            </a:r>
          </a:p>
          <a:p>
            <a:pPr eaLnBrk="1" hangingPunct="1">
              <a:buFontTx/>
              <a:buChar char="•"/>
            </a:pPr>
            <a:r>
              <a:rPr lang="en-US" altLang="en-US" sz="700" smtClean="0"/>
              <a:t>Fill in Environmental Observational Parameters (i.e., all environmental observational parameters that will go operational with the product delivery)</a:t>
            </a:r>
          </a:p>
          <a:p>
            <a:pPr eaLnBrk="1" hangingPunct="1">
              <a:buFontTx/>
              <a:buChar char="•"/>
            </a:pPr>
            <a:r>
              <a:rPr lang="en-US" altLang="en-US" sz="700" smtClean="0"/>
              <a:t>Fill in the satellites that are used in the product</a:t>
            </a:r>
          </a:p>
          <a:p>
            <a:pPr eaLnBrk="1" hangingPunct="1">
              <a:buFontTx/>
              <a:buChar char="•"/>
            </a:pPr>
            <a:r>
              <a:rPr lang="en-US" altLang="en-US" sz="700" smtClean="0"/>
              <a:t>Fill in the sensors that are used in the product</a:t>
            </a:r>
          </a:p>
          <a:p>
            <a:pPr eaLnBrk="1" hangingPunct="1">
              <a:buFontTx/>
              <a:buChar char="•"/>
            </a:pPr>
            <a:r>
              <a:rPr lang="en-US" altLang="en-US" sz="700" smtClean="0"/>
              <a:t>List the type and number of products that will be provided to end users. Use these definitions for guidance:</a:t>
            </a:r>
          </a:p>
          <a:p>
            <a:pPr eaLnBrk="1" hangingPunct="1"/>
            <a:r>
              <a:rPr lang="en-US" altLang="en-US" sz="700" b="1" smtClean="0"/>
              <a:t>    ** Product:</a:t>
            </a:r>
            <a:r>
              <a:rPr lang="en-US" altLang="en-US" sz="700" smtClean="0"/>
              <a:t>  a satellite derived environmental observational parameter</a:t>
            </a:r>
          </a:p>
          <a:p>
            <a:pPr eaLnBrk="1" hangingPunct="1"/>
            <a:r>
              <a:rPr lang="en-US" altLang="en-US" sz="700" b="1" smtClean="0"/>
              <a:t>    ** New Product:</a:t>
            </a:r>
            <a:r>
              <a:rPr lang="en-US" altLang="en-US" sz="700" smtClean="0"/>
              <a:t>  new environmental observation parameter derived from an existing sensor or new satellite sensor </a:t>
            </a:r>
          </a:p>
          <a:p>
            <a:pPr eaLnBrk="1" hangingPunct="1"/>
            <a:r>
              <a:rPr lang="en-US" altLang="en-US" sz="700" b="1" smtClean="0"/>
              <a:t>    ** Enhanced Product:</a:t>
            </a:r>
            <a:r>
              <a:rPr lang="en-US" altLang="en-US" sz="700" smtClean="0"/>
              <a:t>  a science or information content update or upgrade to an existing  product</a:t>
            </a:r>
          </a:p>
          <a:p>
            <a:pPr eaLnBrk="1" hangingPunct="1"/>
            <a:r>
              <a:rPr lang="en-US" altLang="en-US" sz="700" smtClean="0"/>
              <a:t>    ** </a:t>
            </a:r>
            <a:r>
              <a:rPr lang="en-US" altLang="en-US" sz="700" b="1" smtClean="0"/>
              <a:t>Replacement:</a:t>
            </a:r>
            <a:r>
              <a:rPr lang="en-US" altLang="en-US" sz="700" smtClean="0"/>
              <a:t>  products for a replacement satellite (e.g., product proposed from an upcoming satellite launch)</a:t>
            </a:r>
          </a:p>
          <a:p>
            <a:pPr eaLnBrk="1" hangingPunct="1"/>
            <a:r>
              <a:rPr lang="en-US" altLang="en-US" sz="700" b="1" smtClean="0"/>
              <a:t>    ** Tailored Product:</a:t>
            </a:r>
            <a:r>
              <a:rPr lang="en-US" altLang="en-US" sz="700" smtClean="0"/>
              <a:t>  formatting a satellite product to meet an end user’s needs</a:t>
            </a:r>
          </a:p>
          <a:p>
            <a:pPr eaLnBrk="1" hangingPunct="1">
              <a:buFontTx/>
              <a:buChar char="•"/>
            </a:pPr>
            <a:r>
              <a:rPr lang="en-US" altLang="en-US" sz="700" smtClean="0"/>
              <a:t>Fill in tailoring options or comments.  These are comments that help explain the number of products within a product delivery.  For example, if we are enhancing an existing product and intend to send a product out in 2 formats (e.g., BUFR and HDF), state this.  Other tailoring options might be coverage options (global, orbital, x regional sectors, etc.), gridding options,  resolution options, etc.  </a:t>
            </a:r>
          </a:p>
          <a:p>
            <a:pPr eaLnBrk="1" hangingPunct="1">
              <a:buFontTx/>
              <a:buChar char="•"/>
            </a:pP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883313B7-0FD7-4B6F-9E4A-CB137DB2780C}" type="slidenum">
              <a:rPr lang="en-US" altLang="en-US" smtClean="0">
                <a:solidFill>
                  <a:schemeClr val="tx1"/>
                </a:solidFill>
              </a:rPr>
              <a:pPr/>
              <a:t>7</a:t>
            </a:fld>
            <a:endParaRPr lang="en-US" altLang="en-US" smtClean="0">
              <a:solidFill>
                <a:schemeClr val="tx1"/>
              </a:solidFill>
            </a:endParaRPr>
          </a:p>
        </p:txBody>
      </p:sp>
      <p:sp>
        <p:nvSpPr>
          <p:cNvPr id="23555" name="Rectangle 2"/>
          <p:cNvSpPr>
            <a:spLocks noGrp="1" noRot="1" noChangeAspect="1" noChangeArrowheads="1" noTextEdit="1"/>
          </p:cNvSpPr>
          <p:nvPr>
            <p:ph type="sldImg"/>
          </p:nvPr>
        </p:nvSpPr>
        <p:spPr>
          <a:xfrm>
            <a:off x="1169988" y="698500"/>
            <a:ext cx="4592637" cy="3444875"/>
          </a:xfrm>
          <a:ln/>
        </p:spPr>
      </p:sp>
      <p:sp>
        <p:nvSpPr>
          <p:cNvPr id="23556" name="Rectangle 3"/>
          <p:cNvSpPr>
            <a:spLocks noGrp="1" noChangeArrowheads="1"/>
          </p:cNvSpPr>
          <p:nvPr>
            <p:ph type="body" idx="1"/>
          </p:nvPr>
        </p:nvSpPr>
        <p:spPr>
          <a:xfrm>
            <a:off x="976313" y="4232275"/>
            <a:ext cx="5083175" cy="4152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69863" indent="-169863">
              <a:lnSpc>
                <a:spcPct val="80000"/>
              </a:lnSpc>
            </a:pPr>
            <a:r>
              <a:rPr lang="en-US" altLang="en-US" dirty="0" smtClean="0"/>
              <a:t>New in June 2009.  Added “MMM YY: Brief SPSRB Oversight Panel(s) on product status” before coming to the SPSRB.</a:t>
            </a:r>
          </a:p>
          <a:p>
            <a:pPr marL="169863" indent="-169863">
              <a:lnSpc>
                <a:spcPct val="80000"/>
              </a:lnSpc>
              <a:buFontTx/>
              <a:buChar char="•"/>
            </a:pPr>
            <a:r>
              <a:rPr lang="en-US" altLang="en-US" dirty="0" smtClean="0"/>
              <a:t>Fill in Product Delivery/tracking Name:  This is a short descriptive name that clearly portrays the product deliverable (i.e., the products going operational, Build 1 for xxx, etc.)</a:t>
            </a:r>
          </a:p>
          <a:p>
            <a:pPr marL="169863" indent="-169863">
              <a:lnSpc>
                <a:spcPct val="80000"/>
              </a:lnSpc>
              <a:buFontTx/>
              <a:buChar char="•"/>
            </a:pPr>
            <a:r>
              <a:rPr lang="en-US" altLang="en-US" dirty="0" smtClean="0"/>
              <a:t>The milestones shown here are what the SPSRB expects to be done for a </a:t>
            </a:r>
            <a:r>
              <a:rPr lang="en-US" altLang="en-US" b="1" i="1" u="sng" dirty="0" smtClean="0"/>
              <a:t>new product development</a:t>
            </a:r>
            <a:r>
              <a:rPr lang="en-US" altLang="en-US" dirty="0" smtClean="0"/>
              <a:t> effort.  These product development milestones are sometimes referred to as the “Product Development Certificate”.  </a:t>
            </a:r>
            <a:r>
              <a:rPr lang="en-US" altLang="en-US" b="1" i="1" dirty="0" smtClean="0"/>
              <a:t>You can add project unique milestones to this list.  </a:t>
            </a:r>
            <a:r>
              <a:rPr lang="en-US" altLang="en-US" dirty="0" smtClean="0"/>
              <a:t>For example, you may want to show satellite launch date, key user need dates, etc.</a:t>
            </a:r>
          </a:p>
          <a:p>
            <a:pPr marL="169863" indent="-169863">
              <a:lnSpc>
                <a:spcPct val="80000"/>
              </a:lnSpc>
              <a:buFontTx/>
              <a:buChar char="•"/>
            </a:pPr>
            <a:r>
              <a:rPr lang="en-US" altLang="en-US" dirty="0" smtClean="0"/>
              <a:t>If you have multiple operational builds, show when each product will go operational.</a:t>
            </a:r>
            <a:endParaRPr lang="en-US" altLang="en-US" b="1" i="1" dirty="0" smtClean="0"/>
          </a:p>
          <a:p>
            <a:pPr marL="169863" indent="-169863">
              <a:lnSpc>
                <a:spcPct val="80000"/>
              </a:lnSpc>
              <a:buFontTx/>
              <a:buChar char="•"/>
            </a:pPr>
            <a:r>
              <a:rPr lang="en-US" altLang="en-US" dirty="0" smtClean="0"/>
              <a:t> If you are doing an annual update to your project plan, put the last years projected product development dates in parenthesis.  The MMM YY dates are your updated project dates.</a:t>
            </a:r>
          </a:p>
          <a:p>
            <a:pPr marL="169863" indent="-169863">
              <a:lnSpc>
                <a:spcPct val="80000"/>
              </a:lnSpc>
              <a:buFontTx/>
              <a:buChar char="•"/>
            </a:pPr>
            <a:r>
              <a:rPr lang="en-US" altLang="en-US" dirty="0" smtClean="0"/>
              <a:t>If you have products that will go operational at different times w/I your project, you have several options:</a:t>
            </a:r>
          </a:p>
          <a:p>
            <a:pPr marL="622300" lvl="1" indent="-169863">
              <a:lnSpc>
                <a:spcPct val="80000"/>
              </a:lnSpc>
              <a:buFontTx/>
              <a:buAutoNum type="arabicPeriod"/>
            </a:pPr>
            <a:r>
              <a:rPr lang="en-US" altLang="en-US" dirty="0" smtClean="0"/>
              <a:t> Keep your project milestones together and state multiple development, pre-op and operational phase begins dates within your project.  </a:t>
            </a:r>
          </a:p>
          <a:p>
            <a:pPr marL="622300" lvl="1" indent="-169863">
              <a:lnSpc>
                <a:spcPct val="80000"/>
              </a:lnSpc>
              <a:buFontTx/>
              <a:buAutoNum type="arabicPeriod"/>
            </a:pPr>
            <a:r>
              <a:rPr lang="en-US" altLang="en-US" dirty="0" smtClean="0"/>
              <a:t>Copy this slide and specify the milestones for other products to be delivered on another slide.  This can be very confusing because you could end up showing multiple items </a:t>
            </a:r>
            <a:r>
              <a:rPr lang="en-US" altLang="en-US" dirty="0" err="1" smtClean="0"/>
              <a:t>occuring</a:t>
            </a:r>
            <a:r>
              <a:rPr lang="en-US" altLang="en-US" dirty="0" smtClean="0"/>
              <a:t> several times w/I months of each other.  For example, you have four CDRs over a six month period. </a:t>
            </a:r>
          </a:p>
          <a:p>
            <a:pPr marL="169863" indent="-169863">
              <a:lnSpc>
                <a:spcPct val="80000"/>
              </a:lnSpc>
              <a:buFontTx/>
              <a:buChar char="•"/>
            </a:pPr>
            <a:r>
              <a:rPr lang="en-US" altLang="en-US" dirty="0" smtClean="0"/>
              <a:t>If a capability is complete at the pre-operational phase, then change “Operational Phase Begins” to “Pre-operational Phase Declared”</a:t>
            </a:r>
          </a:p>
          <a:p>
            <a:pPr marL="169863" indent="-169863">
              <a:lnSpc>
                <a:spcPct val="80000"/>
              </a:lnSpc>
              <a:buFontTx/>
              <a:buChar char="•"/>
            </a:pPr>
            <a:r>
              <a:rPr lang="en-US" altLang="en-US" dirty="0" smtClean="0"/>
              <a:t>The bullets under each phase are the major tasks expected to be completed.  Some procedures, such as archive, have not been completely worked out, so you may need to get guidance from your management on these items.  The Initial Archive Requirements Identified task will likely be submitting the initial Submission Agreement (SA) to the Archive Requirements Working Group.  SA instruction and examples can be accessed at http://arwg.nesdis.noaa.gov/ .  The Final Archive Requirements Identified task will likely be finalizing the SA.</a:t>
            </a:r>
          </a:p>
          <a:p>
            <a:pPr marL="169863" indent="-169863">
              <a:lnSpc>
                <a:spcPct val="80000"/>
              </a:lnSpc>
              <a:buFontTx/>
              <a:buChar char="•"/>
            </a:pPr>
            <a:r>
              <a:rPr lang="en-US" altLang="en-US" dirty="0" smtClean="0"/>
              <a:t>Information Technology (IT) security is new this year.  If your project is installing hardware, it might need to address an update to the ESPC system accreditation and certification (C&amp;A) documents.  If you are installing software on an existing hardware platform, C&amp;A actions might not be required.  You need to determine what is appropriate for your project.  Seek management guidance as needed.</a:t>
            </a:r>
            <a:endParaRPr lang="en-US" altLang="en-US" sz="400" dirty="0" smtClean="0"/>
          </a:p>
          <a:p>
            <a:pPr marL="169863" indent="-169863">
              <a:lnSpc>
                <a:spcPct val="80000"/>
              </a:lnSpc>
            </a:pPr>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344BED31-2EE7-48DA-AAE6-1A28F70BBDF1}" type="slidenum">
              <a:rPr lang="en-US" altLang="en-US" smtClean="0">
                <a:solidFill>
                  <a:schemeClr val="tx1"/>
                </a:solidFill>
              </a:rPr>
              <a:pPr/>
              <a:t>8</a:t>
            </a:fld>
            <a:endParaRPr lang="en-US" altLang="en-US" smtClean="0">
              <a:solidFill>
                <a:schemeClr val="tx1"/>
              </a:solidFill>
            </a:endParaRPr>
          </a:p>
        </p:txBody>
      </p:sp>
      <p:sp>
        <p:nvSpPr>
          <p:cNvPr id="24579" name="Rectangle 2"/>
          <p:cNvSpPr>
            <a:spLocks noGrp="1" noRot="1" noChangeAspect="1" noChangeArrowheads="1" noTextEdit="1"/>
          </p:cNvSpPr>
          <p:nvPr>
            <p:ph type="sldImg"/>
          </p:nvPr>
        </p:nvSpPr>
        <p:spPr>
          <a:xfrm>
            <a:off x="1169988" y="698500"/>
            <a:ext cx="4592637" cy="3444875"/>
          </a:xfrm>
          <a:ln/>
        </p:spPr>
      </p:sp>
      <p:sp>
        <p:nvSpPr>
          <p:cNvPr id="24580" name="Rectangle 3"/>
          <p:cNvSpPr>
            <a:spLocks noGrp="1" noChangeArrowheads="1"/>
          </p:cNvSpPr>
          <p:nvPr>
            <p:ph type="body" idx="1"/>
          </p:nvPr>
        </p:nvSpPr>
        <p:spPr>
          <a:xfrm>
            <a:off x="976313" y="4232275"/>
            <a:ext cx="5083175" cy="4152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t>The Data Flow Diagram slide is new and has replaced the IT System Architecture slide.  Being a newly acquired requirement for OSPO’s operational  products, the importance of this slide is to reveal/provide traceability of the end to end flow of data being ingested, processed and distributed.  The process of acquiring and developing this data flow diagram can be found within the Data Flow Diagram Process and Procedures document.  </a:t>
            </a:r>
          </a:p>
          <a:p>
            <a:pPr eaLnBrk="1" hangingPunct="1">
              <a:buFontTx/>
              <a:buChar char="•"/>
            </a:pPr>
            <a:endParaRPr lang="en-US" altLang="en-US" smtClean="0"/>
          </a:p>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2338">
              <a:defRPr>
                <a:solidFill>
                  <a:srgbClr val="0C2A8C"/>
                </a:solidFill>
                <a:latin typeface="Arial" charset="0"/>
              </a:defRPr>
            </a:lvl1pPr>
            <a:lvl2pPr marL="742950" indent="-285750" defTabSz="922338">
              <a:defRPr>
                <a:solidFill>
                  <a:srgbClr val="0C2A8C"/>
                </a:solidFill>
                <a:latin typeface="Arial" charset="0"/>
              </a:defRPr>
            </a:lvl2pPr>
            <a:lvl3pPr marL="1143000" indent="-228600" defTabSz="922338">
              <a:defRPr>
                <a:solidFill>
                  <a:srgbClr val="0C2A8C"/>
                </a:solidFill>
                <a:latin typeface="Arial" charset="0"/>
              </a:defRPr>
            </a:lvl3pPr>
            <a:lvl4pPr marL="1600200" indent="-228600" defTabSz="922338">
              <a:defRPr>
                <a:solidFill>
                  <a:srgbClr val="0C2A8C"/>
                </a:solidFill>
                <a:latin typeface="Arial" charset="0"/>
              </a:defRPr>
            </a:lvl4pPr>
            <a:lvl5pPr marL="2057400" indent="-228600" defTabSz="922338">
              <a:defRPr>
                <a:solidFill>
                  <a:srgbClr val="0C2A8C"/>
                </a:solidFill>
                <a:latin typeface="Arial" charset="0"/>
              </a:defRPr>
            </a:lvl5pPr>
            <a:lvl6pPr marL="2514600" indent="-228600" defTabSz="922338" eaLnBrk="0" fontAlgn="base" hangingPunct="0">
              <a:spcBef>
                <a:spcPct val="0"/>
              </a:spcBef>
              <a:spcAft>
                <a:spcPct val="0"/>
              </a:spcAft>
              <a:defRPr>
                <a:solidFill>
                  <a:srgbClr val="0C2A8C"/>
                </a:solidFill>
                <a:latin typeface="Arial" charset="0"/>
              </a:defRPr>
            </a:lvl6pPr>
            <a:lvl7pPr marL="2971800" indent="-228600" defTabSz="922338" eaLnBrk="0" fontAlgn="base" hangingPunct="0">
              <a:spcBef>
                <a:spcPct val="0"/>
              </a:spcBef>
              <a:spcAft>
                <a:spcPct val="0"/>
              </a:spcAft>
              <a:defRPr>
                <a:solidFill>
                  <a:srgbClr val="0C2A8C"/>
                </a:solidFill>
                <a:latin typeface="Arial" charset="0"/>
              </a:defRPr>
            </a:lvl7pPr>
            <a:lvl8pPr marL="3429000" indent="-228600" defTabSz="922338" eaLnBrk="0" fontAlgn="base" hangingPunct="0">
              <a:spcBef>
                <a:spcPct val="0"/>
              </a:spcBef>
              <a:spcAft>
                <a:spcPct val="0"/>
              </a:spcAft>
              <a:defRPr>
                <a:solidFill>
                  <a:srgbClr val="0C2A8C"/>
                </a:solidFill>
                <a:latin typeface="Arial" charset="0"/>
              </a:defRPr>
            </a:lvl8pPr>
            <a:lvl9pPr marL="3886200" indent="-228600" defTabSz="922338" eaLnBrk="0" fontAlgn="base" hangingPunct="0">
              <a:spcBef>
                <a:spcPct val="0"/>
              </a:spcBef>
              <a:spcAft>
                <a:spcPct val="0"/>
              </a:spcAft>
              <a:defRPr>
                <a:solidFill>
                  <a:srgbClr val="0C2A8C"/>
                </a:solidFill>
                <a:latin typeface="Arial" charset="0"/>
              </a:defRPr>
            </a:lvl9pPr>
          </a:lstStyle>
          <a:p>
            <a:fld id="{442B6FDF-4D0E-4D1B-B74E-C38CB4E4813C}" type="slidenum">
              <a:rPr lang="en-US" altLang="en-US" smtClean="0">
                <a:solidFill>
                  <a:schemeClr val="tx1"/>
                </a:solidFill>
              </a:rPr>
              <a:pPr/>
              <a:t>9</a:t>
            </a:fld>
            <a:endParaRPr lang="en-US" altLang="en-US" smtClean="0">
              <a:solidFill>
                <a:schemeClr val="tx1"/>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533400" y="457200"/>
            <a:ext cx="7772400" cy="3200400"/>
          </a:xfrm>
        </p:spPr>
        <p:txBody>
          <a:bodyPr/>
          <a:lstStyle>
            <a:lvl1pPr>
              <a:defRPr/>
            </a:lvl1pPr>
          </a:lstStyle>
          <a:p>
            <a:r>
              <a:rPr lang="en-US"/>
              <a:t>Click to edit Master title style</a:t>
            </a:r>
          </a:p>
        </p:txBody>
      </p:sp>
      <p:sp>
        <p:nvSpPr>
          <p:cNvPr id="49155" name="Rectangle 3"/>
          <p:cNvSpPr>
            <a:spLocks noGrp="1" noChangeArrowheads="1"/>
          </p:cNvSpPr>
          <p:nvPr>
            <p:ph type="subTitle" idx="1"/>
          </p:nvPr>
        </p:nvSpPr>
        <p:spPr>
          <a:xfrm>
            <a:off x="1371600" y="3886200"/>
            <a:ext cx="6400800" cy="1981200"/>
          </a:xfrm>
        </p:spPr>
        <p:txBody>
          <a:bodyPr/>
          <a:lstStyle>
            <a:lvl1pPr marL="0" indent="0" algn="ctr">
              <a:buFontTx/>
              <a:buNone/>
              <a:defRPr/>
            </a:lvl1pPr>
          </a:lstStyle>
          <a:p>
            <a:r>
              <a:rPr lang="en-US"/>
              <a:t>Click to edit Master subtitle style</a:t>
            </a:r>
          </a:p>
        </p:txBody>
      </p:sp>
      <p:sp>
        <p:nvSpPr>
          <p:cNvPr id="5" name="Rectangle 6"/>
          <p:cNvSpPr>
            <a:spLocks noGrp="1" noChangeArrowheads="1"/>
          </p:cNvSpPr>
          <p:nvPr>
            <p:ph type="sldNum" sz="quarter" idx="11"/>
          </p:nvPr>
        </p:nvSpPr>
        <p:spPr>
          <a:xfrm>
            <a:off x="7543800" y="6400800"/>
            <a:ext cx="1447800" cy="304800"/>
          </a:xfrm>
        </p:spPr>
        <p:txBody>
          <a:bodyPr/>
          <a:lstStyle>
            <a:lvl1pPr>
              <a:defRPr/>
            </a:lvl1pPr>
          </a:lstStyle>
          <a:p>
            <a:pPr>
              <a:defRPr/>
            </a:pPr>
            <a:fld id="{3C4421D2-5C9E-4DD7-8F81-A595458474D9}" type="slidenum">
              <a:rPr lang="en-US"/>
              <a:pPr>
                <a:defRPr/>
              </a:pPr>
              <a:t>‹#›</a:t>
            </a:fld>
            <a:endParaRPr lang="en-US"/>
          </a:p>
        </p:txBody>
      </p:sp>
      <p:sp>
        <p:nvSpPr>
          <p:cNvPr id="6"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2441002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F25DC704-89A7-49E2-BA6A-AD12FAC6AE81}" type="slidenum">
              <a:rPr lang="en-US"/>
              <a:pPr>
                <a:defRPr/>
              </a:pPr>
              <a:t>‹#›</a:t>
            </a:fld>
            <a:endParaRPr lang="en-US"/>
          </a:p>
        </p:txBody>
      </p:sp>
      <p:sp>
        <p:nvSpPr>
          <p:cNvPr id="7"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255474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BCB4A02A-0862-4F4A-BB58-02E6CE93F7FA}" type="slidenum">
              <a:rPr lang="en-US"/>
              <a:pPr>
                <a:defRPr/>
              </a:pPr>
              <a:t>‹#›</a:t>
            </a:fld>
            <a:endParaRPr lang="en-US"/>
          </a:p>
        </p:txBody>
      </p:sp>
      <p:sp>
        <p:nvSpPr>
          <p:cNvPr id="7"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1419908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143000"/>
            <a:ext cx="8610600" cy="5029200"/>
          </a:xfrm>
        </p:spPr>
        <p:txBody>
          <a:bodyPr/>
          <a:lstStyle/>
          <a:p>
            <a:pPr lvl="0"/>
            <a:endParaRPr lang="en-US" noProof="0" smtClean="0"/>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BF23799B-8A02-448D-A6A4-91078FD81A1A}" type="slidenum">
              <a:rPr lang="en-US"/>
              <a:pPr>
                <a:defRPr/>
              </a:pPr>
              <a:t>‹#›</a:t>
            </a:fld>
            <a:endParaRPr lang="en-US"/>
          </a:p>
        </p:txBody>
      </p:sp>
      <p:sp>
        <p:nvSpPr>
          <p:cNvPr id="7"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3175936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18239018-5E10-4894-993C-761E60A2FE8A}" type="slidenum">
              <a:rPr lang="en-US"/>
              <a:pPr>
                <a:defRPr/>
              </a:pPr>
              <a:t>‹#›</a:t>
            </a:fld>
            <a:endParaRPr lang="en-US"/>
          </a:p>
        </p:txBody>
      </p:sp>
      <p:sp>
        <p:nvSpPr>
          <p:cNvPr id="7" name="Footer Placeholder 4"/>
          <p:cNvSpPr>
            <a:spLocks noGrp="1"/>
          </p:cNvSpPr>
          <p:nvPr>
            <p:ph type="ftr" sz="quarter" idx="11"/>
          </p:nvPr>
        </p:nvSpPr>
        <p:spPr>
          <a:xfrm>
            <a:off x="0" y="6629400"/>
            <a:ext cx="2895600" cy="228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r>
              <a:rPr lang="en-US" altLang="en-US" smtClean="0"/>
              <a:t>V12 April 15, 2016</a:t>
            </a:r>
            <a:endParaRPr lang="en-US" altLang="en-US" dirty="0" smtClean="0"/>
          </a:p>
        </p:txBody>
      </p:sp>
    </p:spTree>
    <p:extLst>
      <p:ext uri="{BB962C8B-B14F-4D97-AF65-F5344CB8AC3E}">
        <p14:creationId xmlns="" xmlns:p14="http://schemas.microsoft.com/office/powerpoint/2010/main" val="319729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5E9F6DED-77ED-450D-939E-67C984CE04F7}" type="slidenum">
              <a:rPr lang="en-US"/>
              <a:pPr>
                <a:defRPr/>
              </a:pPr>
              <a:t>‹#›</a:t>
            </a:fld>
            <a:endParaRPr lang="en-US"/>
          </a:p>
        </p:txBody>
      </p:sp>
      <p:sp>
        <p:nvSpPr>
          <p:cNvPr id="7"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366426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1430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89281253-64AA-472F-B53B-5D8FE53356D2}" type="slidenum">
              <a:rPr lang="en-US"/>
              <a:pPr>
                <a:defRPr/>
              </a:pPr>
              <a:t>‹#›</a:t>
            </a:fld>
            <a:endParaRPr lang="en-US"/>
          </a:p>
        </p:txBody>
      </p:sp>
      <p:sp>
        <p:nvSpPr>
          <p:cNvPr id="8"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24961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a:p>
        </p:txBody>
      </p:sp>
      <p:sp>
        <p:nvSpPr>
          <p:cNvPr id="9" name="Rectangle 5"/>
          <p:cNvSpPr>
            <a:spLocks noGrp="1" noChangeArrowheads="1"/>
          </p:cNvSpPr>
          <p:nvPr>
            <p:ph type="sldNum" sz="quarter" idx="12"/>
          </p:nvPr>
        </p:nvSpPr>
        <p:spPr>
          <a:ln/>
        </p:spPr>
        <p:txBody>
          <a:bodyPr/>
          <a:lstStyle>
            <a:lvl1pPr>
              <a:defRPr/>
            </a:lvl1pPr>
          </a:lstStyle>
          <a:p>
            <a:pPr>
              <a:defRPr/>
            </a:pPr>
            <a:fld id="{4762E0DF-52BB-4A50-A2ED-5A4B04EE1100}" type="slidenum">
              <a:rPr lang="en-US"/>
              <a:pPr>
                <a:defRPr/>
              </a:pPr>
              <a:t>‹#›</a:t>
            </a:fld>
            <a:endParaRPr lang="en-US"/>
          </a:p>
        </p:txBody>
      </p:sp>
      <p:sp>
        <p:nvSpPr>
          <p:cNvPr id="10" name="Rectangle 4"/>
          <p:cNvSpPr>
            <a:spLocks noGrp="1" noChangeArrowheads="1"/>
          </p:cNvSpPr>
          <p:nvPr>
            <p:ph type="ftr" sz="quarter" idx="1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422853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2"/>
          </p:nvPr>
        </p:nvSpPr>
        <p:spPr>
          <a:ln/>
        </p:spPr>
        <p:txBody>
          <a:bodyPr/>
          <a:lstStyle>
            <a:lvl1pPr>
              <a:defRPr/>
            </a:lvl1pPr>
          </a:lstStyle>
          <a:p>
            <a:pPr>
              <a:defRPr/>
            </a:pPr>
            <a:fld id="{DCE48E97-6005-4186-934C-49DC8A28E7E5}" type="slidenum">
              <a:rPr lang="en-US"/>
              <a:pPr>
                <a:defRPr/>
              </a:pPr>
              <a:t>‹#›</a:t>
            </a:fld>
            <a:endParaRPr lang="en-US"/>
          </a:p>
        </p:txBody>
      </p:sp>
      <p:sp>
        <p:nvSpPr>
          <p:cNvPr id="6"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134014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2"/>
          </p:nvPr>
        </p:nvSpPr>
        <p:spPr>
          <a:ln/>
        </p:spPr>
        <p:txBody>
          <a:bodyPr/>
          <a:lstStyle>
            <a:lvl1pPr>
              <a:defRPr/>
            </a:lvl1pPr>
          </a:lstStyle>
          <a:p>
            <a:pPr>
              <a:defRPr/>
            </a:pPr>
            <a:fld id="{3F7AB5F0-5F91-4BC8-85D1-EA91042F3C92}" type="slidenum">
              <a:rPr lang="en-US"/>
              <a:pPr>
                <a:defRPr/>
              </a:pPr>
              <a:t>‹#›</a:t>
            </a:fld>
            <a:endParaRPr lang="en-US"/>
          </a:p>
        </p:txBody>
      </p:sp>
      <p:sp>
        <p:nvSpPr>
          <p:cNvPr id="5" name="Footer Placeholder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102450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1677CFC8-DDBB-48DF-AA6E-590D6B4AE6B4}" type="slidenum">
              <a:rPr lang="en-US"/>
              <a:pPr>
                <a:defRPr/>
              </a:pPr>
              <a:t>‹#›</a:t>
            </a:fld>
            <a:endParaRPr lang="en-US"/>
          </a:p>
        </p:txBody>
      </p:sp>
      <p:sp>
        <p:nvSpPr>
          <p:cNvPr id="8"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342741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E48A0EB5-E737-4CE2-9D2D-2C30AC10A5CE}" type="slidenum">
              <a:rPr lang="en-US"/>
              <a:pPr>
                <a:defRPr/>
              </a:pPr>
              <a:t>‹#›</a:t>
            </a:fld>
            <a:endParaRPr lang="en-US"/>
          </a:p>
        </p:txBody>
      </p:sp>
      <p:sp>
        <p:nvSpPr>
          <p:cNvPr id="8"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Tree>
    <p:extLst>
      <p:ext uri="{BB962C8B-B14F-4D97-AF65-F5344CB8AC3E}">
        <p14:creationId xmlns="" xmlns:p14="http://schemas.microsoft.com/office/powerpoint/2010/main" val="182325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28600" y="152400"/>
            <a:ext cx="8610600"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dt" sz="half" idx="2"/>
          </p:nvPr>
        </p:nvSpPr>
        <p:spPr bwMode="auto">
          <a:xfrm>
            <a:off x="32766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48132"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r>
              <a:rPr lang="en-US" smtClean="0"/>
              <a:t>V12 April 15, 2016</a:t>
            </a:r>
            <a:endParaRPr lang="en-US" dirty="0"/>
          </a:p>
        </p:txBody>
      </p:sp>
      <p:sp>
        <p:nvSpPr>
          <p:cNvPr id="48133" name="Rectangle 5"/>
          <p:cNvSpPr>
            <a:spLocks noGrp="1" noChangeArrowheads="1"/>
          </p:cNvSpPr>
          <p:nvPr>
            <p:ph type="sldNum" sz="quarter" idx="4"/>
          </p:nvPr>
        </p:nvSpPr>
        <p:spPr bwMode="auto">
          <a:xfrm>
            <a:off x="7010400" y="647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lvl1pPr>
          </a:lstStyle>
          <a:p>
            <a:pPr>
              <a:defRPr/>
            </a:pPr>
            <a:fld id="{76D29EF5-EC95-4338-8378-DDE72ECC7C1F}" type="slidenum">
              <a:rPr lang="en-US"/>
              <a:pPr>
                <a:defRPr/>
              </a:pPr>
              <a:t>‹#›</a:t>
            </a:fld>
            <a:endParaRPr lang="en-US"/>
          </a:p>
        </p:txBody>
      </p:sp>
      <p:sp>
        <p:nvSpPr>
          <p:cNvPr id="2054" name="Rectangle 6"/>
          <p:cNvSpPr>
            <a:spLocks noGrp="1" noChangeArrowheads="1"/>
          </p:cNvSpPr>
          <p:nvPr>
            <p:ph type="body" idx="1"/>
          </p:nvPr>
        </p:nvSpPr>
        <p:spPr bwMode="auto">
          <a:xfrm>
            <a:off x="228600" y="1143000"/>
            <a:ext cx="8610600"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40"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hdr="0" dt="0"/>
  <p:txStyles>
    <p:titleStyle>
      <a:lvl1pPr algn="ctr" rtl="0" eaLnBrk="0" fontAlgn="base" hangingPunct="0">
        <a:spcBef>
          <a:spcPct val="0"/>
        </a:spcBef>
        <a:spcAft>
          <a:spcPct val="0"/>
        </a:spcAft>
        <a:defRPr sz="3600" b="1">
          <a:solidFill>
            <a:srgbClr val="0C2A8C"/>
          </a:solidFill>
          <a:latin typeface="+mj-lt"/>
          <a:ea typeface="+mj-ea"/>
          <a:cs typeface="+mj-cs"/>
        </a:defRPr>
      </a:lvl1pPr>
      <a:lvl2pPr algn="ctr" rtl="0" eaLnBrk="0" fontAlgn="base" hangingPunct="0">
        <a:spcBef>
          <a:spcPct val="0"/>
        </a:spcBef>
        <a:spcAft>
          <a:spcPct val="0"/>
        </a:spcAft>
        <a:defRPr sz="3600" b="1">
          <a:solidFill>
            <a:srgbClr val="0C2A8C"/>
          </a:solidFill>
          <a:latin typeface="Arial" charset="0"/>
        </a:defRPr>
      </a:lvl2pPr>
      <a:lvl3pPr algn="ctr" rtl="0" eaLnBrk="0" fontAlgn="base" hangingPunct="0">
        <a:spcBef>
          <a:spcPct val="0"/>
        </a:spcBef>
        <a:spcAft>
          <a:spcPct val="0"/>
        </a:spcAft>
        <a:defRPr sz="3600" b="1">
          <a:solidFill>
            <a:srgbClr val="0C2A8C"/>
          </a:solidFill>
          <a:latin typeface="Arial" charset="0"/>
        </a:defRPr>
      </a:lvl3pPr>
      <a:lvl4pPr algn="ctr" rtl="0" eaLnBrk="0" fontAlgn="base" hangingPunct="0">
        <a:spcBef>
          <a:spcPct val="0"/>
        </a:spcBef>
        <a:spcAft>
          <a:spcPct val="0"/>
        </a:spcAft>
        <a:defRPr sz="3600" b="1">
          <a:solidFill>
            <a:srgbClr val="0C2A8C"/>
          </a:solidFill>
          <a:latin typeface="Arial" charset="0"/>
        </a:defRPr>
      </a:lvl4pPr>
      <a:lvl5pPr algn="ctr" rtl="0" eaLnBrk="0" fontAlgn="base" hangingPunct="0">
        <a:spcBef>
          <a:spcPct val="0"/>
        </a:spcBef>
        <a:spcAft>
          <a:spcPct val="0"/>
        </a:spcAft>
        <a:defRPr sz="3600" b="1">
          <a:solidFill>
            <a:srgbClr val="0C2A8C"/>
          </a:solidFill>
          <a:latin typeface="Arial" charset="0"/>
        </a:defRPr>
      </a:lvl5pPr>
      <a:lvl6pPr marL="457200" algn="ctr" rtl="0" fontAlgn="base">
        <a:spcBef>
          <a:spcPct val="0"/>
        </a:spcBef>
        <a:spcAft>
          <a:spcPct val="0"/>
        </a:spcAft>
        <a:defRPr sz="3600" b="1">
          <a:solidFill>
            <a:srgbClr val="0C2A8C"/>
          </a:solidFill>
          <a:latin typeface="Arial" charset="0"/>
        </a:defRPr>
      </a:lvl6pPr>
      <a:lvl7pPr marL="914400" algn="ctr" rtl="0" fontAlgn="base">
        <a:spcBef>
          <a:spcPct val="0"/>
        </a:spcBef>
        <a:spcAft>
          <a:spcPct val="0"/>
        </a:spcAft>
        <a:defRPr sz="3600" b="1">
          <a:solidFill>
            <a:srgbClr val="0C2A8C"/>
          </a:solidFill>
          <a:latin typeface="Arial" charset="0"/>
        </a:defRPr>
      </a:lvl7pPr>
      <a:lvl8pPr marL="1371600" algn="ctr" rtl="0" fontAlgn="base">
        <a:spcBef>
          <a:spcPct val="0"/>
        </a:spcBef>
        <a:spcAft>
          <a:spcPct val="0"/>
        </a:spcAft>
        <a:defRPr sz="3600" b="1">
          <a:solidFill>
            <a:srgbClr val="0C2A8C"/>
          </a:solidFill>
          <a:latin typeface="Arial" charset="0"/>
        </a:defRPr>
      </a:lvl8pPr>
      <a:lvl9pPr marL="1828800" algn="ctr" rtl="0" fontAlgn="base">
        <a:spcBef>
          <a:spcPct val="0"/>
        </a:spcBef>
        <a:spcAft>
          <a:spcPct val="0"/>
        </a:spcAft>
        <a:defRPr sz="3600" b="1">
          <a:solidFill>
            <a:srgbClr val="0C2A8C"/>
          </a:solidFill>
          <a:latin typeface="Arial" charset="0"/>
        </a:defRPr>
      </a:lvl9pPr>
    </p:titleStyle>
    <p:bodyStyle>
      <a:lvl1pPr marL="342900" indent="-342900" algn="l" rtl="0" eaLnBrk="0" fontAlgn="base" hangingPunct="0">
        <a:spcBef>
          <a:spcPct val="20000"/>
        </a:spcBef>
        <a:spcAft>
          <a:spcPct val="0"/>
        </a:spcAft>
        <a:buChar char="•"/>
        <a:defRPr sz="2400" b="1">
          <a:solidFill>
            <a:srgbClr val="0C2A8C"/>
          </a:solidFill>
          <a:latin typeface="+mn-lt"/>
          <a:ea typeface="+mn-ea"/>
          <a:cs typeface="+mn-cs"/>
        </a:defRPr>
      </a:lvl1pPr>
      <a:lvl2pPr marL="742950" indent="-285750" algn="l" rtl="0" eaLnBrk="0" fontAlgn="base" hangingPunct="0">
        <a:spcBef>
          <a:spcPct val="20000"/>
        </a:spcBef>
        <a:spcAft>
          <a:spcPct val="0"/>
        </a:spcAft>
        <a:buFont typeface="Times New Roman" pitchFamily="18" charset="0"/>
        <a:buChar char="─"/>
        <a:defRPr sz="2000">
          <a:solidFill>
            <a:srgbClr val="0C2A8C"/>
          </a:solidFill>
          <a:latin typeface="+mn-lt"/>
        </a:defRPr>
      </a:lvl2pPr>
      <a:lvl3pPr marL="1143000" indent="-228600" algn="l" rtl="0" eaLnBrk="0" fontAlgn="base" hangingPunct="0">
        <a:spcBef>
          <a:spcPct val="20000"/>
        </a:spcBef>
        <a:spcAft>
          <a:spcPct val="0"/>
        </a:spcAft>
        <a:buFont typeface="Wingdings" pitchFamily="2" charset="2"/>
        <a:buChar char="Ø"/>
        <a:defRPr>
          <a:solidFill>
            <a:srgbClr val="0C2A8C"/>
          </a:solidFill>
          <a:latin typeface="+mn-lt"/>
        </a:defRPr>
      </a:lvl3pPr>
      <a:lvl4pPr marL="1600200" indent="-228600" algn="l" rtl="0" eaLnBrk="0" fontAlgn="base" hangingPunct="0">
        <a:spcBef>
          <a:spcPct val="20000"/>
        </a:spcBef>
        <a:spcAft>
          <a:spcPct val="0"/>
        </a:spcAft>
        <a:buFont typeface="Times New Roman" pitchFamily="18" charset="0"/>
        <a:buChar char="○"/>
        <a:defRPr sz="1600">
          <a:solidFill>
            <a:srgbClr val="0C2A8C"/>
          </a:solidFill>
          <a:latin typeface="+mn-lt"/>
        </a:defRPr>
      </a:lvl4pPr>
      <a:lvl5pPr marL="2057400" indent="-228600" algn="l" rtl="0" eaLnBrk="0" fontAlgn="base" hangingPunct="0">
        <a:spcBef>
          <a:spcPct val="20000"/>
        </a:spcBef>
        <a:spcAft>
          <a:spcPct val="0"/>
        </a:spcAft>
        <a:buChar char="»"/>
        <a:defRPr sz="1600">
          <a:solidFill>
            <a:srgbClr val="0C2A8C"/>
          </a:solidFill>
          <a:latin typeface="+mn-lt"/>
        </a:defRPr>
      </a:lvl5pPr>
      <a:lvl6pPr marL="2514600" indent="-228600" algn="l" rtl="0" fontAlgn="base">
        <a:spcBef>
          <a:spcPct val="20000"/>
        </a:spcBef>
        <a:spcAft>
          <a:spcPct val="0"/>
        </a:spcAft>
        <a:buChar char="»"/>
        <a:defRPr sz="1600">
          <a:solidFill>
            <a:srgbClr val="0C2A8C"/>
          </a:solidFill>
          <a:latin typeface="+mn-lt"/>
        </a:defRPr>
      </a:lvl6pPr>
      <a:lvl7pPr marL="2971800" indent="-228600" algn="l" rtl="0" fontAlgn="base">
        <a:spcBef>
          <a:spcPct val="20000"/>
        </a:spcBef>
        <a:spcAft>
          <a:spcPct val="0"/>
        </a:spcAft>
        <a:buChar char="»"/>
        <a:defRPr sz="1600">
          <a:solidFill>
            <a:srgbClr val="0C2A8C"/>
          </a:solidFill>
          <a:latin typeface="+mn-lt"/>
        </a:defRPr>
      </a:lvl7pPr>
      <a:lvl8pPr marL="3429000" indent="-228600" algn="l" rtl="0" fontAlgn="base">
        <a:spcBef>
          <a:spcPct val="20000"/>
        </a:spcBef>
        <a:spcAft>
          <a:spcPct val="0"/>
        </a:spcAft>
        <a:buChar char="»"/>
        <a:defRPr sz="1600">
          <a:solidFill>
            <a:srgbClr val="0C2A8C"/>
          </a:solidFill>
          <a:latin typeface="+mn-lt"/>
        </a:defRPr>
      </a:lvl8pPr>
      <a:lvl9pPr marL="3886200" indent="-228600" algn="l" rtl="0" fontAlgn="base">
        <a:spcBef>
          <a:spcPct val="20000"/>
        </a:spcBef>
        <a:spcAft>
          <a:spcPct val="0"/>
        </a:spcAft>
        <a:buChar char="»"/>
        <a:defRPr sz="1600">
          <a:solidFill>
            <a:srgbClr val="0C2A8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riyanka.Roy@noa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Eileen.Maturi@noaa.gov" TargetMode="External"/><Relationship Id="rId4" Type="http://schemas.openxmlformats.org/officeDocument/2006/relationships/hyperlink" Target="mailto:David.R.Donahue@noaa.gov"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F3A6B159-DFB7-49A2-8A11-4A99FBFAA292}" type="slidenum">
              <a:rPr lang="en-US" altLang="en-US" smtClean="0"/>
              <a:pPr/>
              <a:t>1</a:t>
            </a:fld>
            <a:endParaRPr lang="en-US" altLang="en-US" smtClean="0"/>
          </a:p>
        </p:txBody>
      </p:sp>
      <p:sp>
        <p:nvSpPr>
          <p:cNvPr id="4100" name="Rectangle 5"/>
          <p:cNvSpPr>
            <a:spLocks noGrp="1" noChangeArrowheads="1"/>
          </p:cNvSpPr>
          <p:nvPr>
            <p:ph type="title"/>
          </p:nvPr>
        </p:nvSpPr>
        <p:spPr/>
        <p:txBody>
          <a:bodyPr/>
          <a:lstStyle/>
          <a:p>
            <a:pPr eaLnBrk="1" hangingPunct="1"/>
            <a:r>
              <a:rPr lang="en-US" altLang="en-US" sz="1800" smtClean="0"/>
              <a:t>SPSRB Decision Brief on Declaring a Product Operational</a:t>
            </a:r>
            <a:br>
              <a:rPr lang="en-US" altLang="en-US" sz="1800" smtClean="0"/>
            </a:br>
            <a:r>
              <a:rPr lang="en-US" altLang="en-US" sz="1800" smtClean="0"/>
              <a:t>Instructions / Guidance</a:t>
            </a:r>
            <a:br>
              <a:rPr lang="en-US" altLang="en-US" sz="1800" smtClean="0"/>
            </a:br>
            <a:endParaRPr lang="en-US" altLang="en-US" sz="1800" smtClean="0"/>
          </a:p>
        </p:txBody>
      </p:sp>
      <p:sp>
        <p:nvSpPr>
          <p:cNvPr id="4101" name="Rectangle 6"/>
          <p:cNvSpPr>
            <a:spLocks noGrp="1" noChangeArrowheads="1"/>
          </p:cNvSpPr>
          <p:nvPr>
            <p:ph type="body" idx="1"/>
          </p:nvPr>
        </p:nvSpPr>
        <p:spPr>
          <a:xfrm>
            <a:off x="152400" y="762000"/>
            <a:ext cx="8610600" cy="5029200"/>
          </a:xfrm>
        </p:spPr>
        <p:txBody>
          <a:bodyPr/>
          <a:lstStyle/>
          <a:p>
            <a:pPr eaLnBrk="1" hangingPunct="1">
              <a:lnSpc>
                <a:spcPct val="80000"/>
              </a:lnSpc>
            </a:pPr>
            <a:r>
              <a:rPr lang="en-US" altLang="en-US" sz="1400" dirty="0" smtClean="0"/>
              <a:t>This template will be used by NESDIS personnel to recommend to the SPSRB that a new satellite product be declared operational.  </a:t>
            </a:r>
            <a:r>
              <a:rPr lang="en-US" altLang="en-US" sz="1400" i="1" dirty="0" smtClean="0">
                <a:solidFill>
                  <a:schemeClr val="tx1"/>
                </a:solidFill>
              </a:rPr>
              <a:t>A decision briefing should be given to the SPSRB 1 to 45 days prior to declaring a product/service operational</a:t>
            </a:r>
            <a:r>
              <a:rPr lang="en-US" altLang="en-US" sz="1400" i="1" dirty="0" smtClean="0"/>
              <a:t>.</a:t>
            </a:r>
            <a:r>
              <a:rPr lang="en-US" altLang="en-US" sz="1400" dirty="0" smtClean="0"/>
              <a:t> </a:t>
            </a:r>
            <a:r>
              <a:rPr lang="en-US" altLang="en-US" sz="1400" dirty="0" smtClean="0">
                <a:solidFill>
                  <a:srgbClr val="FF3300"/>
                </a:solidFill>
              </a:rPr>
              <a:t>Slides are due on the last Friday of the month. The presentation will be at the SPSRB which meets on the 3rd Wednesday of every month.</a:t>
            </a:r>
          </a:p>
          <a:p>
            <a:pPr lvl="1" eaLnBrk="1" hangingPunct="1">
              <a:lnSpc>
                <a:spcPct val="80000"/>
              </a:lnSpc>
            </a:pPr>
            <a:r>
              <a:rPr lang="en-US" altLang="en-US" sz="1200" dirty="0" smtClean="0"/>
              <a:t>Send briefing to </a:t>
            </a:r>
            <a:r>
              <a:rPr lang="en-US" altLang="en-US" sz="1200" dirty="0" smtClean="0">
                <a:hlinkClick r:id="rId3"/>
              </a:rPr>
              <a:t>P</a:t>
            </a:r>
            <a:r>
              <a:rPr lang="en-US" sz="1200" dirty="0" smtClean="0">
                <a:hlinkClick r:id="rId3"/>
              </a:rPr>
              <a:t>riyanka.Roy@noaa.gov</a:t>
            </a:r>
            <a:r>
              <a:rPr lang="en-US" sz="1200" dirty="0" smtClean="0"/>
              <a:t> and cc: </a:t>
            </a:r>
            <a:r>
              <a:rPr lang="en-US" sz="1200" dirty="0" smtClean="0">
                <a:hlinkClick r:id="rId4"/>
              </a:rPr>
              <a:t>David.R.Donahue@noaa.gov</a:t>
            </a:r>
            <a:r>
              <a:rPr lang="en-US" sz="1200" dirty="0" smtClean="0"/>
              <a:t> and </a:t>
            </a:r>
            <a:r>
              <a:rPr lang="en-US" sz="1200" dirty="0" smtClean="0">
                <a:hlinkClick r:id="rId5"/>
              </a:rPr>
              <a:t>Eileen.Maturi@noaa.gov</a:t>
            </a:r>
            <a:r>
              <a:rPr lang="en-US" sz="1200" dirty="0" smtClean="0"/>
              <a:t>  </a:t>
            </a:r>
            <a:endParaRPr lang="en-US" altLang="en-US" sz="1200" dirty="0" smtClean="0"/>
          </a:p>
          <a:p>
            <a:pPr eaLnBrk="1" hangingPunct="1">
              <a:lnSpc>
                <a:spcPct val="80000"/>
              </a:lnSpc>
            </a:pPr>
            <a:endParaRPr lang="en-US" altLang="en-US" sz="1400" dirty="0" smtClean="0"/>
          </a:p>
          <a:p>
            <a:pPr eaLnBrk="1" hangingPunct="1">
              <a:lnSpc>
                <a:spcPct val="80000"/>
              </a:lnSpc>
            </a:pPr>
            <a:r>
              <a:rPr lang="en-US" altLang="en-US" sz="1400" dirty="0" smtClean="0"/>
              <a:t>Occasionally, NOAA will stop a capability at a pre-operational phase.  For example, a product from a research satellite may not go all the way to a full 24/7 operational phase.  In such cases, this template will also be used to declare a new  product is ready to be declared fully pre-operational (i.e., we have reached our end-state for this capability). </a:t>
            </a:r>
          </a:p>
          <a:p>
            <a:pPr eaLnBrk="1" hangingPunct="1">
              <a:lnSpc>
                <a:spcPct val="80000"/>
              </a:lnSpc>
            </a:pPr>
            <a:endParaRPr lang="en-US" altLang="en-US" sz="1400" dirty="0" smtClean="0"/>
          </a:p>
          <a:p>
            <a:pPr eaLnBrk="1" hangingPunct="1">
              <a:lnSpc>
                <a:spcPct val="80000"/>
              </a:lnSpc>
            </a:pPr>
            <a:r>
              <a:rPr lang="en-US" altLang="en-US" sz="1400" dirty="0" smtClean="0"/>
              <a:t>Every new product that is ready for transition into operations will be briefed to the SPSRB. </a:t>
            </a:r>
          </a:p>
          <a:p>
            <a:pPr eaLnBrk="1" hangingPunct="1">
              <a:lnSpc>
                <a:spcPct val="80000"/>
              </a:lnSpc>
              <a:buFontTx/>
              <a:buNone/>
            </a:pPr>
            <a:r>
              <a:rPr lang="en-US" altLang="en-US" sz="1400" dirty="0" smtClean="0"/>
              <a:t> </a:t>
            </a:r>
          </a:p>
          <a:p>
            <a:pPr eaLnBrk="1" hangingPunct="1">
              <a:lnSpc>
                <a:spcPct val="80000"/>
              </a:lnSpc>
            </a:pPr>
            <a:r>
              <a:rPr lang="en-US" altLang="en-US" sz="1400" dirty="0" smtClean="0"/>
              <a:t>Routine modifications to an existing product that is handled through the NESDIS OSPO change management process does not have to be briefed to the SPSRB, unless directed by OSPO management or requested by the SPSRB.</a:t>
            </a:r>
          </a:p>
          <a:p>
            <a:pPr eaLnBrk="1" hangingPunct="1">
              <a:lnSpc>
                <a:spcPct val="80000"/>
              </a:lnSpc>
            </a:pPr>
            <a:endParaRPr lang="en-US" altLang="en-US" sz="1400" dirty="0" smtClean="0"/>
          </a:p>
          <a:p>
            <a:pPr eaLnBrk="1" hangingPunct="1">
              <a:lnSpc>
                <a:spcPct val="80000"/>
              </a:lnSpc>
            </a:pPr>
            <a:r>
              <a:rPr lang="en-US" altLang="en-US" sz="1400" dirty="0" smtClean="0"/>
              <a:t>Updates or enhancements to existing satellite products do not have to be briefed to the SPSRB.  The decision to declare these products as operational will be made by OSPO’s SPSD Division Chief or his Representative. </a:t>
            </a:r>
          </a:p>
          <a:p>
            <a:pPr eaLnBrk="1" hangingPunct="1">
              <a:lnSpc>
                <a:spcPct val="80000"/>
              </a:lnSpc>
            </a:pPr>
            <a:endParaRPr lang="en-US" altLang="en-US" sz="1400" dirty="0" smtClean="0"/>
          </a:p>
          <a:p>
            <a:pPr eaLnBrk="1" hangingPunct="1">
              <a:lnSpc>
                <a:spcPct val="80000"/>
              </a:lnSpc>
            </a:pPr>
            <a:r>
              <a:rPr lang="en-US" altLang="en-US" sz="1400" dirty="0" smtClean="0"/>
              <a:t>The template is a guide and may require tailoring.  However, adherence to the briefing outline is recommended because it ensures the SPSRB is presented the information needed to make decisions.</a:t>
            </a:r>
          </a:p>
          <a:p>
            <a:pPr eaLnBrk="1" hangingPunct="1">
              <a:lnSpc>
                <a:spcPct val="80000"/>
              </a:lnSpc>
            </a:pPr>
            <a:endParaRPr lang="en-US" altLang="en-US" sz="1400" dirty="0" smtClean="0"/>
          </a:p>
          <a:p>
            <a:pPr eaLnBrk="1" hangingPunct="1">
              <a:lnSpc>
                <a:spcPct val="80000"/>
              </a:lnSpc>
            </a:pPr>
            <a:r>
              <a:rPr lang="en-US" altLang="en-US" sz="1400" dirty="0" smtClean="0"/>
              <a:t>Guidance is contained in the notes page.  You can access the notes page by selecting “View” and “Notes Page” from the main menu.</a:t>
            </a:r>
          </a:p>
          <a:p>
            <a:pPr eaLnBrk="1" hangingPunct="1">
              <a:lnSpc>
                <a:spcPct val="80000"/>
              </a:lnSpc>
            </a:pPr>
            <a:endParaRPr lang="en-US" altLang="en-US" sz="1400" dirty="0" smtClean="0"/>
          </a:p>
          <a:p>
            <a:pPr eaLnBrk="1" hangingPunct="1">
              <a:lnSpc>
                <a:spcPct val="80000"/>
              </a:lnSpc>
            </a:pPr>
            <a:r>
              <a:rPr lang="en-US" altLang="en-US" sz="1400" dirty="0" smtClean="0">
                <a:solidFill>
                  <a:srgbClr val="FF3300"/>
                </a:solidFill>
              </a:rPr>
              <a:t>Delete this slide before you send your brief to the SPSRB secretaries</a:t>
            </a:r>
          </a:p>
          <a:p>
            <a:pPr eaLnBrk="1" hangingPunct="1">
              <a:lnSpc>
                <a:spcPct val="80000"/>
              </a:lnSpc>
            </a:pPr>
            <a:endParaRPr lang="en-US" altLang="en-US" sz="1400" dirty="0" smtClean="0">
              <a:solidFill>
                <a:srgbClr val="FF3300"/>
              </a:solidFill>
            </a:endParaRPr>
          </a:p>
          <a:p>
            <a:pPr eaLnBrk="1" hangingPunct="1">
              <a:lnSpc>
                <a:spcPct val="80000"/>
              </a:lnSpc>
            </a:pPr>
            <a:endParaRPr lang="en-US" altLang="en-US" sz="1400" dirty="0" smtClean="0"/>
          </a:p>
          <a:p>
            <a:pPr eaLnBrk="1" hangingPunct="1">
              <a:lnSpc>
                <a:spcPct val="80000"/>
              </a:lnSpc>
            </a:pPr>
            <a:endParaRPr lang="en-US" altLang="en-US" sz="1400" dirty="0" smtClean="0"/>
          </a:p>
        </p:txBody>
      </p:sp>
      <p:sp>
        <p:nvSpPr>
          <p:cNvPr id="7" name="Footer Placeholder 6"/>
          <p:cNvSpPr>
            <a:spLocks noGrp="1"/>
          </p:cNvSpPr>
          <p:nvPr>
            <p:ph type="ftr" sz="quarter" idx="11"/>
          </p:nvPr>
        </p:nvSpPr>
        <p:spPr/>
        <p:txBody>
          <a:bodyPr/>
          <a:lstStyle/>
          <a:p>
            <a:r>
              <a:rPr lang="en-US" altLang="en-US" dirty="0" smtClean="0"/>
              <a:t>V12 April 15, 2016</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25396A44-F581-4534-8528-8056F6371EEA}" type="slidenum">
              <a:rPr lang="en-US" altLang="en-US" smtClean="0"/>
              <a:pPr/>
              <a:t>10</a:t>
            </a:fld>
            <a:endParaRPr lang="en-US" altLang="en-US" smtClean="0"/>
          </a:p>
        </p:txBody>
      </p:sp>
      <p:sp>
        <p:nvSpPr>
          <p:cNvPr id="12292" name="Rectangle 2"/>
          <p:cNvSpPr>
            <a:spLocks noGrp="1" noChangeArrowheads="1"/>
          </p:cNvSpPr>
          <p:nvPr>
            <p:ph type="title"/>
          </p:nvPr>
        </p:nvSpPr>
        <p:spPr/>
        <p:txBody>
          <a:bodyPr/>
          <a:lstStyle/>
          <a:p>
            <a:pPr eaLnBrk="1" hangingPunct="1"/>
            <a:r>
              <a:rPr lang="en-US" altLang="en-US" smtClean="0"/>
              <a:t>Plan of Operations</a:t>
            </a:r>
          </a:p>
        </p:txBody>
      </p:sp>
      <p:sp>
        <p:nvSpPr>
          <p:cNvPr id="12293" name="Rectangle 3"/>
          <p:cNvSpPr>
            <a:spLocks noGrp="1" noChangeArrowheads="1"/>
          </p:cNvSpPr>
          <p:nvPr>
            <p:ph type="body" idx="1"/>
          </p:nvPr>
        </p:nvSpPr>
        <p:spPr/>
        <p:txBody>
          <a:bodyPr/>
          <a:lstStyle/>
          <a:p>
            <a:pPr eaLnBrk="1" hangingPunct="1">
              <a:lnSpc>
                <a:spcPct val="90000"/>
              </a:lnSpc>
            </a:pPr>
            <a:r>
              <a:rPr lang="en-US" altLang="en-US" sz="2000" smtClean="0"/>
              <a:t>Product Retirement Plan</a:t>
            </a:r>
          </a:p>
          <a:p>
            <a:pPr lvl="1" eaLnBrk="1" hangingPunct="1">
              <a:lnSpc>
                <a:spcPct val="90000"/>
              </a:lnSpc>
            </a:pPr>
            <a:r>
              <a:rPr lang="en-US" altLang="en-US" sz="1800" smtClean="0"/>
              <a:t>Define if we will pursue the retirement of a product as a result of implementing a new or enhanced product under this project</a:t>
            </a:r>
          </a:p>
          <a:p>
            <a:pPr eaLnBrk="1" hangingPunct="1">
              <a:lnSpc>
                <a:spcPct val="90000"/>
              </a:lnSpc>
            </a:pPr>
            <a:r>
              <a:rPr lang="en-US" altLang="en-US" sz="2000" smtClean="0"/>
              <a:t>Archive Plan</a:t>
            </a:r>
          </a:p>
          <a:p>
            <a:pPr lvl="1" eaLnBrk="1" hangingPunct="1">
              <a:lnSpc>
                <a:spcPct val="90000"/>
              </a:lnSpc>
            </a:pPr>
            <a:r>
              <a:rPr lang="en-US" altLang="en-US" sz="1800" smtClean="0"/>
              <a:t>Define need for archive, archive location and duration of archive</a:t>
            </a:r>
          </a:p>
          <a:p>
            <a:pPr lvl="1" eaLnBrk="1" hangingPunct="1">
              <a:lnSpc>
                <a:spcPct val="90000"/>
              </a:lnSpc>
            </a:pPr>
            <a:r>
              <a:rPr lang="en-US" altLang="en-US" sz="1800" smtClean="0"/>
              <a:t>Define deliverables to archive (e.g., software, documentation, etc.)</a:t>
            </a:r>
          </a:p>
          <a:p>
            <a:pPr eaLnBrk="1" hangingPunct="1">
              <a:lnSpc>
                <a:spcPct val="90000"/>
              </a:lnSpc>
            </a:pPr>
            <a:r>
              <a:rPr lang="en-US" altLang="en-US" sz="2000" smtClean="0"/>
              <a:t>Long Term Maintenance Plan</a:t>
            </a:r>
          </a:p>
          <a:p>
            <a:pPr lvl="1" eaLnBrk="1" hangingPunct="1">
              <a:lnSpc>
                <a:spcPct val="90000"/>
              </a:lnSpc>
            </a:pPr>
            <a:r>
              <a:rPr lang="en-US" altLang="en-US" sz="1800" smtClean="0"/>
              <a:t>Define STAR science maintenance plan and funding source</a:t>
            </a:r>
          </a:p>
          <a:p>
            <a:pPr lvl="1" eaLnBrk="1" hangingPunct="1">
              <a:lnSpc>
                <a:spcPct val="90000"/>
              </a:lnSpc>
            </a:pPr>
            <a:r>
              <a:rPr lang="en-US" altLang="en-US" sz="1800" smtClean="0"/>
              <a:t>Define OSPO maintenance plan and funding source</a:t>
            </a:r>
          </a:p>
          <a:p>
            <a:pPr eaLnBrk="1" hangingPunct="1">
              <a:lnSpc>
                <a:spcPct val="90000"/>
              </a:lnSpc>
            </a:pPr>
            <a:r>
              <a:rPr lang="en-US" altLang="en-US" sz="2000" smtClean="0"/>
              <a:t>Quality Monitoring Plan</a:t>
            </a:r>
          </a:p>
          <a:p>
            <a:pPr lvl="1" eaLnBrk="1" hangingPunct="1">
              <a:lnSpc>
                <a:spcPct val="90000"/>
              </a:lnSpc>
            </a:pPr>
            <a:r>
              <a:rPr lang="en-US" altLang="en-US" sz="1800" smtClean="0"/>
              <a:t>Define Quality Control (QC) tools to be used</a:t>
            </a:r>
          </a:p>
          <a:p>
            <a:pPr lvl="1" eaLnBrk="1" hangingPunct="1">
              <a:lnSpc>
                <a:spcPct val="90000"/>
              </a:lnSpc>
            </a:pPr>
            <a:r>
              <a:rPr lang="en-US" altLang="en-US" sz="1800" smtClean="0"/>
              <a:t>Define who will use the QC tools </a:t>
            </a:r>
          </a:p>
          <a:p>
            <a:pPr lvl="1" eaLnBrk="1" hangingPunct="1">
              <a:lnSpc>
                <a:spcPct val="90000"/>
              </a:lnSpc>
            </a:pPr>
            <a:r>
              <a:rPr lang="en-US" altLang="en-US" sz="1800" smtClean="0"/>
              <a:t>Describe how the QC tools will be used (e.g., what thresholds trigger action)  </a:t>
            </a:r>
          </a:p>
          <a:p>
            <a:pPr eaLnBrk="1" hangingPunct="1">
              <a:lnSpc>
                <a:spcPct val="90000"/>
              </a:lnSpc>
            </a:pPr>
            <a:r>
              <a:rPr lang="en-US" altLang="en-US" sz="2000" smtClean="0"/>
              <a:t>Documentation/Metadata Plan</a:t>
            </a:r>
          </a:p>
          <a:p>
            <a:pPr lvl="1" eaLnBrk="1" hangingPunct="1">
              <a:lnSpc>
                <a:spcPct val="90000"/>
              </a:lnSpc>
            </a:pPr>
            <a:r>
              <a:rPr lang="en-US" altLang="en-US" sz="1800" smtClean="0"/>
              <a:t>Describe who will do documentation and metadata and what will be done</a:t>
            </a:r>
          </a:p>
          <a:p>
            <a:pPr eaLnBrk="1" hangingPunct="1">
              <a:lnSpc>
                <a:spcPct val="90000"/>
              </a:lnSpc>
            </a:pPr>
            <a:endParaRPr lang="en-US" altLang="en-US" sz="2000" smtClean="0"/>
          </a:p>
        </p:txBody>
      </p:sp>
      <p:sp>
        <p:nvSpPr>
          <p:cNvPr id="6" name="Footer Placeholder 5"/>
          <p:cNvSpPr>
            <a:spLocks noGrp="1"/>
          </p:cNvSpPr>
          <p:nvPr>
            <p:ph type="ftr" sz="quarter" idx="11"/>
          </p:nvPr>
        </p:nvSpPr>
        <p:spPr/>
        <p:txBody>
          <a:bodyPr/>
          <a:lstStyle/>
          <a:p>
            <a:r>
              <a:rPr lang="en-US" altLang="en-US" smtClean="0"/>
              <a:t>V12 April 15, 2016</a:t>
            </a:r>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PATRON Application</a:t>
            </a:r>
            <a:endParaRPr lang="en-US" dirty="0"/>
          </a:p>
        </p:txBody>
      </p:sp>
      <p:sp>
        <p:nvSpPr>
          <p:cNvPr id="3" name="Content Placeholder 2"/>
          <p:cNvSpPr>
            <a:spLocks noGrp="1"/>
          </p:cNvSpPr>
          <p:nvPr>
            <p:ph idx="1"/>
          </p:nvPr>
        </p:nvSpPr>
        <p:spPr>
          <a:xfrm>
            <a:off x="304800" y="990600"/>
            <a:ext cx="8610600" cy="5715000"/>
          </a:xfrm>
        </p:spPr>
        <p:txBody>
          <a:bodyPr/>
          <a:lstStyle/>
          <a:p>
            <a:r>
              <a:rPr lang="en-US" sz="1800" dirty="0" smtClean="0"/>
              <a:t>Name	</a:t>
            </a:r>
          </a:p>
          <a:p>
            <a:r>
              <a:rPr lang="en-US" sz="1800" dirty="0" smtClean="0"/>
              <a:t>Short Name	</a:t>
            </a:r>
          </a:p>
          <a:p>
            <a:r>
              <a:rPr lang="en-US" sz="1800" dirty="0" smtClean="0"/>
              <a:t>Status	</a:t>
            </a:r>
          </a:p>
          <a:p>
            <a:r>
              <a:rPr lang="en-US" sz="1800" dirty="0" smtClean="0"/>
              <a:t>Support Level	</a:t>
            </a:r>
          </a:p>
          <a:p>
            <a:r>
              <a:rPr lang="en-US" sz="1800" dirty="0" smtClean="0"/>
              <a:t>User Impact	</a:t>
            </a:r>
          </a:p>
          <a:p>
            <a:r>
              <a:rPr lang="en-US" sz="1800" dirty="0" smtClean="0"/>
              <a:t>Notification Tier	</a:t>
            </a:r>
          </a:p>
          <a:p>
            <a:r>
              <a:rPr lang="en-US" sz="1800" dirty="0" smtClean="0"/>
              <a:t>Approval Level	</a:t>
            </a:r>
          </a:p>
          <a:p>
            <a:r>
              <a:rPr lang="en-US" sz="1800" dirty="0" smtClean="0"/>
              <a:t>Escalation Tier	</a:t>
            </a:r>
          </a:p>
          <a:p>
            <a:r>
              <a:rPr lang="en-US" sz="1800" dirty="0" smtClean="0"/>
              <a:t>Application Type	</a:t>
            </a:r>
          </a:p>
          <a:p>
            <a:r>
              <a:rPr lang="en-US" sz="1800" dirty="0" smtClean="0"/>
              <a:t>Description</a:t>
            </a:r>
          </a:p>
          <a:p>
            <a:r>
              <a:rPr lang="en-US" sz="1800" dirty="0" smtClean="0">
                <a:solidFill>
                  <a:schemeClr val="accent1">
                    <a:lumMod val="75000"/>
                  </a:schemeClr>
                </a:solidFill>
              </a:rPr>
              <a:t>* Satellites</a:t>
            </a:r>
          </a:p>
          <a:p>
            <a:r>
              <a:rPr lang="en-US" sz="1800" dirty="0" smtClean="0"/>
              <a:t>Instrument</a:t>
            </a:r>
          </a:p>
          <a:p>
            <a:r>
              <a:rPr lang="en-US" sz="1800" dirty="0" smtClean="0">
                <a:solidFill>
                  <a:schemeClr val="accent1">
                    <a:lumMod val="75000"/>
                  </a:schemeClr>
                </a:solidFill>
              </a:rPr>
              <a:t>* Channels</a:t>
            </a:r>
          </a:p>
          <a:p>
            <a:r>
              <a:rPr lang="en-US" sz="1800" smtClean="0"/>
              <a:t>System</a:t>
            </a:r>
            <a:endParaRPr lang="en-US" sz="1800" strike="sngStrike" dirty="0" smtClean="0">
              <a:solidFill>
                <a:srgbClr val="FF0000"/>
              </a:solidFill>
            </a:endParaRPr>
          </a:p>
          <a:p>
            <a:r>
              <a:rPr lang="en-US" sz="1800" dirty="0" smtClean="0"/>
              <a:t>CIP </a:t>
            </a:r>
          </a:p>
          <a:p>
            <a:endParaRPr lang="en-US" sz="1800" dirty="0"/>
          </a:p>
        </p:txBody>
      </p:sp>
      <p:sp>
        <p:nvSpPr>
          <p:cNvPr id="4" name="Slide Number Placeholder 3"/>
          <p:cNvSpPr>
            <a:spLocks noGrp="1"/>
          </p:cNvSpPr>
          <p:nvPr>
            <p:ph type="sldNum" sz="quarter" idx="12"/>
          </p:nvPr>
        </p:nvSpPr>
        <p:spPr/>
        <p:txBody>
          <a:bodyPr/>
          <a:lstStyle/>
          <a:p>
            <a:pPr>
              <a:defRPr/>
            </a:pPr>
            <a:fld id="{4C867D5C-8418-4E1B-A505-E7BB8F162CBA}" type="slidenum">
              <a:rPr lang="en-US" altLang="en-US" smtClean="0"/>
              <a:pPr>
                <a:defRPr/>
              </a:pPr>
              <a:t>11</a:t>
            </a:fld>
            <a:endParaRPr lang="en-US" altLang="en-US"/>
          </a:p>
        </p:txBody>
      </p:sp>
      <p:sp>
        <p:nvSpPr>
          <p:cNvPr id="5" name="TextBox 4"/>
          <p:cNvSpPr txBox="1"/>
          <p:nvPr/>
        </p:nvSpPr>
        <p:spPr>
          <a:xfrm>
            <a:off x="2209800" y="6149459"/>
            <a:ext cx="5057795" cy="369332"/>
          </a:xfrm>
          <a:prstGeom prst="rect">
            <a:avLst/>
          </a:prstGeom>
          <a:noFill/>
        </p:spPr>
        <p:txBody>
          <a:bodyPr wrap="none" rtlCol="0">
            <a:spAutoFit/>
          </a:bodyPr>
          <a:lstStyle/>
          <a:p>
            <a:r>
              <a:rPr lang="en-US" dirty="0" smtClean="0">
                <a:solidFill>
                  <a:schemeClr val="accent1">
                    <a:lumMod val="75000"/>
                  </a:schemeClr>
                </a:solidFill>
              </a:rPr>
              <a:t>* Items in green are needed to update SPEEDS</a:t>
            </a:r>
            <a:endParaRPr lang="en-US" dirty="0">
              <a:solidFill>
                <a:schemeClr val="accent1">
                  <a:lumMod val="75000"/>
                </a:schemeClr>
              </a:solidFill>
            </a:endParaRPr>
          </a:p>
        </p:txBody>
      </p:sp>
      <p:sp>
        <p:nvSpPr>
          <p:cNvPr id="8" name="Footer Placeholder 7"/>
          <p:cNvSpPr>
            <a:spLocks noGrp="1"/>
          </p:cNvSpPr>
          <p:nvPr>
            <p:ph type="ftr" sz="quarter" idx="11"/>
          </p:nvPr>
        </p:nvSpPr>
        <p:spPr/>
        <p:txBody>
          <a:bodyPr/>
          <a:lstStyle/>
          <a:p>
            <a:r>
              <a:rPr lang="en-US" altLang="en-US" smtClean="0"/>
              <a:t>V12 April 15, 2016</a:t>
            </a:r>
            <a:endParaRPr lang="en-US" altLang="en-US" dirty="0" smtClean="0"/>
          </a:p>
        </p:txBody>
      </p:sp>
    </p:spTree>
    <p:extLst>
      <p:ext uri="{BB962C8B-B14F-4D97-AF65-F5344CB8AC3E}">
        <p14:creationId xmlns="" xmlns:p14="http://schemas.microsoft.com/office/powerpoint/2010/main" val="10878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PATRON Product</a:t>
            </a:r>
            <a:endParaRPr lang="en-US" dirty="0"/>
          </a:p>
        </p:txBody>
      </p:sp>
      <p:sp>
        <p:nvSpPr>
          <p:cNvPr id="3" name="Content Placeholder 2"/>
          <p:cNvSpPr>
            <a:spLocks noGrp="1"/>
          </p:cNvSpPr>
          <p:nvPr>
            <p:ph idx="1"/>
          </p:nvPr>
        </p:nvSpPr>
        <p:spPr>
          <a:xfrm>
            <a:off x="228600" y="838200"/>
            <a:ext cx="8610600" cy="5029200"/>
          </a:xfrm>
        </p:spPr>
        <p:txBody>
          <a:bodyPr/>
          <a:lstStyle/>
          <a:p>
            <a:r>
              <a:rPr lang="en-US" sz="1600" dirty="0" smtClean="0"/>
              <a:t>Name	</a:t>
            </a:r>
          </a:p>
          <a:p>
            <a:r>
              <a:rPr lang="en-US" sz="1600" dirty="0" smtClean="0"/>
              <a:t>Short Name</a:t>
            </a:r>
          </a:p>
          <a:p>
            <a:r>
              <a:rPr lang="en-US" sz="1600" dirty="0" smtClean="0"/>
              <a:t>Application Short Name	</a:t>
            </a:r>
          </a:p>
          <a:p>
            <a:r>
              <a:rPr lang="en-US" sz="1600" dirty="0" smtClean="0"/>
              <a:t>Status	</a:t>
            </a:r>
          </a:p>
          <a:p>
            <a:r>
              <a:rPr lang="en-US" sz="1600" dirty="0" smtClean="0"/>
              <a:t>Support Level	</a:t>
            </a:r>
          </a:p>
          <a:p>
            <a:r>
              <a:rPr lang="en-US" sz="1600" dirty="0" smtClean="0"/>
              <a:t>Format	</a:t>
            </a:r>
          </a:p>
          <a:p>
            <a:r>
              <a:rPr lang="en-US" sz="1600" dirty="0" smtClean="0"/>
              <a:t>Primary Use	</a:t>
            </a:r>
          </a:p>
          <a:p>
            <a:r>
              <a:rPr lang="en-US" sz="1600" dirty="0" smtClean="0"/>
              <a:t>Description	</a:t>
            </a:r>
          </a:p>
          <a:p>
            <a:r>
              <a:rPr lang="en-US" sz="1600" dirty="0" smtClean="0"/>
              <a:t>Output Filenames</a:t>
            </a:r>
          </a:p>
          <a:p>
            <a:r>
              <a:rPr lang="en-US" sz="1600" dirty="0" smtClean="0">
                <a:solidFill>
                  <a:schemeClr val="accent1">
                    <a:lumMod val="75000"/>
                  </a:schemeClr>
                </a:solidFill>
              </a:rPr>
              <a:t>* Projected date to go operational</a:t>
            </a:r>
          </a:p>
          <a:p>
            <a:r>
              <a:rPr lang="en-US" sz="1600" dirty="0" smtClean="0">
                <a:solidFill>
                  <a:schemeClr val="accent1">
                    <a:lumMod val="75000"/>
                  </a:schemeClr>
                </a:solidFill>
              </a:rPr>
              <a:t>* Horizontal resolution</a:t>
            </a:r>
          </a:p>
          <a:p>
            <a:r>
              <a:rPr lang="en-US" sz="1600" dirty="0" smtClean="0">
                <a:solidFill>
                  <a:schemeClr val="accent1">
                    <a:lumMod val="75000"/>
                  </a:schemeClr>
                </a:solidFill>
              </a:rPr>
              <a:t>* Vertical resolution</a:t>
            </a:r>
          </a:p>
          <a:p>
            <a:r>
              <a:rPr lang="en-US" sz="1600" dirty="0" smtClean="0">
                <a:solidFill>
                  <a:schemeClr val="accent1">
                    <a:lumMod val="75000"/>
                  </a:schemeClr>
                </a:solidFill>
              </a:rPr>
              <a:t>* Frequency</a:t>
            </a:r>
          </a:p>
          <a:p>
            <a:r>
              <a:rPr lang="en-US" sz="1600" dirty="0" smtClean="0">
                <a:solidFill>
                  <a:schemeClr val="accent1">
                    <a:lumMod val="75000"/>
                  </a:schemeClr>
                </a:solidFill>
              </a:rPr>
              <a:t>* Coverage</a:t>
            </a:r>
          </a:p>
          <a:p>
            <a:r>
              <a:rPr lang="en-US" sz="1600" dirty="0" smtClean="0">
                <a:solidFill>
                  <a:schemeClr val="accent1">
                    <a:lumMod val="75000"/>
                  </a:schemeClr>
                </a:solidFill>
              </a:rPr>
              <a:t>* Accuracy</a:t>
            </a:r>
          </a:p>
          <a:p>
            <a:r>
              <a:rPr lang="en-US" sz="1600" dirty="0" smtClean="0">
                <a:solidFill>
                  <a:schemeClr val="accent1">
                    <a:lumMod val="75000"/>
                  </a:schemeClr>
                </a:solidFill>
              </a:rPr>
              <a:t>* Product Oversight Panel</a:t>
            </a:r>
          </a:p>
          <a:p>
            <a:r>
              <a:rPr lang="en-US" sz="1600" dirty="0" smtClean="0">
                <a:solidFill>
                  <a:schemeClr val="accent1">
                    <a:lumMod val="75000"/>
                  </a:schemeClr>
                </a:solidFill>
              </a:rPr>
              <a:t>* Users</a:t>
            </a:r>
          </a:p>
          <a:p>
            <a:r>
              <a:rPr lang="en-US" sz="1600" dirty="0" smtClean="0">
                <a:solidFill>
                  <a:schemeClr val="accent1">
                    <a:lumMod val="75000"/>
                  </a:schemeClr>
                </a:solidFill>
              </a:rPr>
              <a:t>* Web page</a:t>
            </a:r>
          </a:p>
          <a:p>
            <a:r>
              <a:rPr lang="en-US" sz="1600" dirty="0" smtClean="0">
                <a:solidFill>
                  <a:schemeClr val="accent1">
                    <a:lumMod val="75000"/>
                  </a:schemeClr>
                </a:solidFill>
              </a:rPr>
              <a:t>* Archive</a:t>
            </a:r>
          </a:p>
          <a:p>
            <a:endParaRPr lang="en-US" sz="1600" dirty="0"/>
          </a:p>
        </p:txBody>
      </p:sp>
      <p:sp>
        <p:nvSpPr>
          <p:cNvPr id="4" name="Slide Number Placeholder 3"/>
          <p:cNvSpPr>
            <a:spLocks noGrp="1"/>
          </p:cNvSpPr>
          <p:nvPr>
            <p:ph type="sldNum" sz="quarter" idx="12"/>
          </p:nvPr>
        </p:nvSpPr>
        <p:spPr/>
        <p:txBody>
          <a:bodyPr/>
          <a:lstStyle/>
          <a:p>
            <a:pPr>
              <a:defRPr/>
            </a:pPr>
            <a:fld id="{4C867D5C-8418-4E1B-A505-E7BB8F162CBA}" type="slidenum">
              <a:rPr lang="en-US" altLang="en-US" smtClean="0"/>
              <a:pPr>
                <a:defRPr/>
              </a:pPr>
              <a:t>12</a:t>
            </a:fld>
            <a:endParaRPr lang="en-US" altLang="en-US"/>
          </a:p>
        </p:txBody>
      </p:sp>
      <p:sp>
        <p:nvSpPr>
          <p:cNvPr id="5" name="TextBox 4"/>
          <p:cNvSpPr txBox="1"/>
          <p:nvPr/>
        </p:nvSpPr>
        <p:spPr>
          <a:xfrm>
            <a:off x="2209799" y="6339959"/>
            <a:ext cx="5057795" cy="369332"/>
          </a:xfrm>
          <a:prstGeom prst="rect">
            <a:avLst/>
          </a:prstGeom>
          <a:noFill/>
        </p:spPr>
        <p:txBody>
          <a:bodyPr wrap="none" rtlCol="0">
            <a:spAutoFit/>
          </a:bodyPr>
          <a:lstStyle/>
          <a:p>
            <a:r>
              <a:rPr lang="en-US" dirty="0" smtClean="0">
                <a:solidFill>
                  <a:schemeClr val="accent1">
                    <a:lumMod val="75000"/>
                  </a:schemeClr>
                </a:solidFill>
              </a:rPr>
              <a:t>* Items in green are needed to update SPEEDS</a:t>
            </a:r>
            <a:endParaRPr lang="en-US" dirty="0">
              <a:solidFill>
                <a:schemeClr val="accent1">
                  <a:lumMod val="75000"/>
                </a:schemeClr>
              </a:solidFill>
            </a:endParaRPr>
          </a:p>
        </p:txBody>
      </p:sp>
      <p:sp>
        <p:nvSpPr>
          <p:cNvPr id="8" name="Footer Placeholder 7"/>
          <p:cNvSpPr>
            <a:spLocks noGrp="1"/>
          </p:cNvSpPr>
          <p:nvPr>
            <p:ph type="ftr" sz="quarter" idx="11"/>
          </p:nvPr>
        </p:nvSpPr>
        <p:spPr/>
        <p:txBody>
          <a:bodyPr/>
          <a:lstStyle/>
          <a:p>
            <a:r>
              <a:rPr lang="en-US" altLang="en-US" smtClean="0"/>
              <a:t>V12 April 15, 2016</a:t>
            </a:r>
            <a:endParaRPr lang="en-US" altLang="en-US" dirty="0" smtClean="0"/>
          </a:p>
        </p:txBody>
      </p:sp>
    </p:spTree>
    <p:extLst>
      <p:ext uri="{BB962C8B-B14F-4D97-AF65-F5344CB8AC3E}">
        <p14:creationId xmlns="" xmlns:p14="http://schemas.microsoft.com/office/powerpoint/2010/main" val="84005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B8C928A7-D8BB-4853-AE02-7E034A4DF20E}" type="slidenum">
              <a:rPr lang="en-US" altLang="en-US" smtClean="0"/>
              <a:pPr/>
              <a:t>13</a:t>
            </a:fld>
            <a:endParaRPr lang="en-US" altLang="en-US" smtClean="0"/>
          </a:p>
        </p:txBody>
      </p:sp>
      <p:sp>
        <p:nvSpPr>
          <p:cNvPr id="14340" name="Rectangle 2"/>
          <p:cNvSpPr>
            <a:spLocks noGrp="1" noChangeArrowheads="1"/>
          </p:cNvSpPr>
          <p:nvPr>
            <p:ph type="title"/>
          </p:nvPr>
        </p:nvSpPr>
        <p:spPr/>
        <p:txBody>
          <a:bodyPr/>
          <a:lstStyle/>
          <a:p>
            <a:pPr eaLnBrk="1" hangingPunct="1"/>
            <a:r>
              <a:rPr lang="en-US" altLang="en-US" smtClean="0"/>
              <a:t>SPSRB User Request Status</a:t>
            </a:r>
          </a:p>
        </p:txBody>
      </p:sp>
      <p:sp>
        <p:nvSpPr>
          <p:cNvPr id="14341" name="Rectangle 3"/>
          <p:cNvSpPr>
            <a:spLocks noGrp="1" noChangeArrowheads="1"/>
          </p:cNvSpPr>
          <p:nvPr>
            <p:ph type="body" idx="1"/>
          </p:nvPr>
        </p:nvSpPr>
        <p:spPr/>
        <p:txBody>
          <a:bodyPr/>
          <a:lstStyle/>
          <a:p>
            <a:pPr eaLnBrk="1" hangingPunct="1"/>
            <a:r>
              <a:rPr lang="en-US" altLang="en-US" smtClean="0"/>
              <a:t>Has the SPSRB user request been fully satisfied?</a:t>
            </a:r>
          </a:p>
        </p:txBody>
      </p:sp>
      <p:sp>
        <p:nvSpPr>
          <p:cNvPr id="6" name="Footer Placeholder 5"/>
          <p:cNvSpPr>
            <a:spLocks noGrp="1"/>
          </p:cNvSpPr>
          <p:nvPr>
            <p:ph type="ftr" sz="quarter" idx="11"/>
          </p:nvPr>
        </p:nvSpPr>
        <p:spPr/>
        <p:txBody>
          <a:bodyPr/>
          <a:lstStyle/>
          <a:p>
            <a:r>
              <a:rPr lang="en-US" altLang="en-US" smtClean="0"/>
              <a:t>V12 April 15, 2016</a:t>
            </a:r>
            <a:endParaRPr lang="en-US"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DCDD58BA-66A2-4AB8-BBED-AA4C1F9276D6}" type="slidenum">
              <a:rPr lang="en-US" altLang="en-US" smtClean="0"/>
              <a:pPr/>
              <a:t>14</a:t>
            </a:fld>
            <a:endParaRPr lang="en-US" altLang="en-US" smtClean="0"/>
          </a:p>
        </p:txBody>
      </p:sp>
      <p:sp>
        <p:nvSpPr>
          <p:cNvPr id="15364" name="Rectangle 11"/>
          <p:cNvSpPr>
            <a:spLocks noGrp="1" noChangeArrowheads="1"/>
          </p:cNvSpPr>
          <p:nvPr>
            <p:ph type="title"/>
          </p:nvPr>
        </p:nvSpPr>
        <p:spPr/>
        <p:txBody>
          <a:bodyPr/>
          <a:lstStyle/>
          <a:p>
            <a:pPr eaLnBrk="1" hangingPunct="1"/>
            <a:r>
              <a:rPr lang="en-US" altLang="en-US" smtClean="0"/>
              <a:t>SPSRB Decision</a:t>
            </a:r>
          </a:p>
        </p:txBody>
      </p:sp>
      <p:sp>
        <p:nvSpPr>
          <p:cNvPr id="15365" name="Rectangle 12"/>
          <p:cNvSpPr>
            <a:spLocks noGrp="1" noChangeArrowheads="1"/>
          </p:cNvSpPr>
          <p:nvPr>
            <p:ph type="body" idx="1"/>
          </p:nvPr>
        </p:nvSpPr>
        <p:spPr/>
        <p:txBody>
          <a:bodyPr/>
          <a:lstStyle/>
          <a:p>
            <a:pPr eaLnBrk="1" hangingPunct="1"/>
            <a:r>
              <a:rPr lang="en-US" altLang="en-US" dirty="0" smtClean="0"/>
              <a:t>General comments</a:t>
            </a:r>
          </a:p>
          <a:p>
            <a:pPr eaLnBrk="1" hangingPunct="1"/>
            <a:r>
              <a:rPr lang="en-US" altLang="en-US" dirty="0" smtClean="0"/>
              <a:t>User input</a:t>
            </a:r>
          </a:p>
          <a:p>
            <a:pPr eaLnBrk="1" hangingPunct="1"/>
            <a:r>
              <a:rPr lang="en-US" altLang="en-US" dirty="0" smtClean="0"/>
              <a:t>STAR senior representative input</a:t>
            </a:r>
          </a:p>
          <a:p>
            <a:pPr eaLnBrk="1" hangingPunct="1"/>
            <a:r>
              <a:rPr lang="en-US" altLang="en-US" dirty="0" smtClean="0"/>
              <a:t>OSPO senior representative input</a:t>
            </a:r>
          </a:p>
          <a:p>
            <a:pPr eaLnBrk="1" hangingPunct="1"/>
            <a:r>
              <a:rPr lang="en-US" altLang="en-US" dirty="0" smtClean="0"/>
              <a:t>OSGS senior representative input</a:t>
            </a:r>
          </a:p>
          <a:p>
            <a:pPr eaLnBrk="1" hangingPunct="1"/>
            <a:endParaRPr lang="en-US" altLang="en-US" dirty="0" smtClean="0"/>
          </a:p>
          <a:p>
            <a:pPr eaLnBrk="1" hangingPunct="1"/>
            <a:r>
              <a:rPr lang="en-US" altLang="en-US" dirty="0" smtClean="0"/>
              <a:t>Consensus decision reached?</a:t>
            </a:r>
          </a:p>
          <a:p>
            <a:pPr lvl="1" eaLnBrk="1" hangingPunct="1"/>
            <a:r>
              <a:rPr lang="en-US" altLang="en-US" dirty="0" smtClean="0"/>
              <a:t>Yes:  summarize decision</a:t>
            </a:r>
          </a:p>
          <a:p>
            <a:pPr lvl="1" eaLnBrk="1" hangingPunct="1"/>
            <a:r>
              <a:rPr lang="en-US" altLang="en-US" dirty="0" smtClean="0"/>
              <a:t>No:  summarize direction</a:t>
            </a:r>
          </a:p>
        </p:txBody>
      </p:sp>
      <p:sp>
        <p:nvSpPr>
          <p:cNvPr id="6" name="Footer Placeholder 5"/>
          <p:cNvSpPr>
            <a:spLocks noGrp="1"/>
          </p:cNvSpPr>
          <p:nvPr>
            <p:ph type="ftr" sz="quarter" idx="11"/>
          </p:nvPr>
        </p:nvSpPr>
        <p:spPr/>
        <p:txBody>
          <a:bodyPr/>
          <a:lstStyle/>
          <a:p>
            <a:r>
              <a:rPr lang="en-US" altLang="en-US" smtClean="0"/>
              <a:t>V12 April 15, 2016</a:t>
            </a:r>
            <a:endParaRPr lang="en-US"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53FF7B9C-02DC-455E-9302-0DF6F93CB673}" type="slidenum">
              <a:rPr lang="en-US" altLang="en-US" smtClean="0"/>
              <a:pPr/>
              <a:t>2</a:t>
            </a:fld>
            <a:endParaRPr lang="en-US" altLang="en-US" smtClean="0"/>
          </a:p>
        </p:txBody>
      </p:sp>
      <p:sp>
        <p:nvSpPr>
          <p:cNvPr id="5123" name="Rectangle 11"/>
          <p:cNvSpPr>
            <a:spLocks noGrp="1" noChangeArrowheads="1"/>
          </p:cNvSpPr>
          <p:nvPr>
            <p:ph type="ctrTitle"/>
          </p:nvPr>
        </p:nvSpPr>
        <p:spPr/>
        <p:txBody>
          <a:bodyPr/>
          <a:lstStyle/>
          <a:p>
            <a:pPr eaLnBrk="1" hangingPunct="1"/>
            <a:r>
              <a:rPr lang="en-US" altLang="en-US" smtClean="0"/>
              <a:t>SPSRB Decision Brief</a:t>
            </a:r>
            <a:br>
              <a:rPr lang="en-US" altLang="en-US" smtClean="0"/>
            </a:br>
            <a:r>
              <a:rPr lang="en-US" altLang="en-US" smtClean="0"/>
              <a:t>on Declaring </a:t>
            </a:r>
            <a:br>
              <a:rPr lang="en-US" altLang="en-US" smtClean="0"/>
            </a:br>
            <a:r>
              <a:rPr lang="en-US" altLang="en-US" smtClean="0"/>
              <a:t>“title” Operational</a:t>
            </a:r>
          </a:p>
        </p:txBody>
      </p:sp>
      <p:sp>
        <p:nvSpPr>
          <p:cNvPr id="5124" name="Rectangle 12"/>
          <p:cNvSpPr>
            <a:spLocks noGrp="1" noChangeArrowheads="1"/>
          </p:cNvSpPr>
          <p:nvPr>
            <p:ph type="subTitle" idx="1"/>
          </p:nvPr>
        </p:nvSpPr>
        <p:spPr/>
        <p:txBody>
          <a:bodyPr/>
          <a:lstStyle/>
          <a:p>
            <a:pPr eaLnBrk="1" hangingPunct="1"/>
            <a:r>
              <a:rPr lang="en-US" altLang="en-US" smtClean="0"/>
              <a:t>Presenter:  name and office</a:t>
            </a:r>
          </a:p>
          <a:p>
            <a:pPr eaLnBrk="1" hangingPunct="1"/>
            <a:endParaRPr lang="en-US" altLang="en-US" smtClean="0"/>
          </a:p>
          <a:p>
            <a:pPr eaLnBrk="1" hangingPunct="1"/>
            <a:r>
              <a:rPr lang="en-US" altLang="en-US" smtClean="0"/>
              <a:t>Month day, year</a:t>
            </a:r>
          </a:p>
          <a:p>
            <a:pPr eaLnBrk="1" hangingPunct="1"/>
            <a:r>
              <a:rPr lang="en-US" altLang="en-US" smtClean="0"/>
              <a:t> </a:t>
            </a:r>
          </a:p>
        </p:txBody>
      </p:sp>
      <p:sp>
        <p:nvSpPr>
          <p:cNvPr id="7" name="Footer Placeholder 6"/>
          <p:cNvSpPr>
            <a:spLocks noGrp="1"/>
          </p:cNvSpPr>
          <p:nvPr>
            <p:ph type="ftr" sz="quarter" idx="3"/>
          </p:nvPr>
        </p:nvSpPr>
        <p:spPr/>
        <p:txBody>
          <a:bodyPr/>
          <a:lstStyle/>
          <a:p>
            <a:pPr>
              <a:defRPr/>
            </a:pPr>
            <a:r>
              <a:rPr lang="en-US" smtClean="0"/>
              <a:t>V12 April 15, 2016</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A749B5C0-6565-4B22-B97D-F2C9C31059BC}" type="slidenum">
              <a:rPr lang="en-US" altLang="en-US" smtClean="0"/>
              <a:pPr/>
              <a:t>3</a:t>
            </a:fld>
            <a:endParaRPr lang="en-US" altLang="en-US" smtClean="0"/>
          </a:p>
        </p:txBody>
      </p:sp>
      <p:sp>
        <p:nvSpPr>
          <p:cNvPr id="6148" name="Rectangle 2"/>
          <p:cNvSpPr>
            <a:spLocks noGrp="1" noChangeArrowheads="1"/>
          </p:cNvSpPr>
          <p:nvPr>
            <p:ph type="title"/>
          </p:nvPr>
        </p:nvSpPr>
        <p:spPr/>
        <p:txBody>
          <a:bodyPr/>
          <a:lstStyle/>
          <a:p>
            <a:pPr eaLnBrk="1" hangingPunct="1"/>
            <a:r>
              <a:rPr lang="en-US" altLang="en-US" smtClean="0"/>
              <a:t>Integrated Product Team (IPT)</a:t>
            </a:r>
          </a:p>
        </p:txBody>
      </p:sp>
      <p:sp>
        <p:nvSpPr>
          <p:cNvPr id="6149" name="Rectangle 3"/>
          <p:cNvSpPr>
            <a:spLocks noGrp="1" noChangeArrowheads="1"/>
          </p:cNvSpPr>
          <p:nvPr>
            <p:ph type="body" idx="1"/>
          </p:nvPr>
        </p:nvSpPr>
        <p:spPr/>
        <p:txBody>
          <a:bodyPr/>
          <a:lstStyle/>
          <a:p>
            <a:pPr eaLnBrk="1" hangingPunct="1"/>
            <a:r>
              <a:rPr lang="en-US" altLang="en-US" dirty="0" smtClean="0"/>
              <a:t>IPT Lead:</a:t>
            </a:r>
          </a:p>
          <a:p>
            <a:pPr eaLnBrk="1" hangingPunct="1"/>
            <a:r>
              <a:rPr lang="en-US" altLang="en-US" dirty="0" smtClean="0"/>
              <a:t>IPT Backup Lead:</a:t>
            </a:r>
          </a:p>
          <a:p>
            <a:pPr eaLnBrk="1" hangingPunct="1"/>
            <a:r>
              <a:rPr lang="en-US" altLang="en-US" dirty="0" smtClean="0"/>
              <a:t>NESDIS Team:</a:t>
            </a:r>
          </a:p>
          <a:p>
            <a:pPr lvl="1" eaLnBrk="1" hangingPunct="1"/>
            <a:r>
              <a:rPr lang="en-US" altLang="en-US" dirty="0" smtClean="0"/>
              <a:t>STAR:</a:t>
            </a:r>
          </a:p>
          <a:p>
            <a:pPr lvl="1" eaLnBrk="1" hangingPunct="1"/>
            <a:r>
              <a:rPr lang="en-US" altLang="en-US" dirty="0" smtClean="0"/>
              <a:t>OSPO:</a:t>
            </a:r>
          </a:p>
          <a:p>
            <a:pPr lvl="1" eaLnBrk="1" hangingPunct="1"/>
            <a:r>
              <a:rPr lang="en-US" altLang="en-US" dirty="0" smtClean="0"/>
              <a:t>OSGS:</a:t>
            </a:r>
          </a:p>
          <a:p>
            <a:pPr lvl="1" eaLnBrk="1" hangingPunct="1"/>
            <a:r>
              <a:rPr lang="en-US" altLang="en-US" dirty="0" smtClean="0"/>
              <a:t>NCEI:</a:t>
            </a:r>
          </a:p>
          <a:p>
            <a:pPr lvl="1" eaLnBrk="1" hangingPunct="1"/>
            <a:r>
              <a:rPr lang="en-US" altLang="en-US" dirty="0" smtClean="0"/>
              <a:t>Others:</a:t>
            </a:r>
          </a:p>
          <a:p>
            <a:pPr eaLnBrk="1" hangingPunct="1"/>
            <a:r>
              <a:rPr lang="en-US" altLang="en-US" dirty="0" smtClean="0"/>
              <a:t>User Team</a:t>
            </a:r>
          </a:p>
          <a:p>
            <a:pPr lvl="1" eaLnBrk="1" hangingPunct="1"/>
            <a:r>
              <a:rPr lang="en-US" altLang="en-US" dirty="0" smtClean="0"/>
              <a:t>Lead:</a:t>
            </a:r>
          </a:p>
          <a:p>
            <a:pPr lvl="1" eaLnBrk="1" hangingPunct="1"/>
            <a:r>
              <a:rPr lang="en-US" altLang="en-US" dirty="0" smtClean="0"/>
              <a:t>Others:</a:t>
            </a:r>
          </a:p>
          <a:p>
            <a:pPr eaLnBrk="1" hangingPunct="1"/>
            <a:r>
              <a:rPr lang="en-US" altLang="en-US" dirty="0" smtClean="0"/>
              <a:t>Oversight Panel (OP) lead:</a:t>
            </a:r>
          </a:p>
          <a:p>
            <a:pPr eaLnBrk="1" hangingPunct="1"/>
            <a:r>
              <a:rPr lang="en-US" altLang="en-US" dirty="0" smtClean="0"/>
              <a:t>Other OPs involved:</a:t>
            </a:r>
          </a:p>
        </p:txBody>
      </p:sp>
      <p:sp>
        <p:nvSpPr>
          <p:cNvPr id="6" name="Footer Placeholder 5"/>
          <p:cNvSpPr>
            <a:spLocks noGrp="1"/>
          </p:cNvSpPr>
          <p:nvPr>
            <p:ph type="ftr" sz="quarter" idx="11"/>
          </p:nvPr>
        </p:nvSpPr>
        <p:spPr/>
        <p:txBody>
          <a:bodyPr/>
          <a:lstStyle/>
          <a:p>
            <a:r>
              <a:rPr lang="en-US" altLang="en-US" smtClean="0"/>
              <a:t>V12 April 15, 2016</a:t>
            </a: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6D2E1AE3-9C9B-4906-BB90-7301B861EA6E}" type="slidenum">
              <a:rPr lang="en-US" altLang="en-US" smtClean="0"/>
              <a:pPr/>
              <a:t>4</a:t>
            </a:fld>
            <a:endParaRPr lang="en-US" altLang="en-US" smtClean="0"/>
          </a:p>
        </p:txBody>
      </p:sp>
      <p:sp>
        <p:nvSpPr>
          <p:cNvPr id="7172" name="Rectangle 2"/>
          <p:cNvSpPr>
            <a:spLocks noGrp="1" noChangeArrowheads="1"/>
          </p:cNvSpPr>
          <p:nvPr>
            <p:ph type="title"/>
          </p:nvPr>
        </p:nvSpPr>
        <p:spPr/>
        <p:txBody>
          <a:bodyPr/>
          <a:lstStyle/>
          <a:p>
            <a:pPr eaLnBrk="1" hangingPunct="1"/>
            <a:r>
              <a:rPr lang="en-US" altLang="en-US" smtClean="0"/>
              <a:t>Requirement(s)</a:t>
            </a:r>
          </a:p>
        </p:txBody>
      </p:sp>
      <p:sp>
        <p:nvSpPr>
          <p:cNvPr id="7173" name="Rectangle 3"/>
          <p:cNvSpPr>
            <a:spLocks noGrp="1" noChangeArrowheads="1"/>
          </p:cNvSpPr>
          <p:nvPr>
            <p:ph type="body" idx="1"/>
          </p:nvPr>
        </p:nvSpPr>
        <p:spPr/>
        <p:txBody>
          <a:bodyPr/>
          <a:lstStyle/>
          <a:p>
            <a:pPr eaLnBrk="1" hangingPunct="1"/>
            <a:r>
              <a:rPr lang="en-US" altLang="en-US" smtClean="0"/>
              <a:t>Requirement(s)</a:t>
            </a:r>
          </a:p>
          <a:p>
            <a:pPr lvl="1" eaLnBrk="1" hangingPunct="1"/>
            <a:r>
              <a:rPr lang="en-US" altLang="en-US" smtClean="0"/>
              <a:t>SPSRB requirement number, title and summary of requirement</a:t>
            </a:r>
          </a:p>
          <a:p>
            <a:pPr lvl="2" eaLnBrk="1" hangingPunct="1"/>
            <a:r>
              <a:rPr lang="en-US" altLang="en-US" smtClean="0"/>
              <a:t>Date of Initial Technical Assessment and SPSRB decision</a:t>
            </a:r>
          </a:p>
          <a:p>
            <a:pPr lvl="2" eaLnBrk="1" hangingPunct="1"/>
            <a:r>
              <a:rPr lang="en-US" altLang="en-US" smtClean="0"/>
              <a:t>Date of Proposal for Product Development and SPSRB decision</a:t>
            </a:r>
          </a:p>
          <a:p>
            <a:pPr lvl="1" eaLnBrk="1" hangingPunct="1"/>
            <a:r>
              <a:rPr lang="en-US" altLang="en-US" smtClean="0"/>
              <a:t>Others</a:t>
            </a:r>
          </a:p>
          <a:p>
            <a:pPr eaLnBrk="1" hangingPunct="1"/>
            <a:r>
              <a:rPr lang="en-US" altLang="en-US" smtClean="0"/>
              <a:t>User community</a:t>
            </a:r>
          </a:p>
          <a:p>
            <a:pPr eaLnBrk="1" hangingPunct="1"/>
            <a:r>
              <a:rPr lang="en-US" altLang="en-US" smtClean="0"/>
              <a:t>Benefit to user</a:t>
            </a:r>
          </a:p>
          <a:p>
            <a:pPr eaLnBrk="1" hangingPunct="1"/>
            <a:r>
              <a:rPr lang="en-US" altLang="en-US" smtClean="0"/>
              <a:t>NOAA Mission Goal supported:</a:t>
            </a:r>
          </a:p>
          <a:p>
            <a:pPr eaLnBrk="1" hangingPunct="1"/>
            <a:r>
              <a:rPr lang="en-US" altLang="en-US" smtClean="0"/>
              <a:t>Mission priority:</a:t>
            </a:r>
          </a:p>
        </p:txBody>
      </p:sp>
      <p:sp>
        <p:nvSpPr>
          <p:cNvPr id="6" name="Footer Placeholder 5"/>
          <p:cNvSpPr>
            <a:spLocks noGrp="1"/>
          </p:cNvSpPr>
          <p:nvPr>
            <p:ph type="ftr" sz="quarter" idx="11"/>
          </p:nvPr>
        </p:nvSpPr>
        <p:spPr/>
        <p:txBody>
          <a:bodyPr/>
          <a:lstStyle/>
          <a:p>
            <a:r>
              <a:rPr lang="en-US" altLang="en-US" smtClean="0"/>
              <a:t>V12 April 15, 2016</a:t>
            </a: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6B6047F8-1864-4987-8AF3-1F0B35AB9B1D}" type="slidenum">
              <a:rPr lang="en-US" altLang="en-US" smtClean="0"/>
              <a:pPr/>
              <a:t>5</a:t>
            </a:fld>
            <a:endParaRPr lang="en-US" altLang="en-US" smtClean="0"/>
          </a:p>
        </p:txBody>
      </p:sp>
      <p:sp>
        <p:nvSpPr>
          <p:cNvPr id="8196" name="Rectangle 2"/>
          <p:cNvSpPr>
            <a:spLocks noGrp="1" noChangeArrowheads="1"/>
          </p:cNvSpPr>
          <p:nvPr>
            <p:ph type="title"/>
          </p:nvPr>
        </p:nvSpPr>
        <p:spPr/>
        <p:txBody>
          <a:bodyPr/>
          <a:lstStyle/>
          <a:p>
            <a:pPr eaLnBrk="1" hangingPunct="1"/>
            <a:r>
              <a:rPr lang="en-US" altLang="en-US" sz="2800" smtClean="0"/>
              <a:t>Capabilities Assessment</a:t>
            </a:r>
          </a:p>
        </p:txBody>
      </p:sp>
      <p:graphicFrame>
        <p:nvGraphicFramePr>
          <p:cNvPr id="61707" name="Group 267"/>
          <p:cNvGraphicFramePr>
            <a:graphicFrameLocks noGrp="1"/>
          </p:cNvGraphicFramePr>
          <p:nvPr>
            <p:ph idx="1"/>
          </p:nvPr>
        </p:nvGraphicFramePr>
        <p:xfrm>
          <a:off x="304800" y="990600"/>
          <a:ext cx="8302625" cy="4719640"/>
        </p:xfrm>
        <a:graphic>
          <a:graphicData uri="http://schemas.openxmlformats.org/drawingml/2006/table">
            <a:tbl>
              <a:tblPr/>
              <a:tblGrid>
                <a:gridCol w="1474788"/>
                <a:gridCol w="2093912"/>
                <a:gridCol w="2173288"/>
                <a:gridCol w="2560637"/>
              </a:tblGrid>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0C2A8C"/>
                        </a:solidFill>
                        <a:effectLst/>
                        <a:latin typeface="Arial" charset="0"/>
                      </a:endParaRP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C2A8C"/>
                          </a:solidFill>
                          <a:effectLst/>
                          <a:latin typeface="Arial" charset="0"/>
                        </a:rPr>
                        <a:t>Current Operational Capabilities</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C2A8C"/>
                          </a:solidFill>
                          <a:effectLst/>
                          <a:latin typeface="Arial" charset="0"/>
                        </a:rPr>
                        <a:t>Requested Capabilities</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C2A8C"/>
                          </a:solidFill>
                          <a:effectLst/>
                          <a:latin typeface="Arial" charset="0"/>
                        </a:rPr>
                        <a:t>Proposed Operational Capabilities</a:t>
                      </a: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C2A8C"/>
                          </a:solidFill>
                          <a:effectLst/>
                          <a:latin typeface="Arial" charset="0"/>
                        </a:rPr>
                        <a:t>Satellite Source (s)</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C2A8C"/>
                          </a:solidFill>
                          <a:effectLst/>
                          <a:latin typeface="Arial" charset="0"/>
                        </a:rPr>
                        <a:t>Product Name</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C2A8C"/>
                          </a:solidFill>
                          <a:effectLst/>
                          <a:latin typeface="Arial" charset="0"/>
                        </a:rPr>
                        <a:t>Accuracy</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C2A8C"/>
                          </a:solidFill>
                          <a:effectLst/>
                          <a:latin typeface="Arial" charset="0"/>
                        </a:rPr>
                        <a:t>Latency</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C2A8C"/>
                          </a:solidFill>
                          <a:effectLst/>
                          <a:latin typeface="Arial" charset="0"/>
                        </a:rPr>
                        <a:t>Timeliness</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C2A8C"/>
                          </a:solidFill>
                          <a:effectLst/>
                          <a:latin typeface="Arial" charset="0"/>
                        </a:rPr>
                        <a:t>Coverage</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617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C2A8C"/>
                          </a:solidFill>
                          <a:effectLst/>
                          <a:latin typeface="Arial" charset="0"/>
                        </a:rPr>
                        <a:t>Resolution</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619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rgbClr val="0C2A8C"/>
                          </a:solidFill>
                          <a:effectLst/>
                          <a:latin typeface="Arial" charset="0"/>
                        </a:rPr>
                        <a:t>Other attributes</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r>
            </a:tbl>
          </a:graphicData>
        </a:graphic>
      </p:graphicFrame>
      <p:sp>
        <p:nvSpPr>
          <p:cNvPr id="7" name="Footer Placeholder 6"/>
          <p:cNvSpPr>
            <a:spLocks noGrp="1"/>
          </p:cNvSpPr>
          <p:nvPr>
            <p:ph type="ftr" sz="quarter" idx="3"/>
          </p:nvPr>
        </p:nvSpPr>
        <p:spPr/>
        <p:txBody>
          <a:bodyPr/>
          <a:lstStyle/>
          <a:p>
            <a:pPr>
              <a:defRPr/>
            </a:pPr>
            <a:r>
              <a:rPr lang="en-US" smtClean="0"/>
              <a:t>V12 April 15, 2016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399893E6-D30B-4B1A-A555-D5F41B585E44}" type="slidenum">
              <a:rPr lang="en-US" altLang="en-US" smtClean="0"/>
              <a:pPr/>
              <a:t>6</a:t>
            </a:fld>
            <a:endParaRPr lang="en-US" altLang="en-US" smtClean="0"/>
          </a:p>
        </p:txBody>
      </p:sp>
      <p:sp>
        <p:nvSpPr>
          <p:cNvPr id="9220" name="Rectangle 2"/>
          <p:cNvSpPr>
            <a:spLocks noGrp="1" noChangeArrowheads="1"/>
          </p:cNvSpPr>
          <p:nvPr>
            <p:ph type="title"/>
          </p:nvPr>
        </p:nvSpPr>
        <p:spPr>
          <a:xfrm>
            <a:off x="304800" y="0"/>
            <a:ext cx="8610600" cy="685800"/>
          </a:xfrm>
        </p:spPr>
        <p:txBody>
          <a:bodyPr/>
          <a:lstStyle/>
          <a:p>
            <a:pPr eaLnBrk="1" hangingPunct="1"/>
            <a:r>
              <a:rPr lang="en-US" altLang="en-US" sz="2800" smtClean="0"/>
              <a:t>Proposed Product Deliverable Details</a:t>
            </a:r>
          </a:p>
        </p:txBody>
      </p:sp>
      <p:sp>
        <p:nvSpPr>
          <p:cNvPr id="9221" name="Text Box 90"/>
          <p:cNvSpPr txBox="1">
            <a:spLocks noChangeArrowheads="1"/>
          </p:cNvSpPr>
          <p:nvPr/>
        </p:nvSpPr>
        <p:spPr bwMode="auto">
          <a:xfrm>
            <a:off x="1752600" y="6400800"/>
            <a:ext cx="60960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pPr>
              <a:spcBef>
                <a:spcPct val="50000"/>
              </a:spcBef>
            </a:pPr>
            <a:r>
              <a:rPr lang="en-US" altLang="en-US" sz="1200" b="1"/>
              <a:t>N=New        E=Enhanced        R=Replacement          T=Tailored       O=Other</a:t>
            </a:r>
          </a:p>
        </p:txBody>
      </p:sp>
      <p:graphicFrame>
        <p:nvGraphicFramePr>
          <p:cNvPr id="8" name="Group 634"/>
          <p:cNvGraphicFramePr>
            <a:graphicFrameLocks noGrp="1"/>
          </p:cNvGraphicFramePr>
          <p:nvPr>
            <p:ph type="tbl" idx="1"/>
          </p:nvPr>
        </p:nvGraphicFramePr>
        <p:xfrm>
          <a:off x="228600" y="685800"/>
          <a:ext cx="8610598" cy="5638800"/>
        </p:xfrm>
        <a:graphic>
          <a:graphicData uri="http://schemas.openxmlformats.org/drawingml/2006/table">
            <a:tbl>
              <a:tblPr/>
              <a:tblGrid>
                <a:gridCol w="637822"/>
                <a:gridCol w="1435100"/>
                <a:gridCol w="1355372"/>
                <a:gridCol w="877005"/>
                <a:gridCol w="877005"/>
                <a:gridCol w="398639"/>
                <a:gridCol w="318911"/>
                <a:gridCol w="318911"/>
                <a:gridCol w="318911"/>
                <a:gridCol w="325555"/>
                <a:gridCol w="1747367"/>
              </a:tblGrid>
              <a:tr h="3855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rgbClr val="0C2A8C"/>
                        </a:solidFill>
                        <a:effectLst/>
                        <a:latin typeface="Arial" charset="0"/>
                      </a:endParaRPr>
                    </a:p>
                  </a:txBody>
                  <a:tcPr horzOverflow="overflow">
                    <a:lnL w="28575" cap="flat" cmpd="sng" algn="ctr">
                      <a:solidFill>
                        <a:srgbClr val="0C2A8C"/>
                      </a:solidFill>
                      <a:prstDash val="solid"/>
                      <a:round/>
                      <a:headEnd type="none" w="med" len="med"/>
                      <a:tailEnd type="none" w="med" len="med"/>
                    </a:lnL>
                    <a:lnR>
                      <a:noFill/>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a:noFill/>
                    </a:lnL>
                    <a:lnR>
                      <a:noFill/>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a:noFill/>
                    </a:lnL>
                    <a:lnR>
                      <a:noFill/>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rgbClr val="0C2A8C"/>
                        </a:solidFill>
                        <a:effectLst/>
                        <a:latin typeface="Arial" charset="0"/>
                      </a:endParaRPr>
                    </a:p>
                  </a:txBody>
                  <a:tcPr horzOverflow="overflow">
                    <a:lnL>
                      <a:noFill/>
                    </a:lnL>
                    <a:lnR>
                      <a:noFill/>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a:noFill/>
                    </a:lnL>
                    <a:lnR w="12700"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Product Type and Number</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5338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Fiscal Year (FY)</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Product Delivery/Tracking Name</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Environmental Observational Parameters</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0C2A8C"/>
                          </a:solidFill>
                          <a:effectLst/>
                          <a:latin typeface="Arial" charset="0"/>
                        </a:rPr>
                        <a:t>Satellites</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Sensors</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Tailoring Options or Comments</a:t>
                      </a: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r>
              <a:tr h="9489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rgbClr val="0C2A8C"/>
                        </a:solidFill>
                        <a:effectLst/>
                        <a:latin typeface="Arial" charset="0"/>
                      </a:endParaRP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Formats: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Coverage areas: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Resolutions: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Update cycle: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Other:</a:t>
                      </a: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9489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Formats: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Coverage areas: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Resolutions: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Update cycle: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Other:</a:t>
                      </a: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9489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Formats: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Coverage areas: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Resolutions: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Update cycle: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Other:</a:t>
                      </a: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7710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Formats: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Coverage areas: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Resolutions: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C2A8C"/>
                          </a:solidFill>
                          <a:effectLst/>
                          <a:latin typeface="Arial" charset="0"/>
                        </a:rPr>
                        <a:t>Update cycle:</a:t>
                      </a: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8229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0C2A8C"/>
                          </a:solidFill>
                          <a:effectLst/>
                          <a:latin typeface="Arial" charset="0"/>
                        </a:rPr>
                        <a:t>Formats: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0C2A8C"/>
                          </a:solidFill>
                          <a:effectLst/>
                          <a:latin typeface="Arial" charset="0"/>
                        </a:rPr>
                        <a:t>Coverage areas: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0C2A8C"/>
                          </a:solidFill>
                          <a:effectLst/>
                          <a:latin typeface="Arial" charset="0"/>
                        </a:rPr>
                        <a:t>Resolutions: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0C2A8C"/>
                          </a:solidFill>
                          <a:effectLst/>
                          <a:latin typeface="Arial" charset="0"/>
                        </a:rPr>
                        <a:t>Update cycle: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0C2A8C"/>
                          </a:solidFill>
                          <a:effectLst/>
                          <a:latin typeface="Arial" charset="0"/>
                        </a:rPr>
                        <a:t>Other:</a:t>
                      </a: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r>
            </a:tbl>
          </a:graphicData>
        </a:graphic>
      </p:graphicFrame>
      <p:sp>
        <p:nvSpPr>
          <p:cNvPr id="9" name="Footer Placeholder 8"/>
          <p:cNvSpPr>
            <a:spLocks noGrp="1"/>
          </p:cNvSpPr>
          <p:nvPr>
            <p:ph type="ftr" sz="quarter" idx="3"/>
          </p:nvPr>
        </p:nvSpPr>
        <p:spPr/>
        <p:txBody>
          <a:bodyPr/>
          <a:lstStyle/>
          <a:p>
            <a:pPr>
              <a:defRPr/>
            </a:pPr>
            <a:r>
              <a:rPr lang="en-US" smtClean="0"/>
              <a:t>V12 April 15, 2016</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D839D7A2-529A-427D-8E70-7BB97718C6D2}" type="slidenum">
              <a:rPr lang="en-US" altLang="en-US" smtClean="0"/>
              <a:pPr/>
              <a:t>7</a:t>
            </a:fld>
            <a:endParaRPr lang="en-US" altLang="en-US" smtClean="0"/>
          </a:p>
        </p:txBody>
      </p:sp>
      <p:sp>
        <p:nvSpPr>
          <p:cNvPr id="10244" name="Rectangle 2"/>
          <p:cNvSpPr>
            <a:spLocks noGrp="1" noChangeArrowheads="1"/>
          </p:cNvSpPr>
          <p:nvPr>
            <p:ph type="title"/>
          </p:nvPr>
        </p:nvSpPr>
        <p:spPr>
          <a:xfrm>
            <a:off x="677863" y="152400"/>
            <a:ext cx="7712075" cy="411163"/>
          </a:xfrm>
        </p:spPr>
        <p:txBody>
          <a:bodyPr/>
          <a:lstStyle/>
          <a:p>
            <a:r>
              <a:rPr lang="en-US" altLang="en-US" sz="1400" smtClean="0"/>
              <a:t>Project Milestones and Key Tasks</a:t>
            </a:r>
            <a:br>
              <a:rPr lang="en-US" altLang="en-US" sz="1400" smtClean="0"/>
            </a:br>
            <a:r>
              <a:rPr lang="en-US" altLang="en-US" sz="1400" smtClean="0"/>
              <a:t>(New Product Example)</a:t>
            </a:r>
          </a:p>
        </p:txBody>
      </p:sp>
      <p:sp>
        <p:nvSpPr>
          <p:cNvPr id="10245" name="Rectangle 3"/>
          <p:cNvSpPr>
            <a:spLocks noGrp="1" noChangeArrowheads="1"/>
          </p:cNvSpPr>
          <p:nvPr>
            <p:ph type="body" idx="1"/>
          </p:nvPr>
        </p:nvSpPr>
        <p:spPr>
          <a:xfrm>
            <a:off x="304800" y="762000"/>
            <a:ext cx="7848600" cy="5562600"/>
          </a:xfrm>
        </p:spPr>
        <p:txBody>
          <a:bodyPr/>
          <a:lstStyle/>
          <a:p>
            <a:pPr>
              <a:lnSpc>
                <a:spcPct val="80000"/>
              </a:lnSpc>
              <a:buFontTx/>
              <a:buNone/>
            </a:pPr>
            <a:r>
              <a:rPr lang="en-US" altLang="en-US" sz="1400" dirty="0" smtClean="0"/>
              <a:t>Product Delivery/Tracking Name: </a:t>
            </a:r>
            <a:r>
              <a:rPr lang="en-US" altLang="en-US" sz="1400" dirty="0" err="1" smtClean="0"/>
              <a:t>xxxxxxx</a:t>
            </a:r>
            <a:endParaRPr lang="en-US" altLang="en-US" sz="1400" dirty="0" smtClean="0"/>
          </a:p>
          <a:p>
            <a:pPr>
              <a:lnSpc>
                <a:spcPct val="80000"/>
              </a:lnSpc>
            </a:pPr>
            <a:r>
              <a:rPr lang="en-US" altLang="en-US" sz="1400" dirty="0" smtClean="0">
                <a:solidFill>
                  <a:srgbClr val="0033CC"/>
                </a:solidFill>
              </a:rPr>
              <a:t>MMM YY </a:t>
            </a:r>
            <a:r>
              <a:rPr lang="en-US" altLang="en-US" sz="1400" dirty="0" smtClean="0">
                <a:solidFill>
                  <a:schemeClr val="accent2"/>
                </a:solidFill>
              </a:rPr>
              <a:t>(</a:t>
            </a:r>
            <a:r>
              <a:rPr lang="en-US" altLang="en-US" sz="1400" dirty="0" err="1" smtClean="0">
                <a:solidFill>
                  <a:schemeClr val="accent2"/>
                </a:solidFill>
              </a:rPr>
              <a:t>mmm</a:t>
            </a:r>
            <a:r>
              <a:rPr lang="en-US" altLang="en-US" sz="1400" dirty="0" smtClean="0">
                <a:solidFill>
                  <a:schemeClr val="accent2"/>
                </a:solidFill>
              </a:rPr>
              <a:t> </a:t>
            </a:r>
            <a:r>
              <a:rPr lang="en-US" altLang="en-US" sz="1400" dirty="0" err="1" smtClean="0">
                <a:solidFill>
                  <a:schemeClr val="accent2"/>
                </a:solidFill>
              </a:rPr>
              <a:t>yy</a:t>
            </a:r>
            <a:r>
              <a:rPr lang="en-US" altLang="en-US" sz="1400" dirty="0" smtClean="0">
                <a:solidFill>
                  <a:schemeClr val="accent2"/>
                </a:solidFill>
              </a:rPr>
              <a:t>):</a:t>
            </a:r>
            <a:r>
              <a:rPr lang="en-US" altLang="en-US" sz="1400" dirty="0" smtClean="0">
                <a:solidFill>
                  <a:srgbClr val="0033CC"/>
                </a:solidFill>
              </a:rPr>
              <a:t> Development Phase Begins</a:t>
            </a:r>
          </a:p>
          <a:p>
            <a:pPr lvl="1">
              <a:lnSpc>
                <a:spcPct val="80000"/>
              </a:lnSpc>
            </a:pPr>
            <a:r>
              <a:rPr lang="en-US" altLang="en-US" sz="1200" dirty="0" smtClean="0"/>
              <a:t>MMM YY: IPT Lead informed to begin product development</a:t>
            </a:r>
          </a:p>
          <a:p>
            <a:pPr lvl="1">
              <a:lnSpc>
                <a:spcPct val="80000"/>
              </a:lnSpc>
            </a:pPr>
            <a:r>
              <a:rPr lang="en-US" altLang="en-US" sz="1200" dirty="0" smtClean="0"/>
              <a:t>MMM YY: Initial Archive Requirements identified</a:t>
            </a:r>
          </a:p>
          <a:p>
            <a:pPr lvl="1">
              <a:lnSpc>
                <a:spcPct val="80000"/>
              </a:lnSpc>
            </a:pPr>
            <a:r>
              <a:rPr lang="en-US" altLang="en-US" sz="1200" dirty="0" smtClean="0"/>
              <a:t>MMM YY: Quality Monitoring Concept Defined</a:t>
            </a:r>
          </a:p>
          <a:p>
            <a:pPr lvl="1">
              <a:lnSpc>
                <a:spcPct val="80000"/>
              </a:lnSpc>
            </a:pPr>
            <a:r>
              <a:rPr lang="en-US" altLang="en-US" sz="1200" dirty="0" smtClean="0"/>
              <a:t>MMM YY: Long-term Maintenance Concept Defined </a:t>
            </a:r>
          </a:p>
          <a:p>
            <a:pPr lvl="1">
              <a:lnSpc>
                <a:spcPct val="80000"/>
              </a:lnSpc>
            </a:pPr>
            <a:r>
              <a:rPr lang="en-US" altLang="en-US" sz="1200" dirty="0" smtClean="0"/>
              <a:t>MMM YY: Preliminary Design Review</a:t>
            </a:r>
          </a:p>
          <a:p>
            <a:pPr lvl="1">
              <a:lnSpc>
                <a:spcPct val="80000"/>
              </a:lnSpc>
            </a:pPr>
            <a:r>
              <a:rPr lang="en-US" altLang="en-US" sz="1200" dirty="0" smtClean="0"/>
              <a:t>MMM YY: Development processing system defined</a:t>
            </a:r>
          </a:p>
          <a:p>
            <a:pPr lvl="1">
              <a:lnSpc>
                <a:spcPct val="80000"/>
              </a:lnSpc>
            </a:pPr>
            <a:r>
              <a:rPr lang="en-US" altLang="en-US" sz="1200" dirty="0" smtClean="0"/>
              <a:t>MMM YY: Initial Information Technology (IT) Security concept defined</a:t>
            </a:r>
          </a:p>
          <a:p>
            <a:pPr lvl="1">
              <a:lnSpc>
                <a:spcPct val="80000"/>
              </a:lnSpc>
            </a:pPr>
            <a:r>
              <a:rPr lang="en-US" altLang="en-US" sz="1200" dirty="0" smtClean="0"/>
              <a:t>MMM YY: Test case processed</a:t>
            </a:r>
          </a:p>
          <a:p>
            <a:pPr lvl="1">
              <a:lnSpc>
                <a:spcPct val="80000"/>
              </a:lnSpc>
            </a:pPr>
            <a:r>
              <a:rPr lang="en-US" altLang="en-US" sz="1200" dirty="0" smtClean="0"/>
              <a:t>MMM YY: Critical Design Review</a:t>
            </a:r>
          </a:p>
          <a:p>
            <a:pPr lvl="1">
              <a:lnSpc>
                <a:spcPct val="80000"/>
              </a:lnSpc>
            </a:pPr>
            <a:r>
              <a:rPr lang="en-US" altLang="en-US" sz="1200" dirty="0" smtClean="0"/>
              <a:t>MMM YY: Code is prepared for implementation</a:t>
            </a:r>
          </a:p>
          <a:p>
            <a:pPr lvl="1">
              <a:lnSpc>
                <a:spcPct val="80000"/>
              </a:lnSpc>
            </a:pPr>
            <a:r>
              <a:rPr lang="en-US" altLang="en-US" sz="1200" dirty="0" smtClean="0"/>
              <a:t>MMM YY: Software Code Review</a:t>
            </a:r>
          </a:p>
          <a:p>
            <a:pPr lvl="1">
              <a:lnSpc>
                <a:spcPct val="80000"/>
              </a:lnSpc>
            </a:pPr>
            <a:r>
              <a:rPr lang="en-US" altLang="en-US" sz="1200" dirty="0" smtClean="0"/>
              <a:t>MMM YY: Final Archive requirements identified</a:t>
            </a:r>
          </a:p>
          <a:p>
            <a:pPr lvl="1">
              <a:lnSpc>
                <a:spcPct val="80000"/>
              </a:lnSpc>
            </a:pPr>
            <a:r>
              <a:rPr lang="en-US" altLang="en-US" sz="1200" dirty="0" smtClean="0"/>
              <a:t>MMM YY: Operational and backup processing defined</a:t>
            </a:r>
          </a:p>
          <a:p>
            <a:pPr>
              <a:lnSpc>
                <a:spcPct val="80000"/>
              </a:lnSpc>
            </a:pPr>
            <a:r>
              <a:rPr lang="en-US" altLang="en-US" sz="1400" dirty="0" smtClean="0">
                <a:solidFill>
                  <a:srgbClr val="0033CC"/>
                </a:solidFill>
              </a:rPr>
              <a:t>MMM YY </a:t>
            </a:r>
            <a:r>
              <a:rPr lang="en-US" altLang="en-US" sz="1400" dirty="0" smtClean="0">
                <a:solidFill>
                  <a:schemeClr val="accent2"/>
                </a:solidFill>
              </a:rPr>
              <a:t>(</a:t>
            </a:r>
            <a:r>
              <a:rPr lang="en-US" altLang="en-US" sz="1400" dirty="0" err="1" smtClean="0">
                <a:solidFill>
                  <a:schemeClr val="accent2"/>
                </a:solidFill>
              </a:rPr>
              <a:t>mmm</a:t>
            </a:r>
            <a:r>
              <a:rPr lang="en-US" altLang="en-US" sz="1400" dirty="0" smtClean="0">
                <a:solidFill>
                  <a:schemeClr val="accent2"/>
                </a:solidFill>
              </a:rPr>
              <a:t> </a:t>
            </a:r>
            <a:r>
              <a:rPr lang="en-US" altLang="en-US" sz="1400" dirty="0" err="1" smtClean="0">
                <a:solidFill>
                  <a:schemeClr val="accent2"/>
                </a:solidFill>
              </a:rPr>
              <a:t>yy</a:t>
            </a:r>
            <a:r>
              <a:rPr lang="en-US" altLang="en-US" sz="1400" dirty="0" smtClean="0">
                <a:solidFill>
                  <a:schemeClr val="accent2"/>
                </a:solidFill>
              </a:rPr>
              <a:t>):</a:t>
            </a:r>
            <a:r>
              <a:rPr lang="en-US" altLang="en-US" sz="1400" dirty="0" smtClean="0">
                <a:solidFill>
                  <a:srgbClr val="0033CC"/>
                </a:solidFill>
              </a:rPr>
              <a:t>  Pre-operational Phase Begins</a:t>
            </a:r>
          </a:p>
          <a:p>
            <a:pPr lvl="1">
              <a:lnSpc>
                <a:spcPct val="80000"/>
              </a:lnSpc>
            </a:pPr>
            <a:r>
              <a:rPr lang="en-US" altLang="en-US" sz="1200" dirty="0" smtClean="0"/>
              <a:t>MMM YY: Operational and backup processing capabilities in place</a:t>
            </a:r>
          </a:p>
          <a:p>
            <a:pPr lvl="1">
              <a:lnSpc>
                <a:spcPct val="80000"/>
              </a:lnSpc>
            </a:pPr>
            <a:r>
              <a:rPr lang="en-US" altLang="en-US" sz="1200" dirty="0" smtClean="0"/>
              <a:t>MMM YY: Final IT Security Concept Defined</a:t>
            </a:r>
          </a:p>
          <a:p>
            <a:pPr lvl="1">
              <a:lnSpc>
                <a:spcPct val="80000"/>
              </a:lnSpc>
            </a:pPr>
            <a:r>
              <a:rPr lang="en-US" altLang="en-US" sz="1200" dirty="0" smtClean="0"/>
              <a:t>MMM YY: Pre-operational product output evaluated &amp; tested</a:t>
            </a:r>
          </a:p>
          <a:p>
            <a:pPr lvl="1">
              <a:lnSpc>
                <a:spcPct val="80000"/>
              </a:lnSpc>
            </a:pPr>
            <a:r>
              <a:rPr lang="en-US" altLang="en-US" sz="1200" dirty="0" smtClean="0"/>
              <a:t>MMM YY: Code transitions to operations; all documentation is complete</a:t>
            </a:r>
          </a:p>
          <a:p>
            <a:pPr lvl="1">
              <a:lnSpc>
                <a:spcPct val="80000"/>
              </a:lnSpc>
            </a:pPr>
            <a:r>
              <a:rPr lang="en-US" altLang="en-US" sz="1200" dirty="0" smtClean="0"/>
              <a:t>MMM YY: Operational and backup capabilities reach ops status</a:t>
            </a:r>
          </a:p>
          <a:p>
            <a:pPr lvl="1">
              <a:lnSpc>
                <a:spcPct val="80000"/>
              </a:lnSpc>
            </a:pPr>
            <a:r>
              <a:rPr lang="en-US" altLang="en-US" sz="1200" dirty="0" smtClean="0"/>
              <a:t>MMM YY: Brief SPSRB Oversight Panel(s) on product status</a:t>
            </a:r>
          </a:p>
          <a:p>
            <a:pPr lvl="1">
              <a:lnSpc>
                <a:spcPct val="80000"/>
              </a:lnSpc>
            </a:pPr>
            <a:r>
              <a:rPr lang="en-US" altLang="en-US" sz="1200" dirty="0" smtClean="0"/>
              <a:t>MMM YY: Brief SPSRB capability is ready to go operational</a:t>
            </a:r>
          </a:p>
          <a:p>
            <a:pPr>
              <a:lnSpc>
                <a:spcPct val="80000"/>
              </a:lnSpc>
            </a:pPr>
            <a:r>
              <a:rPr lang="en-US" altLang="en-US" sz="1400" dirty="0" smtClean="0">
                <a:solidFill>
                  <a:srgbClr val="0033CC"/>
                </a:solidFill>
              </a:rPr>
              <a:t>MMM YY </a:t>
            </a:r>
            <a:r>
              <a:rPr lang="en-US" altLang="en-US" sz="1400" dirty="0" smtClean="0">
                <a:solidFill>
                  <a:schemeClr val="accent2"/>
                </a:solidFill>
              </a:rPr>
              <a:t>(</a:t>
            </a:r>
            <a:r>
              <a:rPr lang="en-US" altLang="en-US" sz="1400" dirty="0" err="1" smtClean="0">
                <a:solidFill>
                  <a:schemeClr val="accent2"/>
                </a:solidFill>
              </a:rPr>
              <a:t>mmm</a:t>
            </a:r>
            <a:r>
              <a:rPr lang="en-US" altLang="en-US" sz="1400" dirty="0" smtClean="0">
                <a:solidFill>
                  <a:schemeClr val="accent2"/>
                </a:solidFill>
              </a:rPr>
              <a:t> </a:t>
            </a:r>
            <a:r>
              <a:rPr lang="en-US" altLang="en-US" sz="1400" dirty="0" err="1" smtClean="0">
                <a:solidFill>
                  <a:schemeClr val="accent2"/>
                </a:solidFill>
              </a:rPr>
              <a:t>yy</a:t>
            </a:r>
            <a:r>
              <a:rPr lang="en-US" altLang="en-US" sz="1400" dirty="0" smtClean="0">
                <a:solidFill>
                  <a:schemeClr val="accent2"/>
                </a:solidFill>
              </a:rPr>
              <a:t>):</a:t>
            </a:r>
            <a:r>
              <a:rPr lang="en-US" altLang="en-US" sz="1400" dirty="0" smtClean="0">
                <a:solidFill>
                  <a:srgbClr val="0033CC"/>
                </a:solidFill>
              </a:rPr>
              <a:t>  Operational Phase Begins</a:t>
            </a:r>
          </a:p>
          <a:p>
            <a:pPr lvl="1">
              <a:lnSpc>
                <a:spcPct val="80000"/>
              </a:lnSpc>
            </a:pPr>
            <a:r>
              <a:rPr lang="en-US" altLang="en-US" sz="1200" dirty="0" smtClean="0"/>
              <a:t>MMM YY: SPSRB declares product operational</a:t>
            </a:r>
          </a:p>
          <a:p>
            <a:pPr lvl="2">
              <a:lnSpc>
                <a:spcPct val="80000"/>
              </a:lnSpc>
            </a:pPr>
            <a:r>
              <a:rPr lang="en-US" altLang="en-US" sz="1000" dirty="0" smtClean="0"/>
              <a:t>SPSRB Secretaries/manager update the SPSRB product metrics web pages</a:t>
            </a:r>
          </a:p>
          <a:p>
            <a:pPr lvl="2">
              <a:lnSpc>
                <a:spcPct val="80000"/>
              </a:lnSpc>
            </a:pPr>
            <a:r>
              <a:rPr lang="en-US" altLang="en-US" sz="1000" dirty="0" smtClean="0"/>
              <a:t>OSGS updates Satellite Products database 	</a:t>
            </a:r>
          </a:p>
          <a:p>
            <a:pPr>
              <a:lnSpc>
                <a:spcPct val="80000"/>
              </a:lnSpc>
            </a:pPr>
            <a:endParaRPr lang="en-US" altLang="en-US" sz="1400" dirty="0" smtClean="0"/>
          </a:p>
        </p:txBody>
      </p:sp>
      <p:sp>
        <p:nvSpPr>
          <p:cNvPr id="6" name="Footer Placeholder 5"/>
          <p:cNvSpPr>
            <a:spLocks noGrp="1"/>
          </p:cNvSpPr>
          <p:nvPr>
            <p:ph type="ftr" sz="quarter" idx="11"/>
          </p:nvPr>
        </p:nvSpPr>
        <p:spPr/>
        <p:txBody>
          <a:bodyPr/>
          <a:lstStyle/>
          <a:p>
            <a:r>
              <a:rPr lang="en-US" altLang="en-US" smtClean="0"/>
              <a:t>V12 April 15, 2016</a:t>
            </a:r>
            <a:endParaRPr lang="en-US"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ADD75CAB-D648-4DEC-9E25-99073E793937}" type="slidenum">
              <a:rPr lang="en-US" altLang="en-US" smtClean="0"/>
              <a:pPr/>
              <a:t>8</a:t>
            </a:fld>
            <a:endParaRPr lang="en-US" altLang="en-US" smtClean="0"/>
          </a:p>
        </p:txBody>
      </p:sp>
      <p:sp>
        <p:nvSpPr>
          <p:cNvPr id="1029" name="Rectangle 2"/>
          <p:cNvSpPr>
            <a:spLocks noGrp="1" noChangeArrowheads="1"/>
          </p:cNvSpPr>
          <p:nvPr>
            <p:ph type="title"/>
          </p:nvPr>
        </p:nvSpPr>
        <p:spPr/>
        <p:txBody>
          <a:bodyPr/>
          <a:lstStyle/>
          <a:p>
            <a:pPr eaLnBrk="1" hangingPunct="1"/>
            <a:r>
              <a:rPr lang="en-US" altLang="en-US" smtClean="0"/>
              <a:t>Data Flow Diagram</a:t>
            </a:r>
          </a:p>
        </p:txBody>
      </p:sp>
      <p:sp>
        <p:nvSpPr>
          <p:cNvPr id="1030" name="Rectangle 2"/>
          <p:cNvSpPr>
            <a:spLocks noChangeArrowheads="1"/>
          </p:cNvSpPr>
          <p:nvPr/>
        </p:nvSpPr>
        <p:spPr bwMode="auto">
          <a:xfrm>
            <a:off x="0" y="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endParaRPr lang="en-US" altLang="en-US"/>
          </a:p>
        </p:txBody>
      </p:sp>
      <p:graphicFrame>
        <p:nvGraphicFramePr>
          <p:cNvPr id="1026" name="Object 1"/>
          <p:cNvGraphicFramePr>
            <a:graphicFrameLocks noChangeAspect="1"/>
          </p:cNvGraphicFramePr>
          <p:nvPr/>
        </p:nvGraphicFramePr>
        <p:xfrm>
          <a:off x="838200" y="381000"/>
          <a:ext cx="7391400" cy="6235700"/>
        </p:xfrm>
        <a:graphic>
          <a:graphicData uri="http://schemas.openxmlformats.org/presentationml/2006/ole">
            <p:oleObj spid="_x0000_s1037" r:id="rId4" imgW="9736588" imgH="8199002" progId="">
              <p:embed/>
            </p:oleObj>
          </a:graphicData>
        </a:graphic>
      </p:graphicFrame>
      <p:sp>
        <p:nvSpPr>
          <p:cNvPr id="7" name="Footer Placeholder 6"/>
          <p:cNvSpPr>
            <a:spLocks noGrp="1"/>
          </p:cNvSpPr>
          <p:nvPr>
            <p:ph type="ftr" sz="quarter" idx="11"/>
          </p:nvPr>
        </p:nvSpPr>
        <p:spPr/>
        <p:txBody>
          <a:bodyPr/>
          <a:lstStyle/>
          <a:p>
            <a:r>
              <a:rPr lang="en-US" altLang="en-US" smtClean="0"/>
              <a:t>V12 April 15, 2016</a:t>
            </a: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rgbClr val="0C2A8C"/>
                </a:solidFill>
                <a:latin typeface="Arial" charset="0"/>
              </a:defRPr>
            </a:lvl1pPr>
            <a:lvl2pPr marL="742950" indent="-285750">
              <a:defRPr>
                <a:solidFill>
                  <a:srgbClr val="0C2A8C"/>
                </a:solidFill>
                <a:latin typeface="Arial" charset="0"/>
              </a:defRPr>
            </a:lvl2pPr>
            <a:lvl3pPr marL="1143000" indent="-228600">
              <a:defRPr>
                <a:solidFill>
                  <a:srgbClr val="0C2A8C"/>
                </a:solidFill>
                <a:latin typeface="Arial" charset="0"/>
              </a:defRPr>
            </a:lvl3pPr>
            <a:lvl4pPr marL="1600200" indent="-228600">
              <a:defRPr>
                <a:solidFill>
                  <a:srgbClr val="0C2A8C"/>
                </a:solidFill>
                <a:latin typeface="Arial" charset="0"/>
              </a:defRPr>
            </a:lvl4pPr>
            <a:lvl5pPr marL="2057400" indent="-228600">
              <a:defRPr>
                <a:solidFill>
                  <a:srgbClr val="0C2A8C"/>
                </a:solidFill>
                <a:latin typeface="Arial" charset="0"/>
              </a:defRPr>
            </a:lvl5pPr>
            <a:lvl6pPr marL="2514600" indent="-228600" eaLnBrk="0" fontAlgn="base" hangingPunct="0">
              <a:spcBef>
                <a:spcPct val="0"/>
              </a:spcBef>
              <a:spcAft>
                <a:spcPct val="0"/>
              </a:spcAft>
              <a:defRPr>
                <a:solidFill>
                  <a:srgbClr val="0C2A8C"/>
                </a:solidFill>
                <a:latin typeface="Arial" charset="0"/>
              </a:defRPr>
            </a:lvl6pPr>
            <a:lvl7pPr marL="2971800" indent="-228600" eaLnBrk="0" fontAlgn="base" hangingPunct="0">
              <a:spcBef>
                <a:spcPct val="0"/>
              </a:spcBef>
              <a:spcAft>
                <a:spcPct val="0"/>
              </a:spcAft>
              <a:defRPr>
                <a:solidFill>
                  <a:srgbClr val="0C2A8C"/>
                </a:solidFill>
                <a:latin typeface="Arial" charset="0"/>
              </a:defRPr>
            </a:lvl7pPr>
            <a:lvl8pPr marL="3429000" indent="-228600" eaLnBrk="0" fontAlgn="base" hangingPunct="0">
              <a:spcBef>
                <a:spcPct val="0"/>
              </a:spcBef>
              <a:spcAft>
                <a:spcPct val="0"/>
              </a:spcAft>
              <a:defRPr>
                <a:solidFill>
                  <a:srgbClr val="0C2A8C"/>
                </a:solidFill>
                <a:latin typeface="Arial" charset="0"/>
              </a:defRPr>
            </a:lvl8pPr>
            <a:lvl9pPr marL="3886200" indent="-228600" eaLnBrk="0" fontAlgn="base" hangingPunct="0">
              <a:spcBef>
                <a:spcPct val="0"/>
              </a:spcBef>
              <a:spcAft>
                <a:spcPct val="0"/>
              </a:spcAft>
              <a:defRPr>
                <a:solidFill>
                  <a:srgbClr val="0C2A8C"/>
                </a:solidFill>
                <a:latin typeface="Arial" charset="0"/>
              </a:defRPr>
            </a:lvl9pPr>
          </a:lstStyle>
          <a:p>
            <a:fld id="{24B581A6-BE94-4D90-95CC-19FE74A57CDD}" type="slidenum">
              <a:rPr lang="en-US" altLang="en-US" smtClean="0"/>
              <a:pPr/>
              <a:t>9</a:t>
            </a:fld>
            <a:endParaRPr lang="en-US" altLang="en-US" smtClean="0"/>
          </a:p>
        </p:txBody>
      </p:sp>
      <p:sp>
        <p:nvSpPr>
          <p:cNvPr id="11268" name="Rectangle 4"/>
          <p:cNvSpPr>
            <a:spLocks noGrp="1" noChangeArrowheads="1"/>
          </p:cNvSpPr>
          <p:nvPr>
            <p:ph type="title"/>
          </p:nvPr>
        </p:nvSpPr>
        <p:spPr/>
        <p:txBody>
          <a:bodyPr/>
          <a:lstStyle/>
          <a:p>
            <a:pPr eaLnBrk="1" hangingPunct="1"/>
            <a:r>
              <a:rPr lang="en-US" altLang="en-US" smtClean="0"/>
              <a:t>Guidance</a:t>
            </a:r>
          </a:p>
        </p:txBody>
      </p:sp>
      <p:sp>
        <p:nvSpPr>
          <p:cNvPr id="11269" name="Rectangle 5"/>
          <p:cNvSpPr>
            <a:spLocks noGrp="1" noChangeArrowheads="1"/>
          </p:cNvSpPr>
          <p:nvPr>
            <p:ph type="body" idx="1"/>
          </p:nvPr>
        </p:nvSpPr>
        <p:spPr/>
        <p:txBody>
          <a:bodyPr/>
          <a:lstStyle/>
          <a:p>
            <a:pPr eaLnBrk="1" hangingPunct="1">
              <a:buFontTx/>
              <a:buNone/>
            </a:pPr>
            <a:r>
              <a:rPr lang="en-US" altLang="en-US" sz="1800" dirty="0" smtClean="0"/>
              <a:t>Insert a few slides that clearly show the following</a:t>
            </a:r>
            <a:br>
              <a:rPr lang="en-US" altLang="en-US" sz="1800" dirty="0" smtClean="0"/>
            </a:br>
            <a:endParaRPr lang="en-US" altLang="en-US" sz="1800" dirty="0" smtClean="0"/>
          </a:p>
          <a:p>
            <a:pPr eaLnBrk="1" hangingPunct="1"/>
            <a:r>
              <a:rPr lang="en-US" altLang="en-US" sz="1800" dirty="0" smtClean="0"/>
              <a:t>Quality of the product</a:t>
            </a:r>
          </a:p>
          <a:p>
            <a:pPr lvl="1" eaLnBrk="1" hangingPunct="1"/>
            <a:r>
              <a:rPr lang="en-US" altLang="en-US" sz="1600" dirty="0" smtClean="0"/>
              <a:t>Technical performance </a:t>
            </a:r>
          </a:p>
          <a:p>
            <a:pPr lvl="1" eaLnBrk="1" hangingPunct="1"/>
            <a:r>
              <a:rPr lang="en-US" altLang="en-US" sz="1600" dirty="0" smtClean="0"/>
              <a:t>Strengths and weaknesses</a:t>
            </a:r>
          </a:p>
          <a:p>
            <a:pPr lvl="1" eaLnBrk="1" hangingPunct="1"/>
            <a:r>
              <a:rPr lang="en-US" altLang="en-US" sz="1600" dirty="0" smtClean="0"/>
              <a:t>Peer reviews conducted</a:t>
            </a:r>
          </a:p>
          <a:p>
            <a:pPr lvl="2" eaLnBrk="1" hangingPunct="1"/>
            <a:r>
              <a:rPr lang="en-US" altLang="en-US" sz="1400" dirty="0" smtClean="0"/>
              <a:t>Recommend appropriate Oversight Panel review performance prior to SPSRB briefing</a:t>
            </a:r>
          </a:p>
          <a:p>
            <a:pPr lvl="1" eaLnBrk="1" hangingPunct="1"/>
            <a:r>
              <a:rPr lang="en-US" altLang="en-US" sz="1600" dirty="0" smtClean="0"/>
              <a:t>For new NPP products include a short quality assessment from the STAR cal/</a:t>
            </a:r>
            <a:r>
              <a:rPr lang="en-US" altLang="en-US" sz="1600" dirty="0" err="1" smtClean="0"/>
              <a:t>val</a:t>
            </a:r>
            <a:r>
              <a:rPr lang="en-US" altLang="en-US" sz="1600" dirty="0" smtClean="0"/>
              <a:t> lead.  If you do not know the STAR person, contact Laurie </a:t>
            </a:r>
            <a:r>
              <a:rPr lang="en-US" altLang="en-US" sz="1600" dirty="0" err="1" smtClean="0"/>
              <a:t>Rokke</a:t>
            </a:r>
            <a:endParaRPr lang="en-US" altLang="en-US" sz="1600" dirty="0" smtClean="0"/>
          </a:p>
          <a:p>
            <a:pPr eaLnBrk="1" hangingPunct="1"/>
            <a:endParaRPr lang="en-US" altLang="en-US" sz="1800" dirty="0" smtClean="0"/>
          </a:p>
          <a:p>
            <a:pPr eaLnBrk="1" hangingPunct="1"/>
            <a:r>
              <a:rPr lang="en-US" altLang="en-US" sz="1800" dirty="0" smtClean="0"/>
              <a:t>User readiness and acceptance of product</a:t>
            </a:r>
          </a:p>
          <a:p>
            <a:pPr lvl="1" eaLnBrk="1" hangingPunct="1"/>
            <a:r>
              <a:rPr lang="en-US" sz="1600" dirty="0" smtClean="0"/>
              <a:t>Has user received test products and validated their usefulness for your operations?</a:t>
            </a:r>
          </a:p>
          <a:p>
            <a:pPr lvl="1" eaLnBrk="1" hangingPunct="1"/>
            <a:r>
              <a:rPr lang="en-US" sz="1600" dirty="0" smtClean="0"/>
              <a:t>Are you ready to begin integration activities in the next 45 days?  If not, when?</a:t>
            </a:r>
            <a:endParaRPr lang="en-US" altLang="en-US" sz="1800" dirty="0" smtClean="0"/>
          </a:p>
          <a:p>
            <a:pPr lvl="1" eaLnBrk="1" hangingPunct="1"/>
            <a:r>
              <a:rPr lang="en-US" altLang="en-US" sz="1600" dirty="0" smtClean="0"/>
              <a:t>Has user received training on how to use the product?</a:t>
            </a:r>
          </a:p>
          <a:p>
            <a:pPr eaLnBrk="1" hangingPunct="1"/>
            <a:endParaRPr lang="en-US" altLang="en-US" sz="1800" dirty="0" smtClean="0"/>
          </a:p>
          <a:p>
            <a:pPr eaLnBrk="1" hangingPunct="1">
              <a:buFontTx/>
              <a:buNone/>
            </a:pPr>
            <a:r>
              <a:rPr lang="en-US" altLang="en-US" sz="1800" dirty="0" smtClean="0">
                <a:solidFill>
                  <a:srgbClr val="FF3300"/>
                </a:solidFill>
              </a:rPr>
              <a:t>Delete </a:t>
            </a:r>
            <a:r>
              <a:rPr lang="en-US" altLang="en-US" sz="1800" dirty="0" smtClean="0">
                <a:solidFill>
                  <a:srgbClr val="FF3300"/>
                </a:solidFill>
              </a:rPr>
              <a:t>this guidance slide when submitting your briefing</a:t>
            </a:r>
          </a:p>
        </p:txBody>
      </p:sp>
      <p:sp>
        <p:nvSpPr>
          <p:cNvPr id="6" name="Footer Placeholder 5"/>
          <p:cNvSpPr>
            <a:spLocks noGrp="1"/>
          </p:cNvSpPr>
          <p:nvPr>
            <p:ph type="ftr" sz="quarter" idx="11"/>
          </p:nvPr>
        </p:nvSpPr>
        <p:spPr/>
        <p:txBody>
          <a:bodyPr/>
          <a:lstStyle/>
          <a:p>
            <a:r>
              <a:rPr lang="en-US" altLang="en-US" smtClean="0"/>
              <a:t>V12 April 15, 2016</a:t>
            </a:r>
            <a:endParaRPr lang="en-US"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SeaGullBackground">
  <a:themeElements>
    <a:clrScheme name="1_SeaGullBackground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481A8"/>
      </a:hlink>
      <a:folHlink>
        <a:srgbClr val="0481A8"/>
      </a:folHlink>
    </a:clrScheme>
    <a:fontScheme name="1_SeaGull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C2A8C"/>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C2A8C"/>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C2A8C"/>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C2A8C"/>
            </a:solidFill>
            <a:effectLst/>
            <a:latin typeface="Arial" charset="0"/>
          </a:defRPr>
        </a:defPPr>
      </a:lstStyle>
    </a:lnDef>
  </a:objectDefaults>
  <a:extraClrSchemeLst>
    <a:extraClrScheme>
      <a:clrScheme name="1_SeaGullBackgroun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eaGullBackgroun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eaGullBackgroun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eaGullBackgroun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eaGullBackgroun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eaGullBackgroun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eaGullBackgroun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SeaGullBackground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481A8"/>
        </a:hlink>
        <a:folHlink>
          <a:srgbClr val="0481A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SPSRB_Feb_08</Template>
  <TotalTime>447</TotalTime>
  <Words>2846</Words>
  <Application>Microsoft Office PowerPoint</Application>
  <PresentationFormat>On-screen Show (4:3)</PresentationFormat>
  <Paragraphs>357</Paragraphs>
  <Slides>14</Slides>
  <Notes>13</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14</vt:i4>
      </vt:variant>
    </vt:vector>
  </HeadingPairs>
  <TitlesOfParts>
    <vt:vector size="15" baseType="lpstr">
      <vt:lpstr>1_SeaGullBackground</vt:lpstr>
      <vt:lpstr>SPSRB Decision Brief on Declaring a Product Operational Instructions / Guidance </vt:lpstr>
      <vt:lpstr>SPSRB Decision Brief on Declaring  “title” Operational</vt:lpstr>
      <vt:lpstr>Integrated Product Team (IPT)</vt:lpstr>
      <vt:lpstr>Requirement(s)</vt:lpstr>
      <vt:lpstr>Capabilities Assessment</vt:lpstr>
      <vt:lpstr>Proposed Product Deliverable Details</vt:lpstr>
      <vt:lpstr>Project Milestones and Key Tasks (New Product Example)</vt:lpstr>
      <vt:lpstr>Data Flow Diagram</vt:lpstr>
      <vt:lpstr>Guidance</vt:lpstr>
      <vt:lpstr>Plan of Operations</vt:lpstr>
      <vt:lpstr>PATRON Application</vt:lpstr>
      <vt:lpstr>PATRON Product</vt:lpstr>
      <vt:lpstr>SPSRB User Request Status</vt:lpstr>
      <vt:lpstr>SPSRB Decision</vt:lpstr>
    </vt:vector>
  </TitlesOfParts>
  <Company>NOAA/NESDIS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tom.schott</dc:creator>
  <cp:lastModifiedBy>priyanka.roy</cp:lastModifiedBy>
  <cp:revision>76</cp:revision>
  <cp:lastPrinted>2008-02-05T18:37:16Z</cp:lastPrinted>
  <dcterms:created xsi:type="dcterms:W3CDTF">2008-02-05T17:02:15Z</dcterms:created>
  <dcterms:modified xsi:type="dcterms:W3CDTF">2016-04-15T20:25:54Z</dcterms:modified>
</cp:coreProperties>
</file>