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Default Extension="bin" ContentType="application/vnd.openxmlformats-officedocument.oleObject"/>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notesSlides/notesSlide116.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49" r:id="rId3"/>
    <p:sldMasterId id="2147483650" r:id="rId4"/>
    <p:sldMasterId id="2147484078" r:id="rId5"/>
  </p:sldMasterIdLst>
  <p:notesMasterIdLst>
    <p:notesMasterId r:id="rId196"/>
  </p:notesMasterIdLst>
  <p:handoutMasterIdLst>
    <p:handoutMasterId r:id="rId197"/>
  </p:handoutMasterIdLst>
  <p:sldIdLst>
    <p:sldId id="4119" r:id="rId6"/>
    <p:sldId id="4148" r:id="rId7"/>
    <p:sldId id="4120" r:id="rId8"/>
    <p:sldId id="4121" r:id="rId9"/>
    <p:sldId id="4122" r:id="rId10"/>
    <p:sldId id="4123" r:id="rId11"/>
    <p:sldId id="4272" r:id="rId12"/>
    <p:sldId id="4271" r:id="rId13"/>
    <p:sldId id="4124" r:id="rId14"/>
    <p:sldId id="4415" r:id="rId15"/>
    <p:sldId id="4397" r:id="rId16"/>
    <p:sldId id="4128" r:id="rId17"/>
    <p:sldId id="4398" r:id="rId18"/>
    <p:sldId id="4130" r:id="rId19"/>
    <p:sldId id="4131" r:id="rId20"/>
    <p:sldId id="4399" r:id="rId21"/>
    <p:sldId id="4133" r:id="rId22"/>
    <p:sldId id="4134" r:id="rId23"/>
    <p:sldId id="4395" r:id="rId24"/>
    <p:sldId id="4135" r:id="rId25"/>
    <p:sldId id="4136" r:id="rId26"/>
    <p:sldId id="4137" r:id="rId27"/>
    <p:sldId id="4138" r:id="rId28"/>
    <p:sldId id="4139" r:id="rId29"/>
    <p:sldId id="4103" r:id="rId30"/>
    <p:sldId id="4104" r:id="rId31"/>
    <p:sldId id="4109" r:id="rId32"/>
    <p:sldId id="4273" r:id="rId33"/>
    <p:sldId id="4400" r:id="rId34"/>
    <p:sldId id="4416" r:id="rId35"/>
    <p:sldId id="4417" r:id="rId36"/>
    <p:sldId id="4287" r:id="rId37"/>
    <p:sldId id="4419" r:id="rId38"/>
    <p:sldId id="4420" r:id="rId39"/>
    <p:sldId id="4421" r:id="rId40"/>
    <p:sldId id="4422" r:id="rId41"/>
    <p:sldId id="4423" r:id="rId42"/>
    <p:sldId id="4424" r:id="rId43"/>
    <p:sldId id="4425" r:id="rId44"/>
    <p:sldId id="4426" r:id="rId45"/>
    <p:sldId id="4427" r:id="rId46"/>
    <p:sldId id="4428" r:id="rId47"/>
    <p:sldId id="4429" r:id="rId48"/>
    <p:sldId id="4430" r:id="rId49"/>
    <p:sldId id="4431" r:id="rId50"/>
    <p:sldId id="4432" r:id="rId51"/>
    <p:sldId id="4433" r:id="rId52"/>
    <p:sldId id="4434" r:id="rId53"/>
    <p:sldId id="4435" r:id="rId54"/>
    <p:sldId id="4288" r:id="rId55"/>
    <p:sldId id="4401" r:id="rId56"/>
    <p:sldId id="4402" r:id="rId57"/>
    <p:sldId id="4403" r:id="rId58"/>
    <p:sldId id="4404" r:id="rId59"/>
    <p:sldId id="4405" r:id="rId60"/>
    <p:sldId id="4406" r:id="rId61"/>
    <p:sldId id="4407" r:id="rId62"/>
    <p:sldId id="4408" r:id="rId63"/>
    <p:sldId id="4409" r:id="rId64"/>
    <p:sldId id="4410" r:id="rId65"/>
    <p:sldId id="4411" r:id="rId66"/>
    <p:sldId id="4412" r:id="rId67"/>
    <p:sldId id="4413" r:id="rId68"/>
    <p:sldId id="4414" r:id="rId69"/>
    <p:sldId id="4289" r:id="rId70"/>
    <p:sldId id="4308" r:id="rId71"/>
    <p:sldId id="4309" r:id="rId72"/>
    <p:sldId id="4310" r:id="rId73"/>
    <p:sldId id="4311" r:id="rId74"/>
    <p:sldId id="4312" r:id="rId75"/>
    <p:sldId id="4313" r:id="rId76"/>
    <p:sldId id="4314" r:id="rId77"/>
    <p:sldId id="4315" r:id="rId78"/>
    <p:sldId id="4316" r:id="rId79"/>
    <p:sldId id="4317" r:id="rId80"/>
    <p:sldId id="4318" r:id="rId81"/>
    <p:sldId id="4319" r:id="rId82"/>
    <p:sldId id="4320" r:id="rId83"/>
    <p:sldId id="4321" r:id="rId84"/>
    <p:sldId id="4322" r:id="rId85"/>
    <p:sldId id="4323" r:id="rId86"/>
    <p:sldId id="4324" r:id="rId87"/>
    <p:sldId id="4325" r:id="rId88"/>
    <p:sldId id="4326" r:id="rId89"/>
    <p:sldId id="4327" r:id="rId90"/>
    <p:sldId id="4341" r:id="rId91"/>
    <p:sldId id="4342" r:id="rId92"/>
    <p:sldId id="4328" r:id="rId93"/>
    <p:sldId id="4343" r:id="rId94"/>
    <p:sldId id="4344" r:id="rId95"/>
    <p:sldId id="4345" r:id="rId96"/>
    <p:sldId id="4346" r:id="rId97"/>
    <p:sldId id="4347" r:id="rId98"/>
    <p:sldId id="4348" r:id="rId99"/>
    <p:sldId id="4329" r:id="rId100"/>
    <p:sldId id="4349" r:id="rId101"/>
    <p:sldId id="4350" r:id="rId102"/>
    <p:sldId id="4330" r:id="rId103"/>
    <p:sldId id="4331" r:id="rId104"/>
    <p:sldId id="4332" r:id="rId105"/>
    <p:sldId id="4333" r:id="rId106"/>
    <p:sldId id="4334" r:id="rId107"/>
    <p:sldId id="4335" r:id="rId108"/>
    <p:sldId id="4336" r:id="rId109"/>
    <p:sldId id="4337" r:id="rId110"/>
    <p:sldId id="4338" r:id="rId111"/>
    <p:sldId id="4339" r:id="rId112"/>
    <p:sldId id="4340" r:id="rId113"/>
    <p:sldId id="4290" r:id="rId114"/>
    <p:sldId id="4351" r:id="rId115"/>
    <p:sldId id="4352" r:id="rId116"/>
    <p:sldId id="4353" r:id="rId117"/>
    <p:sldId id="4354" r:id="rId118"/>
    <p:sldId id="4355" r:id="rId119"/>
    <p:sldId id="4356" r:id="rId120"/>
    <p:sldId id="4357" r:id="rId121"/>
    <p:sldId id="4358" r:id="rId122"/>
    <p:sldId id="4396" r:id="rId123"/>
    <p:sldId id="4359" r:id="rId124"/>
    <p:sldId id="4360" r:id="rId125"/>
    <p:sldId id="4361" r:id="rId126"/>
    <p:sldId id="4362" r:id="rId127"/>
    <p:sldId id="4363" r:id="rId128"/>
    <p:sldId id="4364" r:id="rId129"/>
    <p:sldId id="4365" r:id="rId130"/>
    <p:sldId id="4366" r:id="rId131"/>
    <p:sldId id="4367" r:id="rId132"/>
    <p:sldId id="4368" r:id="rId133"/>
    <p:sldId id="4369" r:id="rId134"/>
    <p:sldId id="4370" r:id="rId135"/>
    <p:sldId id="4371" r:id="rId136"/>
    <p:sldId id="4372" r:id="rId137"/>
    <p:sldId id="4373" r:id="rId138"/>
    <p:sldId id="4374" r:id="rId139"/>
    <p:sldId id="4375" r:id="rId140"/>
    <p:sldId id="4376" r:id="rId141"/>
    <p:sldId id="4377" r:id="rId142"/>
    <p:sldId id="4378" r:id="rId143"/>
    <p:sldId id="4379" r:id="rId144"/>
    <p:sldId id="4380" r:id="rId145"/>
    <p:sldId id="4381" r:id="rId146"/>
    <p:sldId id="4382" r:id="rId147"/>
    <p:sldId id="4383" r:id="rId148"/>
    <p:sldId id="4384" r:id="rId149"/>
    <p:sldId id="4385" r:id="rId150"/>
    <p:sldId id="4386" r:id="rId151"/>
    <p:sldId id="4387" r:id="rId152"/>
    <p:sldId id="4388" r:id="rId153"/>
    <p:sldId id="4436" r:id="rId154"/>
    <p:sldId id="4437" r:id="rId155"/>
    <p:sldId id="4438" r:id="rId156"/>
    <p:sldId id="4439" r:id="rId157"/>
    <p:sldId id="4393" r:id="rId158"/>
    <p:sldId id="4291" r:id="rId159"/>
    <p:sldId id="3176" r:id="rId160"/>
    <p:sldId id="3658" r:id="rId161"/>
    <p:sldId id="3659" r:id="rId162"/>
    <p:sldId id="4074" r:id="rId163"/>
    <p:sldId id="4418" r:id="rId164"/>
    <p:sldId id="3661" r:id="rId165"/>
    <p:sldId id="3662" r:id="rId166"/>
    <p:sldId id="3663" r:id="rId167"/>
    <p:sldId id="4059" r:id="rId168"/>
    <p:sldId id="4062" r:id="rId169"/>
    <p:sldId id="4063" r:id="rId170"/>
    <p:sldId id="3668" r:id="rId171"/>
    <p:sldId id="4067" r:id="rId172"/>
    <p:sldId id="4068" r:id="rId173"/>
    <p:sldId id="4069" r:id="rId174"/>
    <p:sldId id="3669" r:id="rId175"/>
    <p:sldId id="4070" r:id="rId176"/>
    <p:sldId id="3671" r:id="rId177"/>
    <p:sldId id="3672" r:id="rId178"/>
    <p:sldId id="3673" r:id="rId179"/>
    <p:sldId id="3674" r:id="rId180"/>
    <p:sldId id="3676" r:id="rId181"/>
    <p:sldId id="4158" r:id="rId182"/>
    <p:sldId id="4292" r:id="rId183"/>
    <p:sldId id="4164" r:id="rId184"/>
    <p:sldId id="4276" r:id="rId185"/>
    <p:sldId id="4278" r:id="rId186"/>
    <p:sldId id="4394" r:id="rId187"/>
    <p:sldId id="4161" r:id="rId188"/>
    <p:sldId id="4165" r:id="rId189"/>
    <p:sldId id="4293" r:id="rId190"/>
    <p:sldId id="3490" r:id="rId191"/>
    <p:sldId id="3491" r:id="rId192"/>
    <p:sldId id="3493" r:id="rId193"/>
    <p:sldId id="4151" r:id="rId194"/>
    <p:sldId id="3690" r:id="rId195"/>
  </p:sldIdLst>
  <p:sldSz cx="9144000" cy="6858000" type="screen4x3"/>
  <p:notesSz cx="6934200" cy="92329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Kuligowski" initials="b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FFFF00"/>
    <a:srgbClr val="FF6600"/>
    <a:srgbClr val="29FF29"/>
    <a:srgbClr val="008000"/>
    <a:srgbClr val="FF8A3B"/>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39" y="-58"/>
      </p:cViewPr>
      <p:guideLst>
        <p:guide orient="horz" pos="36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5" d="100"/>
          <a:sy n="45" d="100"/>
        </p:scale>
        <p:origin x="-1446" y="-84"/>
      </p:cViewPr>
      <p:guideLst>
        <p:guide orient="horz" pos="2193"/>
        <p:guide pos="2912"/>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notesMaster" Target="notesMasters/notesMaster1.xml"/><Relationship Id="rId200"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handoutMaster" Target="handoutMasters/handoutMaster1.xml"/><Relationship Id="rId201"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commentAuthors" Target="commentAuthors.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7-21T11:14:54.451" idx="2">
    <p:pos x="10" y="10"/>
    <p:text>I was able to find the original SPSRB User Request using Google!  w00t!
I also added the multi-day HE totals for the CONUS since those are also being addressed here.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7-21T11:13:00.933" idx="1">
    <p:pos x="10" y="10"/>
    <p:text>I added the background information as per Walter's request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07-21T11:28:12.972" idx="3">
    <p:pos x="10" y="10"/>
    <p:text>Inserted chart from ATBD section and added scan frequency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7-21T11:35:13.529" idx="5">
    <p:pos x="10" y="10"/>
    <p:text>Added Bob Jubach of HRC; he may call in instead of Kosta</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6184" cy="462593"/>
          </a:xfrm>
          <a:prstGeom prst="rect">
            <a:avLst/>
          </a:prstGeom>
          <a:noFill/>
          <a:ln w="9525">
            <a:noFill/>
            <a:miter lim="800000"/>
            <a:headEnd/>
            <a:tailEnd/>
          </a:ln>
          <a:effectLst/>
        </p:spPr>
        <p:txBody>
          <a:bodyPr vert="horz" wrap="square" lIns="18915" tIns="0" rIns="18915" bIns="0" numCol="1" anchor="t" anchorCtr="0" compatLnSpc="1">
            <a:prstTxWarp prst="textNoShape">
              <a:avLst/>
            </a:prstTxWarp>
          </a:bodyPr>
          <a:lstStyle>
            <a:lvl1pPr>
              <a:defRPr sz="1000" i="1">
                <a:latin typeface="Times New Roman" pitchFamily="18" charset="0"/>
                <a:ea typeface="+mn-ea"/>
              </a:defRPr>
            </a:lvl1pPr>
          </a:lstStyle>
          <a:p>
            <a:pPr>
              <a:defRPr/>
            </a:pPr>
            <a:endParaRPr lang="en-US"/>
          </a:p>
        </p:txBody>
      </p:sp>
      <p:sp>
        <p:nvSpPr>
          <p:cNvPr id="2051" name="Rectangle 3"/>
          <p:cNvSpPr>
            <a:spLocks noGrp="1" noChangeArrowheads="1"/>
          </p:cNvSpPr>
          <p:nvPr>
            <p:ph type="dt" idx="1"/>
          </p:nvPr>
        </p:nvSpPr>
        <p:spPr bwMode="auto">
          <a:xfrm>
            <a:off x="3929590" y="0"/>
            <a:ext cx="3004610" cy="462593"/>
          </a:xfrm>
          <a:prstGeom prst="rect">
            <a:avLst/>
          </a:prstGeom>
          <a:noFill/>
          <a:ln w="9525">
            <a:noFill/>
            <a:miter lim="800000"/>
            <a:headEnd/>
            <a:tailEnd/>
          </a:ln>
          <a:effectLst/>
        </p:spPr>
        <p:txBody>
          <a:bodyPr vert="horz" wrap="square" lIns="18915" tIns="0" rIns="18915" bIns="0" numCol="1" anchor="t" anchorCtr="0" compatLnSpc="1">
            <a:prstTxWarp prst="textNoShape">
              <a:avLst/>
            </a:prstTxWarp>
          </a:bodyPr>
          <a:lstStyle>
            <a:lvl1pPr algn="r">
              <a:defRPr sz="1000" i="1">
                <a:latin typeface="Times New Roman" pitchFamily="18" charset="0"/>
                <a:ea typeface="+mn-ea"/>
              </a:defRPr>
            </a:lvl1pPr>
          </a:lstStyle>
          <a:p>
            <a:pPr>
              <a:defRPr/>
            </a:pPr>
            <a:endParaRPr lang="en-US"/>
          </a:p>
        </p:txBody>
      </p:sp>
      <p:sp>
        <p:nvSpPr>
          <p:cNvPr id="231428" name="Rectangle 4"/>
          <p:cNvSpPr>
            <a:spLocks noGrp="1" noRot="1" noChangeAspect="1" noChangeArrowheads="1" noTextEdit="1"/>
          </p:cNvSpPr>
          <p:nvPr>
            <p:ph type="sldImg" idx="2"/>
          </p:nvPr>
        </p:nvSpPr>
        <p:spPr bwMode="auto">
          <a:xfrm>
            <a:off x="1169988" y="698500"/>
            <a:ext cx="4598987" cy="344963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4980" y="4385943"/>
            <a:ext cx="5084241" cy="4155437"/>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70309"/>
            <a:ext cx="3006184" cy="462592"/>
          </a:xfrm>
          <a:prstGeom prst="rect">
            <a:avLst/>
          </a:prstGeom>
          <a:noFill/>
          <a:ln w="9525">
            <a:noFill/>
            <a:miter lim="800000"/>
            <a:headEnd/>
            <a:tailEnd/>
          </a:ln>
          <a:effectLst/>
        </p:spPr>
        <p:txBody>
          <a:bodyPr vert="horz" wrap="square" lIns="18915" tIns="0" rIns="18915" bIns="0" numCol="1" anchor="b" anchorCtr="0" compatLnSpc="1">
            <a:prstTxWarp prst="textNoShape">
              <a:avLst/>
            </a:prstTxWarp>
          </a:bodyPr>
          <a:lstStyle>
            <a:lvl1pPr>
              <a:defRPr sz="1000" i="1">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3929590" y="8770309"/>
            <a:ext cx="3004610" cy="462592"/>
          </a:xfrm>
          <a:prstGeom prst="rect">
            <a:avLst/>
          </a:prstGeom>
          <a:noFill/>
          <a:ln w="9525">
            <a:noFill/>
            <a:miter lim="800000"/>
            <a:headEnd/>
            <a:tailEnd/>
          </a:ln>
          <a:effectLst/>
        </p:spPr>
        <p:txBody>
          <a:bodyPr vert="horz" wrap="square" lIns="18915" tIns="0" rIns="18915" bIns="0" numCol="1" anchor="b" anchorCtr="0" compatLnSpc="1">
            <a:prstTxWarp prst="textNoShape">
              <a:avLst/>
            </a:prstTxWarp>
          </a:bodyPr>
          <a:lstStyle>
            <a:lvl1pPr algn="r">
              <a:defRPr sz="1000" i="1">
                <a:latin typeface="Times New Roman" charset="0"/>
                <a:ea typeface="ＭＳ Ｐゴシック" charset="-128"/>
              </a:defRPr>
            </a:lvl1pPr>
          </a:lstStyle>
          <a:p>
            <a:pPr>
              <a:defRPr/>
            </a:pPr>
            <a:fld id="{0E482EFB-DACA-4E10-B55C-C4CD9262FF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536CC837-ABA8-4CC0-BAFD-8CF170C67EA8}" type="slidenum">
              <a:rPr lang="en-US" smtClean="0">
                <a:solidFill>
                  <a:srgbClr val="000000"/>
                </a:solidFill>
                <a:latin typeface="Times New Roman" pitchFamily="18" charset="0"/>
                <a:ea typeface="ＭＳ Ｐゴシック" pitchFamily="34" charset="-128"/>
              </a:rPr>
              <a:pPr/>
              <a:t>1</a:t>
            </a:fld>
            <a:endParaRPr lang="en-US" smtClean="0">
              <a:solidFill>
                <a:srgbClr val="000000"/>
              </a:solidFill>
              <a:latin typeface="Times New Roman" pitchFamily="18" charset="0"/>
              <a:ea typeface="ＭＳ Ｐゴシック" pitchFamily="34" charset="-128"/>
            </a:endParaRPr>
          </a:p>
        </p:txBody>
      </p:sp>
      <p:sp>
        <p:nvSpPr>
          <p:cNvPr id="232451" name="Rectangle 2"/>
          <p:cNvSpPr>
            <a:spLocks noGrp="1" noRot="1" noChangeAspect="1" noChangeArrowheads="1" noTextEdit="1"/>
          </p:cNvSpPr>
          <p:nvPr>
            <p:ph type="sldImg"/>
          </p:nvPr>
        </p:nvSpPr>
        <p:spPr>
          <a:xfrm>
            <a:off x="1163638" y="693738"/>
            <a:ext cx="4611687" cy="3459162"/>
          </a:xfrm>
          <a:ln/>
        </p:spPr>
      </p:sp>
      <p:sp>
        <p:nvSpPr>
          <p:cNvPr id="23245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AEEBE61D-70CB-46C8-801A-F2D0595C460C}" type="slidenum">
              <a:rPr lang="en-US" smtClean="0">
                <a:solidFill>
                  <a:srgbClr val="000000"/>
                </a:solidFill>
                <a:latin typeface="Times New Roman" pitchFamily="18" charset="0"/>
                <a:ea typeface="ＭＳ Ｐゴシック" pitchFamily="34" charset="-128"/>
              </a:rPr>
              <a:pPr/>
              <a:t>12</a:t>
            </a:fld>
            <a:endParaRPr lang="en-US" smtClean="0">
              <a:solidFill>
                <a:srgbClr val="000000"/>
              </a:solidFill>
              <a:latin typeface="Times New Roman" pitchFamily="18" charset="0"/>
              <a:ea typeface="ＭＳ Ｐゴシック" pitchFamily="34" charset="-128"/>
            </a:endParaRPr>
          </a:p>
        </p:txBody>
      </p:sp>
      <p:sp>
        <p:nvSpPr>
          <p:cNvPr id="241667" name="Rectangle 2"/>
          <p:cNvSpPr>
            <a:spLocks noGrp="1" noRot="1" noChangeAspect="1" noChangeArrowheads="1" noTextEdit="1"/>
          </p:cNvSpPr>
          <p:nvPr>
            <p:ph type="sldImg"/>
          </p:nvPr>
        </p:nvSpPr>
        <p:spPr>
          <a:xfrm>
            <a:off x="1171575" y="698500"/>
            <a:ext cx="4598988" cy="3449638"/>
          </a:xfrm>
          <a:ln/>
        </p:spPr>
      </p:sp>
      <p:sp>
        <p:nvSpPr>
          <p:cNvPr id="24166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7"/>
          <p:cNvSpPr>
            <a:spLocks noGrp="1" noChangeArrowheads="1"/>
          </p:cNvSpPr>
          <p:nvPr>
            <p:ph type="sldNum" sz="quarter" idx="5"/>
          </p:nvPr>
        </p:nvSpPr>
        <p:spPr>
          <a:noFill/>
        </p:spPr>
        <p:txBody>
          <a:bodyPr/>
          <a:lstStyle/>
          <a:p>
            <a:fld id="{5B87F517-3A75-4BE0-B0AC-5ECA7E665DAF}" type="slidenum">
              <a:rPr lang="en-US">
                <a:solidFill>
                  <a:prstClr val="black"/>
                </a:solidFill>
              </a:rPr>
              <a:pPr/>
              <a:t>112</a:t>
            </a:fld>
            <a:endParaRPr lang="en-US">
              <a:solidFill>
                <a:prstClr val="black"/>
              </a:solidFill>
            </a:endParaRPr>
          </a:p>
        </p:txBody>
      </p:sp>
      <p:sp>
        <p:nvSpPr>
          <p:cNvPr id="625667" name="Rectangle 2"/>
          <p:cNvSpPr>
            <a:spLocks noGrp="1" noRot="1" noChangeAspect="1" noChangeArrowheads="1" noTextEdit="1"/>
          </p:cNvSpPr>
          <p:nvPr>
            <p:ph type="sldImg"/>
          </p:nvPr>
        </p:nvSpPr>
        <p:spPr>
          <a:ln/>
        </p:spPr>
      </p:sp>
      <p:sp>
        <p:nvSpPr>
          <p:cNvPr id="62566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0018B7CF-2475-4401-8E57-AEECE647705D}" type="slidenum">
              <a:rPr lang="en-US">
                <a:solidFill>
                  <a:prstClr val="black"/>
                </a:solidFill>
              </a:rPr>
              <a:pPr/>
              <a:t>113</a:t>
            </a:fld>
            <a:endParaRPr lang="en-US">
              <a:solidFill>
                <a:prstClr val="black"/>
              </a:solidFill>
            </a:endParaRPr>
          </a:p>
        </p:txBody>
      </p:sp>
      <p:sp>
        <p:nvSpPr>
          <p:cNvPr id="626691" name="Rectangle 2"/>
          <p:cNvSpPr>
            <a:spLocks noGrp="1" noRot="1" noChangeAspect="1" noChangeArrowheads="1" noTextEdit="1"/>
          </p:cNvSpPr>
          <p:nvPr>
            <p:ph type="sldImg"/>
          </p:nvPr>
        </p:nvSpPr>
        <p:spPr>
          <a:ln/>
        </p:spPr>
      </p:sp>
      <p:sp>
        <p:nvSpPr>
          <p:cNvPr id="62669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a:spLocks noGrp="1" noChangeArrowheads="1"/>
          </p:cNvSpPr>
          <p:nvPr>
            <p:ph type="sldNum" sz="quarter" idx="5"/>
          </p:nvPr>
        </p:nvSpPr>
        <p:spPr>
          <a:noFill/>
        </p:spPr>
        <p:txBody>
          <a:bodyPr/>
          <a:lstStyle/>
          <a:p>
            <a:fld id="{A01011E2-D6D6-4CEF-801A-5DBA8DD6A437}" type="slidenum">
              <a:rPr lang="en-US">
                <a:solidFill>
                  <a:prstClr val="black"/>
                </a:solidFill>
              </a:rPr>
              <a:pPr/>
              <a:t>114</a:t>
            </a:fld>
            <a:endParaRPr lang="en-US">
              <a:solidFill>
                <a:prstClr val="black"/>
              </a:solidFill>
            </a:endParaRPr>
          </a:p>
        </p:txBody>
      </p:sp>
      <p:sp>
        <p:nvSpPr>
          <p:cNvPr id="627715" name="Rectangle 2"/>
          <p:cNvSpPr>
            <a:spLocks noGrp="1" noRot="1" noChangeAspect="1" noChangeArrowheads="1" noTextEdit="1"/>
          </p:cNvSpPr>
          <p:nvPr>
            <p:ph type="sldImg"/>
          </p:nvPr>
        </p:nvSpPr>
        <p:spPr>
          <a:ln/>
        </p:spPr>
      </p:sp>
      <p:sp>
        <p:nvSpPr>
          <p:cNvPr id="62771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76B1CE8E-FDB4-4EB4-9623-769892A40BA9}" type="slidenum">
              <a:rPr lang="en-US">
                <a:solidFill>
                  <a:prstClr val="black"/>
                </a:solidFill>
              </a:rPr>
              <a:pPr/>
              <a:t>115</a:t>
            </a:fld>
            <a:endParaRPr lang="en-US">
              <a:solidFill>
                <a:prstClr val="black"/>
              </a:solidFill>
            </a:endParaRPr>
          </a:p>
        </p:txBody>
      </p:sp>
      <p:sp>
        <p:nvSpPr>
          <p:cNvPr id="628739" name="Rectangle 2"/>
          <p:cNvSpPr>
            <a:spLocks noGrp="1" noRot="1" noChangeAspect="1" noChangeArrowheads="1" noTextEdit="1"/>
          </p:cNvSpPr>
          <p:nvPr>
            <p:ph type="sldImg"/>
          </p:nvPr>
        </p:nvSpPr>
        <p:spPr>
          <a:ln/>
        </p:spPr>
      </p:sp>
      <p:sp>
        <p:nvSpPr>
          <p:cNvPr id="628740"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a:spLocks noGrp="1" noChangeArrowheads="1"/>
          </p:cNvSpPr>
          <p:nvPr>
            <p:ph type="sldNum" sz="quarter" idx="5"/>
          </p:nvPr>
        </p:nvSpPr>
        <p:spPr>
          <a:noFill/>
        </p:spPr>
        <p:txBody>
          <a:bodyPr/>
          <a:lstStyle/>
          <a:p>
            <a:fld id="{233E7FE6-BEB3-496C-838F-51CCC6E12A7C}" type="slidenum">
              <a:rPr lang="en-US">
                <a:solidFill>
                  <a:prstClr val="black"/>
                </a:solidFill>
              </a:rPr>
              <a:pPr/>
              <a:t>116</a:t>
            </a:fld>
            <a:endParaRPr lang="en-US">
              <a:solidFill>
                <a:prstClr val="black"/>
              </a:solidFill>
            </a:endParaRPr>
          </a:p>
        </p:txBody>
      </p:sp>
      <p:sp>
        <p:nvSpPr>
          <p:cNvPr id="629763" name="Rectangle 2"/>
          <p:cNvSpPr>
            <a:spLocks noGrp="1" noRot="1" noChangeAspect="1" noChangeArrowheads="1" noTextEdit="1"/>
          </p:cNvSpPr>
          <p:nvPr>
            <p:ph type="sldImg"/>
          </p:nvPr>
        </p:nvSpPr>
        <p:spPr>
          <a:ln/>
        </p:spPr>
      </p:sp>
      <p:sp>
        <p:nvSpPr>
          <p:cNvPr id="62976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482EFB-DACA-4E10-B55C-C4CD9262FF74}" type="slidenum">
              <a:rPr lang="en-US" smtClean="0"/>
              <a:pPr>
                <a:defRPr/>
              </a:pPr>
              <a:t>120</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04115620-1E20-4198-AC1B-1888BDD50B88}" type="slidenum">
              <a:rPr lang="en-US">
                <a:solidFill>
                  <a:prstClr val="black"/>
                </a:solidFill>
              </a:rPr>
              <a:pPr/>
              <a:t>123</a:t>
            </a:fld>
            <a:endParaRPr lang="en-US">
              <a:solidFill>
                <a:prstClr val="black"/>
              </a:solidFill>
            </a:endParaRPr>
          </a:p>
        </p:txBody>
      </p:sp>
      <p:sp>
        <p:nvSpPr>
          <p:cNvPr id="630787" name="Rectangle 2"/>
          <p:cNvSpPr>
            <a:spLocks noGrp="1" noRot="1" noChangeAspect="1" noChangeArrowheads="1" noTextEdit="1"/>
          </p:cNvSpPr>
          <p:nvPr>
            <p:ph type="sldImg"/>
          </p:nvPr>
        </p:nvSpPr>
        <p:spPr>
          <a:xfrm>
            <a:off x="1168400" y="696913"/>
            <a:ext cx="4600575" cy="3449637"/>
          </a:xfrm>
          <a:ln/>
        </p:spPr>
      </p:sp>
      <p:sp>
        <p:nvSpPr>
          <p:cNvPr id="63078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a:spLocks noGrp="1" noChangeArrowheads="1"/>
          </p:cNvSpPr>
          <p:nvPr>
            <p:ph type="sldNum" sz="quarter" idx="5"/>
          </p:nvPr>
        </p:nvSpPr>
        <p:spPr>
          <a:noFill/>
        </p:spPr>
        <p:txBody>
          <a:bodyPr/>
          <a:lstStyle/>
          <a:p>
            <a:fld id="{F0E159DD-D10A-4833-97A3-2E8A9C7F4D54}" type="slidenum">
              <a:rPr lang="en-US">
                <a:solidFill>
                  <a:prstClr val="black"/>
                </a:solidFill>
              </a:rPr>
              <a:pPr/>
              <a:t>140</a:t>
            </a:fld>
            <a:endParaRPr lang="en-US">
              <a:solidFill>
                <a:prstClr val="black"/>
              </a:solidFill>
            </a:endParaRPr>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7"/>
          <p:cNvSpPr>
            <a:spLocks noGrp="1" noChangeArrowheads="1"/>
          </p:cNvSpPr>
          <p:nvPr>
            <p:ph type="sldNum" sz="quarter" idx="5"/>
          </p:nvPr>
        </p:nvSpPr>
        <p:spPr>
          <a:noFill/>
        </p:spPr>
        <p:txBody>
          <a:bodyPr/>
          <a:lstStyle/>
          <a:p>
            <a:fld id="{0933D75C-CAAD-4FF7-A730-6A8A44CA956B}" type="slidenum">
              <a:rPr lang="en-US">
                <a:solidFill>
                  <a:prstClr val="black"/>
                </a:solidFill>
              </a:rPr>
              <a:pPr/>
              <a:t>141</a:t>
            </a:fld>
            <a:endParaRPr lang="en-US">
              <a:solidFill>
                <a:prstClr val="black"/>
              </a:solidFill>
            </a:endParaRPr>
          </a:p>
        </p:txBody>
      </p:sp>
      <p:sp>
        <p:nvSpPr>
          <p:cNvPr id="644099" name="Rectangle 2"/>
          <p:cNvSpPr>
            <a:spLocks noGrp="1" noRot="1" noChangeAspect="1" noChangeArrowheads="1" noTextEdit="1"/>
          </p:cNvSpPr>
          <p:nvPr>
            <p:ph type="sldImg"/>
          </p:nvPr>
        </p:nvSpPr>
        <p:spPr>
          <a:ln/>
        </p:spPr>
      </p:sp>
      <p:sp>
        <p:nvSpPr>
          <p:cNvPr id="64410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E627D2A5-61A6-4BFA-9C57-B53A8519C978}" type="slidenum">
              <a:rPr lang="en-US">
                <a:solidFill>
                  <a:prstClr val="black"/>
                </a:solidFill>
              </a:rPr>
              <a:pPr/>
              <a:t>142</a:t>
            </a:fld>
            <a:endParaRPr lang="en-US">
              <a:solidFill>
                <a:prstClr val="black"/>
              </a:solidFill>
            </a:endParaRPr>
          </a:p>
        </p:txBody>
      </p:sp>
      <p:sp>
        <p:nvSpPr>
          <p:cNvPr id="645123" name="Rectangle 2"/>
          <p:cNvSpPr>
            <a:spLocks noGrp="1" noRot="1" noChangeAspect="1" noChangeArrowheads="1" noTextEdit="1"/>
          </p:cNvSpPr>
          <p:nvPr>
            <p:ph type="sldImg"/>
          </p:nvPr>
        </p:nvSpPr>
        <p:spPr>
          <a:ln cap="flat"/>
        </p:spPr>
      </p:sp>
      <p:sp>
        <p:nvSpPr>
          <p:cNvPr id="64512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690A734-CF62-466F-AE4E-AC937510412B}" type="slidenum">
              <a:rPr lang="en-US">
                <a:solidFill>
                  <a:srgbClr val="000000"/>
                </a:solidFill>
              </a:rPr>
              <a:pPr/>
              <a:t>13</a:t>
            </a:fld>
            <a:endParaRPr lang="en-US">
              <a:solidFill>
                <a:srgbClr val="000000"/>
              </a:solidFill>
            </a:endParaRPr>
          </a:p>
        </p:txBody>
      </p:sp>
      <p:sp>
        <p:nvSpPr>
          <p:cNvPr id="25603" name="Rectangle 2"/>
          <p:cNvSpPr>
            <a:spLocks noGrp="1" noRot="1" noChangeAspect="1" noChangeArrowheads="1" noTextEdit="1"/>
          </p:cNvSpPr>
          <p:nvPr>
            <p:ph type="sldImg"/>
          </p:nvPr>
        </p:nvSpPr>
        <p:spPr>
          <a:xfrm>
            <a:off x="1171575" y="698500"/>
            <a:ext cx="4598988" cy="3449638"/>
          </a:xfrm>
          <a:ln/>
        </p:spPr>
      </p:sp>
      <p:sp>
        <p:nvSpPr>
          <p:cNvPr id="2560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7"/>
          <p:cNvSpPr>
            <a:spLocks noGrp="1" noChangeArrowheads="1"/>
          </p:cNvSpPr>
          <p:nvPr>
            <p:ph type="sldNum" sz="quarter" idx="5"/>
          </p:nvPr>
        </p:nvSpPr>
        <p:spPr>
          <a:noFill/>
        </p:spPr>
        <p:txBody>
          <a:bodyPr/>
          <a:lstStyle/>
          <a:p>
            <a:fld id="{E76DDBB2-DA76-41C7-92B9-0D6415019ECD}" type="slidenum">
              <a:rPr lang="en-US">
                <a:solidFill>
                  <a:prstClr val="black"/>
                </a:solidFill>
              </a:rPr>
              <a:pPr/>
              <a:t>143</a:t>
            </a:fld>
            <a:endParaRPr lang="en-US">
              <a:solidFill>
                <a:prstClr val="black"/>
              </a:solidFill>
            </a:endParaRPr>
          </a:p>
        </p:txBody>
      </p:sp>
      <p:sp>
        <p:nvSpPr>
          <p:cNvPr id="646147" name="Rectangle 2"/>
          <p:cNvSpPr>
            <a:spLocks noGrp="1" noRot="1" noChangeAspect="1" noChangeArrowheads="1" noTextEdit="1"/>
          </p:cNvSpPr>
          <p:nvPr>
            <p:ph type="sldImg"/>
          </p:nvPr>
        </p:nvSpPr>
        <p:spPr>
          <a:ln/>
        </p:spPr>
      </p:sp>
      <p:sp>
        <p:nvSpPr>
          <p:cNvPr id="64614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4F95238E-FA9F-4DFB-911F-BF6FF430E1FD}" type="slidenum">
              <a:rPr lang="en-US">
                <a:solidFill>
                  <a:prstClr val="black"/>
                </a:solidFill>
              </a:rPr>
              <a:pPr/>
              <a:t>144</a:t>
            </a:fld>
            <a:endParaRPr lang="en-US">
              <a:solidFill>
                <a:prstClr val="black"/>
              </a:solidFill>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7"/>
          <p:cNvSpPr>
            <a:spLocks noGrp="1" noChangeArrowheads="1"/>
          </p:cNvSpPr>
          <p:nvPr>
            <p:ph type="sldNum" sz="quarter" idx="5"/>
          </p:nvPr>
        </p:nvSpPr>
        <p:spPr>
          <a:noFill/>
        </p:spPr>
        <p:txBody>
          <a:bodyPr/>
          <a:lstStyle/>
          <a:p>
            <a:fld id="{93318137-6ACD-4279-86F1-340D428279AD}" type="slidenum">
              <a:rPr lang="en-US">
                <a:solidFill>
                  <a:prstClr val="black"/>
                </a:solidFill>
              </a:rPr>
              <a:pPr/>
              <a:t>145</a:t>
            </a:fld>
            <a:endParaRPr lang="en-US">
              <a:solidFill>
                <a:prstClr val="black"/>
              </a:solidFill>
            </a:endParaRPr>
          </a:p>
        </p:txBody>
      </p:sp>
      <p:sp>
        <p:nvSpPr>
          <p:cNvPr id="648195" name="Rectangle 2"/>
          <p:cNvSpPr>
            <a:spLocks noGrp="1" noRot="1" noChangeAspect="1" noChangeArrowheads="1" noTextEdit="1"/>
          </p:cNvSpPr>
          <p:nvPr>
            <p:ph type="sldImg"/>
          </p:nvPr>
        </p:nvSpPr>
        <p:spPr>
          <a:ln/>
        </p:spPr>
      </p:sp>
      <p:sp>
        <p:nvSpPr>
          <p:cNvPr id="64819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EED5C4E1-50E6-4E4F-B07D-8354B3C14CF1}" type="slidenum">
              <a:rPr lang="en-US">
                <a:solidFill>
                  <a:prstClr val="black"/>
                </a:solidFill>
              </a:rPr>
              <a:pPr/>
              <a:t>146</a:t>
            </a:fld>
            <a:endParaRPr lang="en-US">
              <a:solidFill>
                <a:prstClr val="black"/>
              </a:solidFill>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p:spPr>
        <p:txBody>
          <a:bodyPr/>
          <a:lstStyle/>
          <a:p>
            <a:fld id="{5E5E3F05-FC43-4490-89B9-673F013C9F4C}" type="slidenum">
              <a:rPr lang="en-US">
                <a:solidFill>
                  <a:prstClr val="black"/>
                </a:solidFill>
              </a:rPr>
              <a:pPr/>
              <a:t>149</a:t>
            </a:fld>
            <a:endParaRPr lang="en-US">
              <a:solidFill>
                <a:prstClr val="black"/>
              </a:solidFill>
            </a:endParaRPr>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p:spPr>
        <p:txBody>
          <a:bodyPr/>
          <a:lstStyle/>
          <a:p>
            <a:fld id="{5E5E3F05-FC43-4490-89B9-673F013C9F4C}" type="slidenum">
              <a:rPr lang="en-US">
                <a:solidFill>
                  <a:prstClr val="black"/>
                </a:solidFill>
              </a:rPr>
              <a:pPr/>
              <a:t>150</a:t>
            </a:fld>
            <a:endParaRPr lang="en-US">
              <a:solidFill>
                <a:prstClr val="black"/>
              </a:solidFill>
            </a:endParaRPr>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p:spPr>
        <p:txBody>
          <a:bodyPr/>
          <a:lstStyle/>
          <a:p>
            <a:fld id="{5E5E3F05-FC43-4490-89B9-673F013C9F4C}" type="slidenum">
              <a:rPr lang="en-US">
                <a:solidFill>
                  <a:prstClr val="black"/>
                </a:solidFill>
              </a:rPr>
              <a:pPr/>
              <a:t>151</a:t>
            </a:fld>
            <a:endParaRPr lang="en-US">
              <a:solidFill>
                <a:prstClr val="black"/>
              </a:solidFill>
            </a:endParaRPr>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p:spPr>
        <p:txBody>
          <a:bodyPr/>
          <a:lstStyle/>
          <a:p>
            <a:fld id="{5E5E3F05-FC43-4490-89B9-673F013C9F4C}" type="slidenum">
              <a:rPr lang="en-US">
                <a:solidFill>
                  <a:prstClr val="black"/>
                </a:solidFill>
              </a:rPr>
              <a:pPr/>
              <a:t>152</a:t>
            </a:fld>
            <a:endParaRPr lang="en-US">
              <a:solidFill>
                <a:prstClr val="black"/>
              </a:solidFill>
            </a:endParaRPr>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7"/>
          <p:cNvSpPr>
            <a:spLocks noGrp="1" noChangeArrowheads="1"/>
          </p:cNvSpPr>
          <p:nvPr>
            <p:ph type="sldNum" sz="quarter" idx="5"/>
          </p:nvPr>
        </p:nvSpPr>
        <p:spPr>
          <a:noFill/>
        </p:spPr>
        <p:txBody>
          <a:bodyPr/>
          <a:lstStyle/>
          <a:p>
            <a:fld id="{121E48CD-6E51-45D0-AB8A-7E06CBE9E9BF}" type="slidenum">
              <a:rPr lang="en-US">
                <a:solidFill>
                  <a:prstClr val="black"/>
                </a:solidFill>
              </a:rPr>
              <a:pPr/>
              <a:t>153</a:t>
            </a:fld>
            <a:endParaRPr lang="en-US">
              <a:solidFill>
                <a:prstClr val="black"/>
              </a:solidFill>
            </a:endParaRPr>
          </a:p>
        </p:txBody>
      </p:sp>
      <p:sp>
        <p:nvSpPr>
          <p:cNvPr id="658435" name="Rectangle 2"/>
          <p:cNvSpPr>
            <a:spLocks noGrp="1" noRot="1" noChangeAspect="1" noChangeArrowheads="1" noTextEdit="1"/>
          </p:cNvSpPr>
          <p:nvPr>
            <p:ph type="sldImg"/>
          </p:nvPr>
        </p:nvSpPr>
        <p:spPr>
          <a:ln/>
        </p:spPr>
      </p:sp>
      <p:sp>
        <p:nvSpPr>
          <p:cNvPr id="65843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64F342AA-7411-438D-B5A5-EBD4652347EF}" type="slidenum">
              <a:rPr lang="en-US" smtClean="0">
                <a:solidFill>
                  <a:srgbClr val="000000"/>
                </a:solidFill>
                <a:latin typeface="Times New Roman" pitchFamily="18" charset="0"/>
                <a:ea typeface="ＭＳ Ｐゴシック" pitchFamily="34" charset="-128"/>
              </a:rPr>
              <a:pPr/>
              <a:t>154</a:t>
            </a:fld>
            <a:endParaRPr lang="en-US" smtClean="0">
              <a:solidFill>
                <a:srgbClr val="000000"/>
              </a:solidFill>
              <a:latin typeface="Times New Roman" pitchFamily="18" charset="0"/>
              <a:ea typeface="ＭＳ Ｐゴシック" pitchFamily="34"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D2673CAD-A348-4CF9-AAD5-AF4A3F2C5D8B}" type="slidenum">
              <a:rPr lang="en-US" smtClean="0">
                <a:solidFill>
                  <a:srgbClr val="000000"/>
                </a:solidFill>
                <a:latin typeface="Times New Roman" pitchFamily="18" charset="0"/>
                <a:ea typeface="ＭＳ Ｐゴシック" pitchFamily="34" charset="-128"/>
              </a:rPr>
              <a:pPr/>
              <a:t>14</a:t>
            </a:fld>
            <a:endParaRPr lang="en-US" smtClean="0">
              <a:solidFill>
                <a:srgbClr val="000000"/>
              </a:solidFill>
              <a:latin typeface="Times New Roman" pitchFamily="18" charset="0"/>
              <a:ea typeface="ＭＳ Ｐゴシック" pitchFamily="34" charset="-128"/>
            </a:endParaRPr>
          </a:p>
        </p:txBody>
      </p:sp>
      <p:sp>
        <p:nvSpPr>
          <p:cNvPr id="243715" name="Rectangle 2"/>
          <p:cNvSpPr>
            <a:spLocks noGrp="1" noRot="1" noChangeAspect="1" noChangeArrowheads="1" noTextEdit="1"/>
          </p:cNvSpPr>
          <p:nvPr>
            <p:ph type="sldImg"/>
          </p:nvPr>
        </p:nvSpPr>
        <p:spPr>
          <a:xfrm>
            <a:off x="1171575" y="698500"/>
            <a:ext cx="4598988" cy="3449638"/>
          </a:xfrm>
          <a:ln/>
        </p:spPr>
      </p:sp>
      <p:sp>
        <p:nvSpPr>
          <p:cNvPr id="24371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998D4C03-078D-48A0-BF14-444B545A6CE5}" type="slidenum">
              <a:rPr lang="en-US" smtClean="0">
                <a:latin typeface="Times New Roman" pitchFamily="18" charset="0"/>
                <a:ea typeface="ＭＳ Ｐゴシック" pitchFamily="34" charset="-128"/>
              </a:rPr>
              <a:pPr/>
              <a:t>155</a:t>
            </a:fld>
            <a:endParaRPr lang="en-US" smtClean="0">
              <a:latin typeface="Times New Roman" pitchFamily="18" charset="0"/>
              <a:ea typeface="ＭＳ Ｐゴシック" pitchFamily="34" charset="-128"/>
            </a:endParaRPr>
          </a:p>
        </p:txBody>
      </p:sp>
      <p:sp>
        <p:nvSpPr>
          <p:cNvPr id="369667" name="Rectangle 2"/>
          <p:cNvSpPr>
            <a:spLocks noGrp="1" noRot="1" noChangeAspect="1" noChangeArrowheads="1" noTextEdit="1"/>
          </p:cNvSpPr>
          <p:nvPr>
            <p:ph type="sldImg"/>
          </p:nvPr>
        </p:nvSpPr>
        <p:spPr>
          <a:ln cap="flat"/>
        </p:spPr>
      </p:sp>
      <p:sp>
        <p:nvSpPr>
          <p:cNvPr id="36966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D58AB52E-DEA6-459C-A61A-3F4246180A91}" type="slidenum">
              <a:rPr lang="en-US" smtClean="0">
                <a:latin typeface="Times New Roman" pitchFamily="18" charset="0"/>
                <a:ea typeface="ＭＳ Ｐゴシック" pitchFamily="34" charset="-128"/>
              </a:rPr>
              <a:pPr/>
              <a:t>156</a:t>
            </a:fld>
            <a:endParaRPr lang="en-US" smtClean="0">
              <a:latin typeface="Times New Roman" pitchFamily="18" charset="0"/>
              <a:ea typeface="ＭＳ Ｐゴシック" pitchFamily="34" charset="-128"/>
            </a:endParaRPr>
          </a:p>
        </p:txBody>
      </p:sp>
      <p:sp>
        <p:nvSpPr>
          <p:cNvPr id="370691" name="Rectangle 2"/>
          <p:cNvSpPr>
            <a:spLocks noGrp="1" noRot="1" noChangeAspect="1" noChangeArrowheads="1" noTextEdit="1"/>
          </p:cNvSpPr>
          <p:nvPr>
            <p:ph type="sldImg"/>
          </p:nvPr>
        </p:nvSpPr>
        <p:spPr>
          <a:xfrm>
            <a:off x="1173163" y="698500"/>
            <a:ext cx="4598987" cy="3449638"/>
          </a:xfrm>
          <a:ln/>
        </p:spPr>
      </p:sp>
      <p:sp>
        <p:nvSpPr>
          <p:cNvPr id="370692" name="Rectangle 3"/>
          <p:cNvSpPr>
            <a:spLocks noGrp="1" noChangeArrowheads="1"/>
          </p:cNvSpPr>
          <p:nvPr>
            <p:ph type="body" idx="1"/>
          </p:nvPr>
        </p:nvSpPr>
        <p:spPr>
          <a:noFill/>
          <a:ln/>
        </p:spPr>
        <p:txBody>
          <a:bodyPr/>
          <a:lstStyle/>
          <a:p>
            <a:pPr eaLnBrk="1" hangingPunct="1"/>
            <a:endParaRPr lang="en-US" sz="1400" dirty="0" smtClean="0">
              <a:ea typeface="ＭＳ Ｐゴシック" pitchFamily="34"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5A37BC6C-1211-4498-A8F3-77969489761F}" type="slidenum">
              <a:rPr lang="en-US" smtClean="0">
                <a:latin typeface="Times New Roman" pitchFamily="18" charset="0"/>
                <a:ea typeface="ＭＳ Ｐゴシック" pitchFamily="34" charset="-128"/>
              </a:rPr>
              <a:pPr/>
              <a:t>157</a:t>
            </a:fld>
            <a:endParaRPr lang="en-US" smtClean="0">
              <a:latin typeface="Times New Roman" pitchFamily="18" charset="0"/>
              <a:ea typeface="ＭＳ Ｐゴシック" pitchFamily="34" charset="-128"/>
            </a:endParaRPr>
          </a:p>
        </p:txBody>
      </p:sp>
      <p:sp>
        <p:nvSpPr>
          <p:cNvPr id="371715" name="Rectangle 2"/>
          <p:cNvSpPr>
            <a:spLocks noGrp="1" noRot="1" noChangeAspect="1" noChangeArrowheads="1" noTextEdit="1"/>
          </p:cNvSpPr>
          <p:nvPr>
            <p:ph type="sldImg"/>
          </p:nvPr>
        </p:nvSpPr>
        <p:spPr>
          <a:xfrm>
            <a:off x="1173163" y="698500"/>
            <a:ext cx="4598987" cy="3449638"/>
          </a:xfrm>
          <a:ln/>
        </p:spPr>
      </p:sp>
      <p:sp>
        <p:nvSpPr>
          <p:cNvPr id="371716"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92086517-5751-4612-B71B-7C634747EF8E}" type="slidenum">
              <a:rPr lang="en-US" smtClean="0">
                <a:latin typeface="Times New Roman" pitchFamily="18" charset="0"/>
                <a:ea typeface="ＭＳ Ｐゴシック" pitchFamily="34" charset="-128"/>
              </a:rPr>
              <a:pPr/>
              <a:t>158</a:t>
            </a:fld>
            <a:endParaRPr lang="en-US" smtClean="0">
              <a:latin typeface="Times New Roman" pitchFamily="18" charset="0"/>
              <a:ea typeface="ＭＳ Ｐゴシック" pitchFamily="34"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5DA12475-382D-4F78-AA34-3B95539BB110}" type="slidenum">
              <a:rPr lang="en-US" smtClean="0">
                <a:latin typeface="Times New Roman" pitchFamily="18" charset="0"/>
                <a:ea typeface="ＭＳ Ｐゴシック" pitchFamily="34" charset="-128"/>
              </a:rPr>
              <a:pPr/>
              <a:t>159</a:t>
            </a:fld>
            <a:endParaRPr lang="en-US" smtClean="0">
              <a:latin typeface="Times New Roman" pitchFamily="18" charset="0"/>
              <a:ea typeface="ＭＳ Ｐゴシック" pitchFamily="34" charset="-128"/>
            </a:endParaRPr>
          </a:p>
        </p:txBody>
      </p:sp>
      <p:sp>
        <p:nvSpPr>
          <p:cNvPr id="373763" name="Rectangle 2"/>
          <p:cNvSpPr>
            <a:spLocks noGrp="1" noRot="1" noChangeAspect="1" noChangeArrowheads="1" noTextEdit="1"/>
          </p:cNvSpPr>
          <p:nvPr>
            <p:ph type="sldImg"/>
          </p:nvPr>
        </p:nvSpPr>
        <p:spPr>
          <a:xfrm>
            <a:off x="1162050" y="692150"/>
            <a:ext cx="4614863" cy="3462338"/>
          </a:xfrm>
          <a:ln/>
        </p:spPr>
      </p:sp>
      <p:sp>
        <p:nvSpPr>
          <p:cNvPr id="373764" name="Rectangle 3"/>
          <p:cNvSpPr>
            <a:spLocks noGrp="1" noChangeArrowheads="1"/>
          </p:cNvSpPr>
          <p:nvPr>
            <p:ph type="body" idx="1"/>
          </p:nvPr>
        </p:nvSpPr>
        <p:spPr>
          <a:noFill/>
          <a:ln/>
        </p:spPr>
        <p:txBody>
          <a:bodyPr/>
          <a:lstStyle/>
          <a:p>
            <a:pPr eaLnBrk="1" hangingPunct="1"/>
            <a:endParaRPr lang="en-US" sz="2000" b="0" dirty="0" smtClean="0">
              <a:solidFill>
                <a:srgbClr val="FFFFFF"/>
              </a:solidFill>
              <a:ea typeface="ＭＳ Ｐゴシック" pitchFamily="34"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B685AAF3-E666-4D8B-B410-87905AA245DD}" type="slidenum">
              <a:rPr lang="en-US" smtClean="0">
                <a:latin typeface="Times New Roman" pitchFamily="18" charset="0"/>
                <a:ea typeface="ＭＳ Ｐゴシック" pitchFamily="34" charset="-128"/>
              </a:rPr>
              <a:pPr/>
              <a:t>160</a:t>
            </a:fld>
            <a:endParaRPr lang="en-US" smtClean="0">
              <a:latin typeface="Times New Roman" pitchFamily="18" charset="0"/>
              <a:ea typeface="ＭＳ Ｐゴシック" pitchFamily="34"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CD2D54CC-0EBC-499E-ABC0-2B21DC4D5E6F}" type="slidenum">
              <a:rPr lang="en-US" smtClean="0">
                <a:latin typeface="Times New Roman" pitchFamily="18" charset="0"/>
                <a:ea typeface="ＭＳ Ｐゴシック" pitchFamily="34" charset="-128"/>
              </a:rPr>
              <a:pPr/>
              <a:t>161</a:t>
            </a:fld>
            <a:endParaRPr lang="en-US" smtClean="0">
              <a:latin typeface="Times New Roman" pitchFamily="18" charset="0"/>
              <a:ea typeface="ＭＳ Ｐゴシック" pitchFamily="34" charset="-128"/>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A7C5661D-E883-49A2-9A30-535832D28877}" type="slidenum">
              <a:rPr lang="en-US" smtClean="0">
                <a:latin typeface="Times New Roman" pitchFamily="18" charset="0"/>
                <a:ea typeface="ＭＳ Ｐゴシック" pitchFamily="34" charset="-128"/>
              </a:rPr>
              <a:pPr/>
              <a:t>162</a:t>
            </a:fld>
            <a:endParaRPr lang="en-US" smtClean="0">
              <a:latin typeface="Times New Roman" pitchFamily="18" charset="0"/>
              <a:ea typeface="ＭＳ Ｐゴシック" pitchFamily="34" charset="-128"/>
            </a:endParaRPr>
          </a:p>
        </p:txBody>
      </p:sp>
      <p:sp>
        <p:nvSpPr>
          <p:cNvPr id="376835" name="Rectangle 2"/>
          <p:cNvSpPr>
            <a:spLocks noGrp="1" noRot="1" noChangeAspect="1" noChangeArrowheads="1" noTextEdit="1"/>
          </p:cNvSpPr>
          <p:nvPr>
            <p:ph type="sldImg"/>
          </p:nvPr>
        </p:nvSpPr>
        <p:spPr>
          <a:xfrm>
            <a:off x="1162050" y="692150"/>
            <a:ext cx="4614863" cy="3462338"/>
          </a:xfrm>
          <a:ln/>
        </p:spPr>
      </p:sp>
      <p:sp>
        <p:nvSpPr>
          <p:cNvPr id="376836" name="Rectangle 3"/>
          <p:cNvSpPr>
            <a:spLocks noGrp="1" noChangeArrowheads="1"/>
          </p:cNvSpPr>
          <p:nvPr>
            <p:ph type="body" idx="1"/>
          </p:nvPr>
        </p:nvSpPr>
        <p:spPr>
          <a:xfrm>
            <a:off x="693735" y="4385943"/>
            <a:ext cx="5548303" cy="4155437"/>
          </a:xfrm>
          <a:noFill/>
          <a:ln/>
        </p:spPr>
        <p:txBody>
          <a:bodyPr/>
          <a:lstStyle/>
          <a:p>
            <a:pPr eaLnBrk="1" hangingPunct="1"/>
            <a:r>
              <a:rPr lang="en-US" smtClean="0">
                <a:ea typeface="ＭＳ Ｐゴシック" pitchFamily="34" charset="-128"/>
              </a:rPr>
              <a:t> </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6EBDBB0D-606F-43DC-86E6-5FA58131A6F5}" type="slidenum">
              <a:rPr lang="en-US" smtClean="0">
                <a:latin typeface="Times New Roman" pitchFamily="18" charset="0"/>
                <a:ea typeface="ＭＳ Ｐゴシック" pitchFamily="34" charset="-128"/>
              </a:rPr>
              <a:pPr/>
              <a:t>163</a:t>
            </a:fld>
            <a:endParaRPr lang="en-US" smtClean="0">
              <a:latin typeface="Times New Roman" pitchFamily="18" charset="0"/>
              <a:ea typeface="ＭＳ Ｐゴシック" pitchFamily="34" charset="-128"/>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70E2AB5B-4FF3-40A1-B1B4-AA6EA4C4BFF4}" type="slidenum">
              <a:rPr lang="en-US" smtClean="0">
                <a:latin typeface="Times New Roman" pitchFamily="18" charset="0"/>
                <a:ea typeface="ＭＳ Ｐゴシック" pitchFamily="34" charset="-128"/>
              </a:rPr>
              <a:pPr/>
              <a:t>164</a:t>
            </a:fld>
            <a:endParaRPr lang="en-US" smtClean="0">
              <a:latin typeface="Times New Roman" pitchFamily="18" charset="0"/>
              <a:ea typeface="ＭＳ Ｐゴシック" pitchFamily="34" charset="-128"/>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2A50ED4D-F526-4D53-B1AD-FECAF68CE9EB}" type="slidenum">
              <a:rPr lang="en-US" smtClean="0">
                <a:solidFill>
                  <a:srgbClr val="000000"/>
                </a:solidFill>
                <a:latin typeface="Times New Roman" pitchFamily="18" charset="0"/>
                <a:ea typeface="ＭＳ Ｐゴシック" pitchFamily="34" charset="-128"/>
              </a:rPr>
              <a:pPr/>
              <a:t>15</a:t>
            </a:fld>
            <a:endParaRPr lang="en-US" smtClean="0">
              <a:solidFill>
                <a:srgbClr val="000000"/>
              </a:solidFill>
              <a:latin typeface="Times New Roman" pitchFamily="18" charset="0"/>
              <a:ea typeface="ＭＳ Ｐゴシック" pitchFamily="34" charset="-128"/>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A1E04E66-77AC-4108-9FC7-A25475ED6FFB}" type="slidenum">
              <a:rPr lang="en-US" smtClean="0">
                <a:latin typeface="Times New Roman" pitchFamily="18" charset="0"/>
                <a:ea typeface="ＭＳ Ｐゴシック" pitchFamily="34" charset="-128"/>
              </a:rPr>
              <a:pPr/>
              <a:t>165</a:t>
            </a:fld>
            <a:endParaRPr lang="en-US" smtClean="0">
              <a:latin typeface="Times New Roman" pitchFamily="18" charset="0"/>
              <a:ea typeface="ＭＳ Ｐゴシック" pitchFamily="34"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28A40E63-FCE6-4F78-889A-4A49F782D776}" type="slidenum">
              <a:rPr lang="en-US" smtClean="0">
                <a:latin typeface="Times New Roman" pitchFamily="18" charset="0"/>
                <a:ea typeface="ＭＳ Ｐゴシック" pitchFamily="34" charset="-128"/>
              </a:rPr>
              <a:pPr/>
              <a:t>166</a:t>
            </a:fld>
            <a:endParaRPr lang="en-US" smtClean="0">
              <a:latin typeface="Times New Roman" pitchFamily="18" charset="0"/>
              <a:ea typeface="ＭＳ Ｐゴシック" pitchFamily="34" charset="-128"/>
            </a:endParaRPr>
          </a:p>
        </p:txBody>
      </p:sp>
      <p:sp>
        <p:nvSpPr>
          <p:cNvPr id="381955" name="Rectangle 2"/>
          <p:cNvSpPr>
            <a:spLocks noGrp="1" noRot="1" noChangeAspect="1" noChangeArrowheads="1" noTextEdit="1"/>
          </p:cNvSpPr>
          <p:nvPr>
            <p:ph type="sldImg"/>
          </p:nvPr>
        </p:nvSpPr>
        <p:spPr>
          <a:xfrm>
            <a:off x="1158875" y="692150"/>
            <a:ext cx="4614863" cy="3462338"/>
          </a:xfrm>
          <a:ln/>
        </p:spPr>
      </p:sp>
      <p:sp>
        <p:nvSpPr>
          <p:cNvPr id="381956"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 </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740AC1F1-73E4-46D2-81E8-961DF04ABAB0}" type="slidenum">
              <a:rPr lang="en-US" smtClean="0">
                <a:latin typeface="Times New Roman" pitchFamily="18" charset="0"/>
                <a:ea typeface="ＭＳ Ｐゴシック" pitchFamily="34" charset="-128"/>
              </a:rPr>
              <a:pPr/>
              <a:t>167</a:t>
            </a:fld>
            <a:endParaRPr lang="en-US" smtClean="0">
              <a:latin typeface="Times New Roman" pitchFamily="18" charset="0"/>
              <a:ea typeface="ＭＳ Ｐゴシック" pitchFamily="34"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5E58EEA2-7F74-4F97-A111-1C1CDD1694AE}" type="slidenum">
              <a:rPr lang="en-US" smtClean="0">
                <a:latin typeface="Times New Roman" pitchFamily="18" charset="0"/>
                <a:ea typeface="ＭＳ Ｐゴシック" pitchFamily="34" charset="-128"/>
              </a:rPr>
              <a:pPr/>
              <a:t>168</a:t>
            </a:fld>
            <a:endParaRPr lang="en-US" smtClean="0">
              <a:latin typeface="Times New Roman" pitchFamily="18" charset="0"/>
              <a:ea typeface="ＭＳ Ｐゴシック" pitchFamily="34" charset="-128"/>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0386B56-ACEE-45A7-9B62-1A53CC9E65F1}" type="slidenum">
              <a:rPr lang="en-US" smtClean="0">
                <a:latin typeface="Times New Roman" pitchFamily="18" charset="0"/>
                <a:ea typeface="ＭＳ Ｐゴシック" pitchFamily="34" charset="-128"/>
              </a:rPr>
              <a:pPr/>
              <a:t>169</a:t>
            </a:fld>
            <a:endParaRPr lang="en-US" smtClean="0">
              <a:latin typeface="Times New Roman" pitchFamily="18" charset="0"/>
              <a:ea typeface="ＭＳ Ｐゴシック" pitchFamily="34"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2CBA4120-BF9B-4DD5-A6EA-D45AD31F8287}" type="slidenum">
              <a:rPr lang="en-US" smtClean="0">
                <a:latin typeface="Times New Roman" pitchFamily="18" charset="0"/>
                <a:ea typeface="ＭＳ Ｐゴシック" pitchFamily="34" charset="-128"/>
              </a:rPr>
              <a:pPr/>
              <a:t>171</a:t>
            </a:fld>
            <a:endParaRPr lang="en-US" smtClean="0">
              <a:latin typeface="Times New Roman" pitchFamily="18" charset="0"/>
              <a:ea typeface="ＭＳ Ｐゴシック" pitchFamily="34" charset="-128"/>
            </a:endParaRPr>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BCC269B1-EA4B-497D-A060-8F460B8AEC37}" type="slidenum">
              <a:rPr lang="en-US" smtClean="0">
                <a:latin typeface="Times New Roman" pitchFamily="18" charset="0"/>
                <a:ea typeface="ＭＳ Ｐゴシック" pitchFamily="34" charset="-128"/>
              </a:rPr>
              <a:pPr/>
              <a:t>175</a:t>
            </a:fld>
            <a:endParaRPr lang="en-US" smtClean="0">
              <a:latin typeface="Times New Roman" pitchFamily="18" charset="0"/>
              <a:ea typeface="ＭＳ Ｐゴシック" pitchFamily="34" charset="-128"/>
            </a:endParaRPr>
          </a:p>
        </p:txBody>
      </p:sp>
      <p:sp>
        <p:nvSpPr>
          <p:cNvPr id="387075" name="Rectangle 2"/>
          <p:cNvSpPr>
            <a:spLocks noGrp="1" noRot="1" noChangeAspect="1" noChangeArrowheads="1" noTextEdit="1"/>
          </p:cNvSpPr>
          <p:nvPr>
            <p:ph type="sldImg"/>
          </p:nvPr>
        </p:nvSpPr>
        <p:spPr>
          <a:xfrm>
            <a:off x="1158875" y="692150"/>
            <a:ext cx="4614863" cy="3462338"/>
          </a:xfrm>
          <a:ln/>
        </p:spPr>
      </p:sp>
      <p:sp>
        <p:nvSpPr>
          <p:cNvPr id="387076" name="Rectangle 3"/>
          <p:cNvSpPr>
            <a:spLocks noGrp="1" noChangeArrowheads="1"/>
          </p:cNvSpPr>
          <p:nvPr>
            <p:ph type="body" idx="1"/>
          </p:nvPr>
        </p:nvSpPr>
        <p:spPr>
          <a:noFill/>
          <a:ln/>
        </p:spPr>
        <p:txBody>
          <a:bodyPr/>
          <a:lstStyle/>
          <a:p>
            <a:pPr eaLnBrk="1" hangingPunct="1"/>
            <a:endParaRPr lang="en-US" smtClean="0">
              <a:solidFill>
                <a:schemeClr val="accent2"/>
              </a:solidFill>
              <a:ea typeface="ＭＳ Ｐゴシック" pitchFamily="34"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5F6333F1-6051-4A86-AE80-2890A8071856}" type="slidenum">
              <a:rPr lang="en-US" smtClean="0">
                <a:solidFill>
                  <a:srgbClr val="000000"/>
                </a:solidFill>
                <a:latin typeface="Times New Roman" pitchFamily="18" charset="0"/>
                <a:ea typeface="ＭＳ Ｐゴシック" pitchFamily="34" charset="-128"/>
              </a:rPr>
              <a:pPr/>
              <a:t>178</a:t>
            </a:fld>
            <a:endParaRPr lang="en-US" smtClean="0">
              <a:solidFill>
                <a:srgbClr val="000000"/>
              </a:solidFill>
              <a:latin typeface="Times New Roman" pitchFamily="18" charset="0"/>
              <a:ea typeface="ＭＳ Ｐゴシック" pitchFamily="34"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87F8A976-CA14-4A33-A13A-28D6EA65DF20}" type="slidenum">
              <a:rPr lang="en-US" smtClean="0">
                <a:latin typeface="Times New Roman" pitchFamily="18" charset="0"/>
                <a:ea typeface="ＭＳ Ｐゴシック" pitchFamily="34" charset="-128"/>
              </a:rPr>
              <a:pPr/>
              <a:t>179</a:t>
            </a:fld>
            <a:endParaRPr lang="en-US" smtClean="0">
              <a:latin typeface="Times New Roman" pitchFamily="18" charset="0"/>
              <a:ea typeface="ＭＳ Ｐゴシック" pitchFamily="34" charset="-128"/>
            </a:endParaRPr>
          </a:p>
        </p:txBody>
      </p:sp>
      <p:sp>
        <p:nvSpPr>
          <p:cNvPr id="390147" name="Rectangle 2"/>
          <p:cNvSpPr>
            <a:spLocks noGrp="1" noRot="1" noChangeAspect="1" noChangeArrowheads="1" noTextEdit="1"/>
          </p:cNvSpPr>
          <p:nvPr>
            <p:ph type="sldImg"/>
          </p:nvPr>
        </p:nvSpPr>
        <p:spPr>
          <a:ln cap="flat"/>
        </p:spPr>
      </p:sp>
      <p:sp>
        <p:nvSpPr>
          <p:cNvPr id="39014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F8A40229-EB0A-44C2-B129-12CC56C094BE}" type="slidenum">
              <a:rPr lang="en-US" smtClean="0">
                <a:latin typeface="Times New Roman" pitchFamily="18" charset="0"/>
                <a:ea typeface="ＭＳ Ｐゴシック" pitchFamily="34" charset="-128"/>
              </a:rPr>
              <a:pPr/>
              <a:t>184</a:t>
            </a:fld>
            <a:endParaRPr lang="en-US" smtClean="0">
              <a:latin typeface="Times New Roman" pitchFamily="18" charset="0"/>
              <a:ea typeface="ＭＳ Ｐゴシック" pitchFamily="34"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E6595C4-9596-4676-9272-A0CF8DBDDABA}" type="slidenum">
              <a:rPr lang="en-US">
                <a:solidFill>
                  <a:srgbClr val="000000"/>
                </a:solidFill>
              </a:rPr>
              <a:pPr/>
              <a:t>16</a:t>
            </a:fld>
            <a:endParaRPr lang="en-US">
              <a:solidFill>
                <a:srgbClr val="000000"/>
              </a:solidFill>
            </a:endParaRPr>
          </a:p>
        </p:txBody>
      </p:sp>
      <p:sp>
        <p:nvSpPr>
          <p:cNvPr id="26627" name="Rectangle 2"/>
          <p:cNvSpPr>
            <a:spLocks noGrp="1" noRot="1" noChangeAspect="1" noChangeArrowheads="1" noTextEdit="1"/>
          </p:cNvSpPr>
          <p:nvPr>
            <p:ph type="sldImg"/>
          </p:nvPr>
        </p:nvSpPr>
        <p:spPr>
          <a:xfrm>
            <a:off x="1171575" y="698500"/>
            <a:ext cx="4598988" cy="3449638"/>
          </a:xfrm>
          <a:ln/>
        </p:spPr>
      </p:sp>
      <p:sp>
        <p:nvSpPr>
          <p:cNvPr id="2662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9409792D-D172-4A44-80BB-6CA82F0D6AAE}" type="slidenum">
              <a:rPr lang="en-US" smtClean="0">
                <a:solidFill>
                  <a:srgbClr val="000000"/>
                </a:solidFill>
                <a:latin typeface="Times New Roman" pitchFamily="18" charset="0"/>
                <a:ea typeface="ＭＳ Ｐゴシック" pitchFamily="34" charset="-128"/>
              </a:rPr>
              <a:pPr/>
              <a:t>185</a:t>
            </a:fld>
            <a:endParaRPr lang="en-US" smtClean="0">
              <a:solidFill>
                <a:srgbClr val="000000"/>
              </a:solidFill>
              <a:latin typeface="Times New Roman" pitchFamily="18" charset="0"/>
              <a:ea typeface="ＭＳ Ｐゴシック" pitchFamily="34" charset="-128"/>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B63B237D-BC9F-497D-A0D7-7D860D84A384}" type="slidenum">
              <a:rPr lang="en-US" smtClean="0">
                <a:latin typeface="Times New Roman" pitchFamily="18" charset="0"/>
                <a:ea typeface="ＭＳ Ｐゴシック" pitchFamily="34" charset="-128"/>
              </a:rPr>
              <a:pPr/>
              <a:t>186</a:t>
            </a:fld>
            <a:endParaRPr lang="en-US" smtClean="0">
              <a:latin typeface="Times New Roman" pitchFamily="18" charset="0"/>
              <a:ea typeface="ＭＳ Ｐゴシック" pitchFamily="34" charset="-128"/>
            </a:endParaRPr>
          </a:p>
        </p:txBody>
      </p:sp>
      <p:sp>
        <p:nvSpPr>
          <p:cNvPr id="393219" name="Rectangle 2"/>
          <p:cNvSpPr>
            <a:spLocks noGrp="1" noRot="1" noChangeAspect="1" noChangeArrowheads="1" noTextEdit="1"/>
          </p:cNvSpPr>
          <p:nvPr>
            <p:ph type="sldImg"/>
          </p:nvPr>
        </p:nvSpPr>
        <p:spPr>
          <a:ln cap="flat"/>
        </p:spPr>
      </p:sp>
      <p:sp>
        <p:nvSpPr>
          <p:cNvPr id="39322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7D3A5646-C712-4607-8CE0-CEC611E42025}" type="slidenum">
              <a:rPr lang="en-US" smtClean="0">
                <a:latin typeface="Times New Roman" pitchFamily="18" charset="0"/>
                <a:ea typeface="ＭＳ Ｐゴシック" pitchFamily="34" charset="-128"/>
              </a:rPr>
              <a:pPr/>
              <a:t>187</a:t>
            </a:fld>
            <a:endParaRPr lang="en-US" smtClean="0">
              <a:latin typeface="Times New Roman" pitchFamily="18" charset="0"/>
              <a:ea typeface="ＭＳ Ｐゴシック" pitchFamily="34" charset="-128"/>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4CC6C883-F73A-4787-AB8B-D7CDC952D684}" type="slidenum">
              <a:rPr lang="en-US" smtClean="0">
                <a:latin typeface="Times New Roman" pitchFamily="18" charset="0"/>
                <a:ea typeface="ＭＳ Ｐゴシック" pitchFamily="34" charset="-128"/>
              </a:rPr>
              <a:pPr/>
              <a:t>188</a:t>
            </a:fld>
            <a:endParaRPr lang="en-US" smtClean="0">
              <a:latin typeface="Times New Roman" pitchFamily="18" charset="0"/>
              <a:ea typeface="ＭＳ Ｐゴシック" pitchFamily="34"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1F52AD83-155C-4FB2-B123-568BD6415097}" type="slidenum">
              <a:rPr lang="en-US" smtClean="0">
                <a:solidFill>
                  <a:srgbClr val="000000"/>
                </a:solidFill>
                <a:latin typeface="Times New Roman" pitchFamily="18" charset="0"/>
                <a:ea typeface="ＭＳ Ｐゴシック" pitchFamily="34" charset="-128"/>
              </a:rPr>
              <a:pPr/>
              <a:t>17</a:t>
            </a:fld>
            <a:endParaRPr lang="en-US" smtClean="0">
              <a:solidFill>
                <a:srgbClr val="000000"/>
              </a:solidFill>
              <a:latin typeface="Times New Roman" pitchFamily="18" charset="0"/>
              <a:ea typeface="ＭＳ Ｐゴシック" pitchFamily="34" charset="-128"/>
            </a:endParaRPr>
          </a:p>
        </p:txBody>
      </p:sp>
      <p:sp>
        <p:nvSpPr>
          <p:cNvPr id="246787" name="Rectangle 2"/>
          <p:cNvSpPr>
            <a:spLocks noGrp="1" noRot="1" noChangeAspect="1" noChangeArrowheads="1" noTextEdit="1"/>
          </p:cNvSpPr>
          <p:nvPr>
            <p:ph type="sldImg"/>
          </p:nvPr>
        </p:nvSpPr>
        <p:spPr>
          <a:xfrm>
            <a:off x="1171575" y="698500"/>
            <a:ext cx="4598988" cy="3449638"/>
          </a:xfrm>
          <a:ln/>
        </p:spPr>
      </p:sp>
      <p:sp>
        <p:nvSpPr>
          <p:cNvPr id="24678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904D89CA-5103-4942-BB69-ED353265B2B0}" type="slidenum">
              <a:rPr lang="en-US" smtClean="0">
                <a:solidFill>
                  <a:srgbClr val="000000"/>
                </a:solidFill>
                <a:latin typeface="Times New Roman" pitchFamily="18" charset="0"/>
                <a:ea typeface="ＭＳ Ｐゴシック" pitchFamily="34" charset="-128"/>
              </a:rPr>
              <a:pPr/>
              <a:t>18</a:t>
            </a:fld>
            <a:endParaRPr lang="en-US" smtClean="0">
              <a:solidFill>
                <a:srgbClr val="000000"/>
              </a:solidFill>
              <a:latin typeface="Times New Roman" pitchFamily="18" charset="0"/>
              <a:ea typeface="ＭＳ Ｐゴシック" pitchFamily="34" charset="-128"/>
            </a:endParaRPr>
          </a:p>
        </p:txBody>
      </p:sp>
      <p:sp>
        <p:nvSpPr>
          <p:cNvPr id="247811" name="Rectangle 2"/>
          <p:cNvSpPr>
            <a:spLocks noGrp="1" noRot="1" noChangeAspect="1" noChangeArrowheads="1" noTextEdit="1"/>
          </p:cNvSpPr>
          <p:nvPr>
            <p:ph type="sldImg"/>
          </p:nvPr>
        </p:nvSpPr>
        <p:spPr>
          <a:xfrm>
            <a:off x="1168400" y="700088"/>
            <a:ext cx="4597400" cy="3448050"/>
          </a:xfrm>
          <a:ln/>
        </p:spPr>
      </p:sp>
      <p:sp>
        <p:nvSpPr>
          <p:cNvPr id="247812" name="Rectangle 3"/>
          <p:cNvSpPr>
            <a:spLocks noGrp="1" noChangeArrowheads="1"/>
          </p:cNvSpPr>
          <p:nvPr>
            <p:ph type="body" idx="1"/>
          </p:nvPr>
        </p:nvSpPr>
        <p:spPr>
          <a:xfrm>
            <a:off x="924980" y="4382786"/>
            <a:ext cx="5084241" cy="4158594"/>
          </a:xfrm>
          <a:noFill/>
          <a:ln/>
        </p:spPr>
        <p:txBody>
          <a:bodyPr/>
          <a:lstStyle/>
          <a:p>
            <a:pPr eaLnBrk="1" hangingPunct="1"/>
            <a:r>
              <a:rPr lang="en-US" smtClean="0">
                <a:ea typeface="ＭＳ Ｐゴシック" pitchFamily="34" charset="-128"/>
              </a:rPr>
              <a:t>Need to Update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29E5C8C7-8F0C-4068-8A54-07E024380666}" type="slidenum">
              <a:rPr lang="en-US" smtClean="0">
                <a:solidFill>
                  <a:srgbClr val="000000"/>
                </a:solidFill>
                <a:latin typeface="Times New Roman" pitchFamily="18" charset="0"/>
                <a:ea typeface="ＭＳ Ｐゴシック" pitchFamily="34" charset="-128"/>
              </a:rPr>
              <a:pPr/>
              <a:t>20</a:t>
            </a:fld>
            <a:endParaRPr lang="en-US" smtClean="0">
              <a:solidFill>
                <a:srgbClr val="000000"/>
              </a:solidFill>
              <a:latin typeface="Times New Roman" pitchFamily="18" charset="0"/>
              <a:ea typeface="ＭＳ Ｐゴシック" pitchFamily="34" charset="-128"/>
            </a:endParaRPr>
          </a:p>
        </p:txBody>
      </p:sp>
      <p:sp>
        <p:nvSpPr>
          <p:cNvPr id="248835" name="Rectangle 2"/>
          <p:cNvSpPr>
            <a:spLocks noGrp="1" noRot="1" noChangeAspect="1" noChangeArrowheads="1" noTextEdit="1"/>
          </p:cNvSpPr>
          <p:nvPr>
            <p:ph type="sldImg"/>
          </p:nvPr>
        </p:nvSpPr>
        <p:spPr>
          <a:xfrm>
            <a:off x="1158875" y="692150"/>
            <a:ext cx="4616450" cy="3462338"/>
          </a:xfrm>
          <a:ln/>
        </p:spPr>
      </p:sp>
      <p:sp>
        <p:nvSpPr>
          <p:cNvPr id="248836" name="Rectangle 3"/>
          <p:cNvSpPr>
            <a:spLocks noGrp="1" noChangeArrowheads="1"/>
          </p:cNvSpPr>
          <p:nvPr>
            <p:ph type="body" idx="1"/>
          </p:nvPr>
        </p:nvSpPr>
        <p:spPr>
          <a:xfrm>
            <a:off x="693735" y="4385943"/>
            <a:ext cx="5548303" cy="4155437"/>
          </a:xfrm>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C04D5D8B-4086-4A7D-9CB2-06F514C1F174}" type="slidenum">
              <a:rPr lang="en-US" smtClean="0">
                <a:solidFill>
                  <a:srgbClr val="000000"/>
                </a:solidFill>
                <a:latin typeface="Times New Roman" pitchFamily="18" charset="0"/>
                <a:ea typeface="ＭＳ Ｐゴシック" pitchFamily="34" charset="-128"/>
              </a:rPr>
              <a:pPr/>
              <a:t>21</a:t>
            </a:fld>
            <a:endParaRPr lang="en-US" smtClean="0">
              <a:solidFill>
                <a:srgbClr val="000000"/>
              </a:solidFill>
              <a:latin typeface="Times New Roman" pitchFamily="18" charset="0"/>
              <a:ea typeface="ＭＳ Ｐゴシック" pitchFamily="34"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6CA541D9-81CC-4C6A-B9F0-FC4E395B61EB}" type="slidenum">
              <a:rPr lang="en-US" smtClean="0">
                <a:solidFill>
                  <a:srgbClr val="000000"/>
                </a:solidFill>
                <a:latin typeface="Times New Roman" pitchFamily="18" charset="0"/>
                <a:ea typeface="ＭＳ Ｐゴシック" pitchFamily="34" charset="-128"/>
              </a:rPr>
              <a:pPr/>
              <a:t>22</a:t>
            </a:fld>
            <a:endParaRPr lang="en-US" smtClean="0">
              <a:solidFill>
                <a:srgbClr val="000000"/>
              </a:solidFill>
              <a:latin typeface="Times New Roman" pitchFamily="18" charset="0"/>
              <a:ea typeface="ＭＳ Ｐゴシック" pitchFamily="34" charset="-128"/>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8A1A6453-F20C-47DA-A333-7AE6C0266556}" type="slidenum">
              <a:rPr lang="en-US" smtClean="0">
                <a:solidFill>
                  <a:srgbClr val="000000"/>
                </a:solidFill>
                <a:latin typeface="Times New Roman" pitchFamily="18" charset="0"/>
                <a:ea typeface="ＭＳ Ｐゴシック" pitchFamily="34" charset="-128"/>
              </a:rPr>
              <a:pPr/>
              <a:t>2</a:t>
            </a:fld>
            <a:endParaRPr lang="en-US" smtClean="0">
              <a:solidFill>
                <a:srgbClr val="000000"/>
              </a:solidFill>
              <a:latin typeface="Times New Roman" pitchFamily="18" charset="0"/>
              <a:ea typeface="ＭＳ Ｐゴシック" pitchFamily="34"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C0176845-EE2D-4CF4-A83E-6FA0345EA960}" type="slidenum">
              <a:rPr lang="en-US" smtClean="0">
                <a:solidFill>
                  <a:srgbClr val="000000"/>
                </a:solidFill>
                <a:latin typeface="Times New Roman" pitchFamily="18" charset="0"/>
                <a:ea typeface="ＭＳ Ｐゴシック" pitchFamily="34" charset="-128"/>
              </a:rPr>
              <a:pPr/>
              <a:t>23</a:t>
            </a:fld>
            <a:endParaRPr lang="en-US" smtClean="0">
              <a:solidFill>
                <a:srgbClr val="000000"/>
              </a:solidFill>
              <a:latin typeface="Times New Roman" pitchFamily="18" charset="0"/>
              <a:ea typeface="ＭＳ Ｐゴシック" pitchFamily="34"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EF32C7B5-9F0C-4069-9175-973C4BF54C7B}" type="slidenum">
              <a:rPr lang="en-US" smtClean="0">
                <a:solidFill>
                  <a:srgbClr val="000000"/>
                </a:solidFill>
                <a:latin typeface="Times New Roman" pitchFamily="18" charset="0"/>
                <a:ea typeface="ＭＳ Ｐゴシック" pitchFamily="34" charset="-128"/>
              </a:rPr>
              <a:pPr/>
              <a:t>24</a:t>
            </a:fld>
            <a:endParaRPr lang="en-US" smtClean="0">
              <a:solidFill>
                <a:srgbClr val="000000"/>
              </a:solidFill>
              <a:latin typeface="Times New Roman" pitchFamily="18" charset="0"/>
              <a:ea typeface="ＭＳ Ｐゴシック" pitchFamily="34" charset="-128"/>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1C4BD35B-0247-4A7D-BB18-981B70B84F3F}" type="slidenum">
              <a:rPr lang="en-US" smtClean="0">
                <a:latin typeface="Times New Roman" pitchFamily="18" charset="0"/>
                <a:ea typeface="ＭＳ Ｐゴシック" pitchFamily="34" charset="-128"/>
              </a:rPr>
              <a:pPr/>
              <a:t>25</a:t>
            </a:fld>
            <a:endParaRPr lang="en-US" smtClean="0">
              <a:latin typeface="Times New Roman" pitchFamily="18" charset="0"/>
              <a:ea typeface="ＭＳ Ｐゴシック" pitchFamily="34" charset="-128"/>
            </a:endParaRPr>
          </a:p>
        </p:txBody>
      </p:sp>
      <p:sp>
        <p:nvSpPr>
          <p:cNvPr id="253955" name="Rectangle 2"/>
          <p:cNvSpPr>
            <a:spLocks noGrp="1" noRot="1" noChangeAspect="1" noChangeArrowheads="1" noTextEdit="1"/>
          </p:cNvSpPr>
          <p:nvPr>
            <p:ph type="sldImg"/>
          </p:nvPr>
        </p:nvSpPr>
        <p:spPr>
          <a:ln cap="flat"/>
        </p:spPr>
      </p:sp>
      <p:sp>
        <p:nvSpPr>
          <p:cNvPr id="25395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Slide 30 - Bolded Mitigation &amp; Status text to make all slides match</a:t>
            </a:r>
            <a:endParaRPr lang="en-US" dirty="0"/>
          </a:p>
        </p:txBody>
      </p:sp>
      <p:sp>
        <p:nvSpPr>
          <p:cNvPr id="4" name="Slide Number Placeholder 3"/>
          <p:cNvSpPr>
            <a:spLocks noGrp="1"/>
          </p:cNvSpPr>
          <p:nvPr>
            <p:ph type="sldNum" sz="quarter" idx="10"/>
          </p:nvPr>
        </p:nvSpPr>
        <p:spPr/>
        <p:txBody>
          <a:bodyPr/>
          <a:lstStyle/>
          <a:p>
            <a:pPr>
              <a:defRPr/>
            </a:pPr>
            <a:fld id="{0E482EFB-DACA-4E10-B55C-C4CD9262FF74}" type="slidenum">
              <a:rPr lang="en-US" smtClean="0"/>
              <a:pPr>
                <a:defRPr/>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482EFB-DACA-4E10-B55C-C4CD9262FF74}" type="slidenum">
              <a:rPr lang="en-US" smtClean="0"/>
              <a:pPr>
                <a:defRPr/>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6CDEF5E8-7F32-4B17-90F1-BCF76929EE65}" type="slidenum">
              <a:rPr lang="en-US" smtClean="0">
                <a:solidFill>
                  <a:srgbClr val="000000"/>
                </a:solidFill>
                <a:latin typeface="Times New Roman" pitchFamily="18" charset="0"/>
                <a:ea typeface="ＭＳ Ｐゴシック" pitchFamily="34" charset="-128"/>
              </a:rPr>
              <a:pPr/>
              <a:t>32</a:t>
            </a:fld>
            <a:endParaRPr lang="en-US" smtClean="0">
              <a:solidFill>
                <a:srgbClr val="000000"/>
              </a:solidFill>
              <a:latin typeface="Times New Roman" pitchFamily="18" charset="0"/>
              <a:ea typeface="ＭＳ Ｐゴシック" pitchFamily="34" charset="-128"/>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3956B6EC-BC27-4D61-B51C-EF60B90EFCD7}" type="slidenum">
              <a:rPr lang="en-US" smtClean="0">
                <a:solidFill>
                  <a:srgbClr val="000000"/>
                </a:solidFill>
                <a:latin typeface="Times New Roman" pitchFamily="18" charset="0"/>
                <a:ea typeface="ＭＳ Ｐゴシック" pitchFamily="34" charset="-128"/>
              </a:rPr>
              <a:pPr/>
              <a:t>33</a:t>
            </a:fld>
            <a:endParaRPr lang="en-US" smtClean="0">
              <a:solidFill>
                <a:srgbClr val="000000"/>
              </a:solidFill>
              <a:latin typeface="Times New Roman" pitchFamily="18" charset="0"/>
              <a:ea typeface="ＭＳ Ｐゴシック" pitchFamily="34" charset="-128"/>
            </a:endParaRPr>
          </a:p>
        </p:txBody>
      </p:sp>
      <p:sp>
        <p:nvSpPr>
          <p:cNvPr id="256003" name="Rectangle 2"/>
          <p:cNvSpPr>
            <a:spLocks noGrp="1" noRot="1" noChangeAspect="1" noChangeArrowheads="1" noTextEdit="1"/>
          </p:cNvSpPr>
          <p:nvPr>
            <p:ph type="sldImg"/>
          </p:nvPr>
        </p:nvSpPr>
        <p:spPr>
          <a:ln cap="flat"/>
        </p:spPr>
      </p:sp>
      <p:sp>
        <p:nvSpPr>
          <p:cNvPr id="25600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E90683F0-E44A-442F-8C96-378B976AEF06}" type="slidenum">
              <a:rPr lang="en-US" smtClean="0">
                <a:solidFill>
                  <a:srgbClr val="000000"/>
                </a:solidFill>
                <a:latin typeface="Times New Roman" pitchFamily="18" charset="0"/>
                <a:ea typeface="ＭＳ Ｐゴシック" pitchFamily="34" charset="-128"/>
              </a:rPr>
              <a:pPr/>
              <a:t>35</a:t>
            </a:fld>
            <a:endParaRPr lang="en-US" smtClean="0">
              <a:solidFill>
                <a:srgbClr val="000000"/>
              </a:solidFill>
              <a:latin typeface="Times New Roman" pitchFamily="18" charset="0"/>
              <a:ea typeface="ＭＳ Ｐゴシック" pitchFamily="34" charset="-128"/>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1DB264CA-BAE0-40F3-9BDC-B9158DCC7B4D}" type="slidenum">
              <a:rPr lang="en-US" smtClean="0">
                <a:solidFill>
                  <a:srgbClr val="000000"/>
                </a:solidFill>
                <a:latin typeface="Times New Roman" pitchFamily="18" charset="0"/>
                <a:ea typeface="ＭＳ Ｐゴシック" pitchFamily="34" charset="-128"/>
              </a:rPr>
              <a:pPr/>
              <a:t>36</a:t>
            </a:fld>
            <a:endParaRPr lang="en-US" smtClean="0">
              <a:solidFill>
                <a:srgbClr val="000000"/>
              </a:solidFill>
              <a:latin typeface="Times New Roman" pitchFamily="18" charset="0"/>
              <a:ea typeface="ＭＳ Ｐゴシック" pitchFamily="34"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881587E9-7A65-4538-9097-B36CC8CD542E}" type="slidenum">
              <a:rPr lang="en-US" smtClean="0">
                <a:solidFill>
                  <a:srgbClr val="000000"/>
                </a:solidFill>
                <a:latin typeface="Times New Roman" pitchFamily="18" charset="0"/>
                <a:ea typeface="ＭＳ Ｐゴシック" pitchFamily="34" charset="-128"/>
              </a:rPr>
              <a:pPr/>
              <a:t>38</a:t>
            </a:fld>
            <a:endParaRPr lang="en-US" smtClean="0">
              <a:solidFill>
                <a:srgbClr val="000000"/>
              </a:solidFill>
              <a:latin typeface="Times New Roman" pitchFamily="18" charset="0"/>
              <a:ea typeface="ＭＳ Ｐゴシック" pitchFamily="34" charset="-128"/>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D3913DEE-A90E-4690-ABC8-C5B6565CD05A}" type="slidenum">
              <a:rPr lang="en-US" smtClean="0">
                <a:solidFill>
                  <a:srgbClr val="000000"/>
                </a:solidFill>
                <a:latin typeface="Times New Roman" pitchFamily="18" charset="0"/>
                <a:ea typeface="ＭＳ Ｐゴシック" pitchFamily="34" charset="-128"/>
              </a:rPr>
              <a:pPr/>
              <a:t>3</a:t>
            </a:fld>
            <a:endParaRPr lang="en-US" smtClean="0">
              <a:solidFill>
                <a:srgbClr val="000000"/>
              </a:solidFill>
              <a:latin typeface="Times New Roman" pitchFamily="18" charset="0"/>
              <a:ea typeface="ＭＳ Ｐゴシック" pitchFamily="34" charset="-128"/>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8742A945-0C88-42F2-961F-6804DE763331}" type="slidenum">
              <a:rPr lang="en-US" smtClean="0">
                <a:solidFill>
                  <a:srgbClr val="000000"/>
                </a:solidFill>
                <a:latin typeface="Times New Roman" pitchFamily="18" charset="0"/>
                <a:ea typeface="ＭＳ Ｐゴシック" pitchFamily="34" charset="-128"/>
              </a:rPr>
              <a:pPr/>
              <a:t>39</a:t>
            </a:fld>
            <a:endParaRPr lang="en-US" smtClean="0">
              <a:solidFill>
                <a:srgbClr val="000000"/>
              </a:solidFill>
              <a:latin typeface="Times New Roman" pitchFamily="18" charset="0"/>
              <a:ea typeface="ＭＳ Ｐゴシック" pitchFamily="34"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AA8D0658-9CA0-4429-898E-771E1B0C7887}" type="slidenum">
              <a:rPr lang="en-US" smtClean="0">
                <a:solidFill>
                  <a:srgbClr val="000000"/>
                </a:solidFill>
                <a:latin typeface="Times New Roman" pitchFamily="18" charset="0"/>
                <a:ea typeface="ＭＳ Ｐゴシック" pitchFamily="34" charset="-128"/>
              </a:rPr>
              <a:pPr/>
              <a:t>40</a:t>
            </a:fld>
            <a:endParaRPr lang="en-US" smtClean="0">
              <a:solidFill>
                <a:srgbClr val="000000"/>
              </a:solidFill>
              <a:latin typeface="Times New Roman" pitchFamily="18" charset="0"/>
              <a:ea typeface="ＭＳ Ｐゴシック" pitchFamily="34" charset="-128"/>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8AFAD114-FE26-45F7-B8E3-AFC21A244F47}" type="slidenum">
              <a:rPr lang="en-US" smtClean="0">
                <a:solidFill>
                  <a:srgbClr val="000000"/>
                </a:solidFill>
                <a:latin typeface="Times New Roman" pitchFamily="18" charset="0"/>
                <a:ea typeface="ＭＳ Ｐゴシック" pitchFamily="34" charset="-128"/>
              </a:rPr>
              <a:pPr/>
              <a:t>41</a:t>
            </a:fld>
            <a:endParaRPr lang="en-US" smtClean="0">
              <a:solidFill>
                <a:srgbClr val="000000"/>
              </a:solidFill>
              <a:latin typeface="Times New Roman" pitchFamily="18" charset="0"/>
              <a:ea typeface="ＭＳ Ｐゴシック" pitchFamily="34"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304782E1-E8C9-47C5-B9AB-79A28C914060}" type="slidenum">
              <a:rPr lang="en-US" smtClean="0">
                <a:solidFill>
                  <a:srgbClr val="000000"/>
                </a:solidFill>
                <a:latin typeface="Times New Roman" pitchFamily="18" charset="0"/>
                <a:ea typeface="ＭＳ Ｐゴシック" pitchFamily="34" charset="-128"/>
              </a:rPr>
              <a:pPr/>
              <a:t>42</a:t>
            </a:fld>
            <a:endParaRPr lang="en-US" smtClean="0">
              <a:solidFill>
                <a:srgbClr val="000000"/>
              </a:solidFill>
              <a:latin typeface="Times New Roman" pitchFamily="18" charset="0"/>
              <a:ea typeface="ＭＳ Ｐゴシック" pitchFamily="34" charset="-128"/>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4965EF84-FD62-4B20-BB97-4A19BB9CEEF4}" type="slidenum">
              <a:rPr lang="en-US" smtClean="0">
                <a:solidFill>
                  <a:srgbClr val="000000"/>
                </a:solidFill>
                <a:latin typeface="Times New Roman" pitchFamily="18" charset="0"/>
                <a:ea typeface="ＭＳ Ｐゴシック" pitchFamily="34" charset="-128"/>
              </a:rPr>
              <a:pPr/>
              <a:t>43</a:t>
            </a:fld>
            <a:endParaRPr lang="en-US" smtClean="0">
              <a:solidFill>
                <a:srgbClr val="000000"/>
              </a:solidFill>
              <a:latin typeface="Times New Roman" pitchFamily="18" charset="0"/>
              <a:ea typeface="ＭＳ Ｐゴシック" pitchFamily="34"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4965EF84-FD62-4B20-BB97-4A19BB9CEEF4}" type="slidenum">
              <a:rPr lang="en-US" smtClean="0">
                <a:solidFill>
                  <a:srgbClr val="000000"/>
                </a:solidFill>
                <a:latin typeface="Times New Roman" pitchFamily="18" charset="0"/>
                <a:ea typeface="ＭＳ Ｐゴシック" pitchFamily="34" charset="-128"/>
              </a:rPr>
              <a:pPr/>
              <a:t>44</a:t>
            </a:fld>
            <a:endParaRPr lang="en-US" smtClean="0">
              <a:solidFill>
                <a:srgbClr val="000000"/>
              </a:solidFill>
              <a:latin typeface="Times New Roman" pitchFamily="18" charset="0"/>
              <a:ea typeface="ＭＳ Ｐゴシック" pitchFamily="34"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4965EF84-FD62-4B20-BB97-4A19BB9CEEF4}" type="slidenum">
              <a:rPr lang="en-US" smtClean="0">
                <a:solidFill>
                  <a:srgbClr val="000000"/>
                </a:solidFill>
                <a:latin typeface="Times New Roman" pitchFamily="18" charset="0"/>
                <a:ea typeface="ＭＳ Ｐゴシック" pitchFamily="34" charset="-128"/>
              </a:rPr>
              <a:pPr/>
              <a:t>45</a:t>
            </a:fld>
            <a:endParaRPr lang="en-US" smtClean="0">
              <a:solidFill>
                <a:srgbClr val="000000"/>
              </a:solidFill>
              <a:latin typeface="Times New Roman" pitchFamily="18" charset="0"/>
              <a:ea typeface="ＭＳ Ｐゴシック" pitchFamily="34"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4965EF84-FD62-4B20-BB97-4A19BB9CEEF4}" type="slidenum">
              <a:rPr lang="en-US" smtClean="0">
                <a:solidFill>
                  <a:srgbClr val="000000"/>
                </a:solidFill>
                <a:latin typeface="Times New Roman" pitchFamily="18" charset="0"/>
                <a:ea typeface="ＭＳ Ｐゴシック" pitchFamily="34" charset="-128"/>
              </a:rPr>
              <a:pPr/>
              <a:t>46</a:t>
            </a:fld>
            <a:endParaRPr lang="en-US" smtClean="0">
              <a:solidFill>
                <a:srgbClr val="000000"/>
              </a:solidFill>
              <a:latin typeface="Times New Roman" pitchFamily="18" charset="0"/>
              <a:ea typeface="ＭＳ Ｐゴシック" pitchFamily="34"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62D5B42F-0C52-4AF9-9C29-D49AC2A26F52}" type="slidenum">
              <a:rPr lang="en-US" smtClean="0">
                <a:solidFill>
                  <a:srgbClr val="000000"/>
                </a:solidFill>
                <a:latin typeface="Times New Roman" pitchFamily="18" charset="0"/>
                <a:ea typeface="ＭＳ Ｐゴシック" pitchFamily="34" charset="-128"/>
              </a:rPr>
              <a:pPr/>
              <a:t>47</a:t>
            </a:fld>
            <a:endParaRPr lang="en-US" smtClean="0">
              <a:solidFill>
                <a:srgbClr val="000000"/>
              </a:solidFill>
              <a:latin typeface="Times New Roman" pitchFamily="18" charset="0"/>
              <a:ea typeface="ＭＳ Ｐゴシック" pitchFamily="34"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62D5B42F-0C52-4AF9-9C29-D49AC2A26F52}" type="slidenum">
              <a:rPr lang="en-US" smtClean="0">
                <a:solidFill>
                  <a:srgbClr val="000000"/>
                </a:solidFill>
                <a:latin typeface="Times New Roman" pitchFamily="18" charset="0"/>
                <a:ea typeface="ＭＳ Ｐゴシック" pitchFamily="34" charset="-128"/>
              </a:rPr>
              <a:pPr/>
              <a:t>48</a:t>
            </a:fld>
            <a:endParaRPr lang="en-US" smtClean="0">
              <a:solidFill>
                <a:srgbClr val="000000"/>
              </a:solidFill>
              <a:latin typeface="Times New Roman" pitchFamily="18" charset="0"/>
              <a:ea typeface="ＭＳ Ｐゴシック" pitchFamily="34"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1FE0D1D-7FAF-4BC6-A543-3A79ED9BFAB2}" type="slidenum">
              <a:rPr lang="en-US" smtClean="0">
                <a:solidFill>
                  <a:srgbClr val="000000"/>
                </a:solidFill>
                <a:latin typeface="Times New Roman" pitchFamily="18" charset="0"/>
                <a:ea typeface="ＭＳ Ｐゴシック" pitchFamily="34" charset="-128"/>
              </a:rPr>
              <a:pPr/>
              <a:t>4</a:t>
            </a:fld>
            <a:endParaRPr lang="en-US" smtClean="0">
              <a:solidFill>
                <a:srgbClr val="000000"/>
              </a:solidFill>
              <a:latin typeface="Times New Roman" pitchFamily="18" charset="0"/>
              <a:ea typeface="ＭＳ Ｐゴシック" pitchFamily="34" charset="-128"/>
            </a:endParaRPr>
          </a:p>
        </p:txBody>
      </p:sp>
      <p:sp>
        <p:nvSpPr>
          <p:cNvPr id="235523" name="Rectangle 2"/>
          <p:cNvSpPr>
            <a:spLocks noGrp="1" noRot="1" noChangeAspect="1" noChangeArrowheads="1" noTextEdit="1"/>
          </p:cNvSpPr>
          <p:nvPr>
            <p:ph type="sldImg"/>
          </p:nvPr>
        </p:nvSpPr>
        <p:spPr>
          <a:ln cap="flat"/>
        </p:spPr>
      </p:sp>
      <p:sp>
        <p:nvSpPr>
          <p:cNvPr id="23552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BB9D4838-3EA3-4C2E-A8A3-99B5699800A3}" type="slidenum">
              <a:rPr lang="en-US" smtClean="0">
                <a:solidFill>
                  <a:srgbClr val="000000"/>
                </a:solidFill>
                <a:latin typeface="Times New Roman" pitchFamily="18" charset="0"/>
                <a:ea typeface="ＭＳ Ｐゴシック" pitchFamily="34" charset="-128"/>
              </a:rPr>
              <a:pPr/>
              <a:t>50</a:t>
            </a:fld>
            <a:endParaRPr lang="en-US" smtClean="0">
              <a:solidFill>
                <a:srgbClr val="000000"/>
              </a:solidFill>
              <a:latin typeface="Times New Roman" pitchFamily="18" charset="0"/>
              <a:ea typeface="ＭＳ Ｐゴシック" pitchFamily="34" charset="-128"/>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D6D3945-1F1C-47E3-A104-7307E1350C2F}" type="slidenum">
              <a:rPr lang="en-US">
                <a:solidFill>
                  <a:srgbClr val="000000"/>
                </a:solidFill>
              </a:rPr>
              <a:pPr/>
              <a:t>51</a:t>
            </a:fld>
            <a:endParaRPr lang="en-US">
              <a:solidFill>
                <a:srgbClr val="000000"/>
              </a:solidFill>
            </a:endParaRPr>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1F8F3C7-9853-4C81-924B-33CFC1789944}" type="slidenum">
              <a:rPr lang="en-US">
                <a:solidFill>
                  <a:srgbClr val="000000"/>
                </a:solidFill>
              </a:rPr>
              <a:pPr/>
              <a:t>52</a:t>
            </a:fld>
            <a:endParaRPr lang="en-US">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6CC20CF-7D80-4028-A70F-A2D81FDF54C8}" type="slidenum">
              <a:rPr lang="en-US">
                <a:solidFill>
                  <a:srgbClr val="000000"/>
                </a:solidFill>
              </a:rPr>
              <a:pPr/>
              <a:t>53</a:t>
            </a:fld>
            <a:endParaRPr lang="en-US">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4C888DD-DD91-4700-A514-6A34167A9059}" type="slidenum">
              <a:rPr lang="en-US">
                <a:solidFill>
                  <a:srgbClr val="000000"/>
                </a:solidFill>
              </a:rPr>
              <a:pPr/>
              <a:t>54</a:t>
            </a:fld>
            <a:endParaRPr lang="en-US">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E4938DF-E443-4B40-B599-FA7250B749A5}" type="slidenum">
              <a:rPr lang="en-US">
                <a:solidFill>
                  <a:srgbClr val="000000"/>
                </a:solidFill>
              </a:rPr>
              <a:pPr/>
              <a:t>55</a:t>
            </a:fld>
            <a:endParaRPr lang="en-US">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6E27FE9-1333-44AF-A359-B369DE692371}" type="slidenum">
              <a:rPr lang="en-US">
                <a:solidFill>
                  <a:srgbClr val="000000"/>
                </a:solidFill>
              </a:rPr>
              <a:pPr/>
              <a:t>56</a:t>
            </a:fld>
            <a:endParaRPr 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6AAA56A-979C-410F-923B-C3A5B796828F}" type="slidenum">
              <a:rPr lang="en-US">
                <a:solidFill>
                  <a:srgbClr val="000000"/>
                </a:solidFill>
              </a:rPr>
              <a:pPr/>
              <a:t>57</a:t>
            </a:fld>
            <a:endParaRPr lang="en-US">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6A453DB-F6A0-46F0-9150-EC7E4F5F9DB6}" type="slidenum">
              <a:rPr lang="en-US">
                <a:solidFill>
                  <a:srgbClr val="000000"/>
                </a:solidFill>
              </a:rPr>
              <a:pPr/>
              <a:t>58</a:t>
            </a:fld>
            <a:endParaRPr lang="en-US">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A9B6F38-2150-4862-8BB9-B1F6448C0C4F}" type="slidenum">
              <a:rPr lang="en-US">
                <a:solidFill>
                  <a:srgbClr val="000000"/>
                </a:solidFill>
              </a:rPr>
              <a:pPr/>
              <a:t>59</a:t>
            </a:fld>
            <a:endParaRPr lang="en-US">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9E17D025-D18E-4EA0-8AB8-367C219BCCE7}" type="slidenum">
              <a:rPr lang="en-US" smtClean="0">
                <a:solidFill>
                  <a:srgbClr val="000000"/>
                </a:solidFill>
                <a:latin typeface="Times New Roman" pitchFamily="18" charset="0"/>
                <a:ea typeface="ＭＳ Ｐゴシック" pitchFamily="34" charset="-128"/>
              </a:rPr>
              <a:pPr/>
              <a:t>6</a:t>
            </a:fld>
            <a:endParaRPr lang="en-US" smtClean="0">
              <a:solidFill>
                <a:srgbClr val="000000"/>
              </a:solidFill>
              <a:latin typeface="Times New Roman" pitchFamily="18" charset="0"/>
              <a:ea typeface="ＭＳ Ｐゴシック" pitchFamily="34" charset="-128"/>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F98DB45-7D69-41B0-8458-EBB21105E92A}" type="slidenum">
              <a:rPr lang="en-US">
                <a:solidFill>
                  <a:srgbClr val="000000"/>
                </a:solidFill>
              </a:rPr>
              <a:pPr/>
              <a:t>60</a:t>
            </a:fld>
            <a:endParaRPr lang="en-US">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0A22341-5A1B-4BAB-9358-BE7F7E0E7624}" type="slidenum">
              <a:rPr lang="en-US">
                <a:solidFill>
                  <a:srgbClr val="000000"/>
                </a:solidFill>
              </a:rPr>
              <a:pPr/>
              <a:t>61</a:t>
            </a:fld>
            <a:endParaRPr lang="en-US">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3C36D76-A27D-442C-B2D7-5E3EF669EB4D}" type="slidenum">
              <a:rPr lang="en-US">
                <a:solidFill>
                  <a:srgbClr val="000000"/>
                </a:solidFill>
              </a:rPr>
              <a:pPr/>
              <a:t>62</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C22D391A-C2AB-46BC-B8E8-12F44BA3E482}" type="slidenum">
              <a:rPr lang="en-US" smtClean="0">
                <a:solidFill>
                  <a:srgbClr val="000000"/>
                </a:solidFill>
                <a:latin typeface="Times New Roman" pitchFamily="18" charset="0"/>
                <a:ea typeface="ＭＳ Ｐゴシック" pitchFamily="34" charset="-128"/>
              </a:rPr>
              <a:pPr/>
              <a:t>65</a:t>
            </a:fld>
            <a:endParaRPr lang="en-US" smtClean="0">
              <a:solidFill>
                <a:srgbClr val="000000"/>
              </a:solidFill>
              <a:latin typeface="Times New Roman" pitchFamily="18" charset="0"/>
              <a:ea typeface="ＭＳ Ｐゴシック" pitchFamily="34"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685CE23E-A5EB-46B5-AB77-D3B1A3226206}" type="slidenum">
              <a:rPr lang="en-US" smtClean="0">
                <a:latin typeface="Times New Roman" pitchFamily="18" charset="0"/>
                <a:ea typeface="ＭＳ Ｐゴシック" pitchFamily="34" charset="-128"/>
              </a:rPr>
              <a:pPr/>
              <a:t>66</a:t>
            </a:fld>
            <a:endParaRPr lang="en-US" smtClean="0">
              <a:latin typeface="Times New Roman" pitchFamily="18" charset="0"/>
              <a:ea typeface="ＭＳ Ｐゴシック" pitchFamily="34" charset="-128"/>
            </a:endParaRPr>
          </a:p>
        </p:txBody>
      </p:sp>
      <p:sp>
        <p:nvSpPr>
          <p:cNvPr id="28979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1DAB5017-FA91-4B88-AE36-7586B9180597}" type="slidenum">
              <a:rPr lang="en-US" sz="1000" i="1"/>
              <a:pPr algn="r" defTabSz="909484"/>
              <a:t>66</a:t>
            </a:fld>
            <a:endParaRPr lang="en-US" sz="1000" i="1" dirty="0"/>
          </a:p>
        </p:txBody>
      </p:sp>
      <p:sp>
        <p:nvSpPr>
          <p:cNvPr id="289796" name="Rectangle 2"/>
          <p:cNvSpPr>
            <a:spLocks noGrp="1" noRot="1" noChangeAspect="1" noChangeArrowheads="1" noTextEdit="1"/>
          </p:cNvSpPr>
          <p:nvPr>
            <p:ph type="sldImg"/>
          </p:nvPr>
        </p:nvSpPr>
        <p:spPr>
          <a:ln cap="flat"/>
        </p:spPr>
      </p:sp>
      <p:sp>
        <p:nvSpPr>
          <p:cNvPr id="289797"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03E5F310-B8EB-4B6C-8145-A64578E4EF8C}" type="slidenum">
              <a:rPr lang="en-US" smtClean="0">
                <a:latin typeface="Times New Roman" pitchFamily="18" charset="0"/>
                <a:ea typeface="ＭＳ Ｐゴシック" pitchFamily="34" charset="-128"/>
              </a:rPr>
              <a:pPr/>
              <a:t>67</a:t>
            </a:fld>
            <a:endParaRPr lang="en-US" smtClean="0">
              <a:latin typeface="Times New Roman" pitchFamily="18" charset="0"/>
              <a:ea typeface="ＭＳ Ｐゴシック" pitchFamily="34" charset="-128"/>
            </a:endParaRPr>
          </a:p>
        </p:txBody>
      </p:sp>
      <p:sp>
        <p:nvSpPr>
          <p:cNvPr id="290819" name="Slide Image Placeholder 1"/>
          <p:cNvSpPr>
            <a:spLocks noGrp="1" noRot="1" noChangeAspect="1" noTextEdit="1"/>
          </p:cNvSpPr>
          <p:nvPr>
            <p:ph type="sldImg"/>
          </p:nvPr>
        </p:nvSpPr>
        <p:spPr>
          <a:ln/>
        </p:spPr>
      </p:sp>
      <p:sp>
        <p:nvSpPr>
          <p:cNvPr id="290820"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90821"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C1C9610-5849-4D86-9A60-728F6E93F947}" type="slidenum">
              <a:rPr lang="en-US" sz="1000" i="1"/>
              <a:pPr algn="r" defTabSz="909484"/>
              <a:t>67</a:t>
            </a:fld>
            <a:endParaRPr lang="en-US" sz="1000" i="1"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DB84BA2D-DC97-4126-BA92-CBD799041E36}" type="slidenum">
              <a:rPr lang="en-US" smtClean="0">
                <a:latin typeface="Times New Roman" pitchFamily="18" charset="0"/>
                <a:ea typeface="ＭＳ Ｐゴシック" pitchFamily="34" charset="-128"/>
              </a:rPr>
              <a:pPr/>
              <a:t>68</a:t>
            </a:fld>
            <a:endParaRPr lang="en-US" smtClean="0">
              <a:latin typeface="Times New Roman" pitchFamily="18" charset="0"/>
              <a:ea typeface="ＭＳ Ｐゴシック" pitchFamily="34" charset="-128"/>
            </a:endParaRPr>
          </a:p>
        </p:txBody>
      </p:sp>
      <p:sp>
        <p:nvSpPr>
          <p:cNvPr id="291843" name="Slide Image Placeholder 1"/>
          <p:cNvSpPr>
            <a:spLocks noGrp="1" noRot="1" noChangeAspect="1" noTextEdit="1"/>
          </p:cNvSpPr>
          <p:nvPr>
            <p:ph type="sldImg"/>
          </p:nvPr>
        </p:nvSpPr>
        <p:spPr>
          <a:ln/>
        </p:spPr>
      </p:sp>
      <p:sp>
        <p:nvSpPr>
          <p:cNvPr id="291844"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91845"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954673A-A760-4C89-8F85-45A916C60904}" type="slidenum">
              <a:rPr lang="en-US" sz="1000" i="1"/>
              <a:pPr algn="r" defTabSz="909484"/>
              <a:t>68</a:t>
            </a:fld>
            <a:endParaRPr lang="en-US" sz="1000" i="1"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93B2979-3C84-4013-8693-A28EB7C159EB}" type="slidenum">
              <a:rPr lang="en-US" smtClean="0">
                <a:latin typeface="Times New Roman" pitchFamily="18" charset="0"/>
                <a:ea typeface="ＭＳ Ｐゴシック" pitchFamily="34" charset="-128"/>
              </a:rPr>
              <a:pPr/>
              <a:t>69</a:t>
            </a:fld>
            <a:endParaRPr lang="en-US" smtClean="0">
              <a:latin typeface="Times New Roman" pitchFamily="18" charset="0"/>
              <a:ea typeface="ＭＳ Ｐゴシック" pitchFamily="34" charset="-128"/>
            </a:endParaRPr>
          </a:p>
        </p:txBody>
      </p:sp>
      <p:sp>
        <p:nvSpPr>
          <p:cNvPr id="29286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F61E8938-7C91-4AD4-B19A-83B5CE2D04D9}" type="slidenum">
              <a:rPr lang="en-US" sz="1000" i="1"/>
              <a:pPr algn="r" defTabSz="909484"/>
              <a:t>69</a:t>
            </a:fld>
            <a:endParaRPr lang="en-US" sz="1000" i="1" dirty="0"/>
          </a:p>
        </p:txBody>
      </p:sp>
      <p:sp>
        <p:nvSpPr>
          <p:cNvPr id="292868"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294B310-84EB-455C-AA86-C363CB59EA1F}" type="slidenum">
              <a:rPr lang="en-US" sz="1000" i="1"/>
              <a:pPr algn="r" defTabSz="909484"/>
              <a:t>69</a:t>
            </a:fld>
            <a:endParaRPr lang="en-US" sz="1000" i="1" dirty="0"/>
          </a:p>
        </p:txBody>
      </p:sp>
      <p:sp>
        <p:nvSpPr>
          <p:cNvPr id="29286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8F3476D-485D-43EC-BDEA-A09CE760A59D}" type="slidenum">
              <a:rPr lang="en-US" sz="1000" i="1"/>
              <a:pPr algn="r" defTabSz="909484"/>
              <a:t>69</a:t>
            </a:fld>
            <a:endParaRPr lang="en-US" sz="1000" i="1" dirty="0"/>
          </a:p>
        </p:txBody>
      </p:sp>
      <p:sp>
        <p:nvSpPr>
          <p:cNvPr id="29287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BD59C4A-91F0-40B6-9AE9-90C583B605B5}" type="slidenum">
              <a:rPr lang="en-US" sz="1000" i="1"/>
              <a:pPr algn="r" defTabSz="909484"/>
              <a:t>69</a:t>
            </a:fld>
            <a:endParaRPr lang="en-US" sz="1000" i="1" dirty="0"/>
          </a:p>
        </p:txBody>
      </p:sp>
      <p:sp>
        <p:nvSpPr>
          <p:cNvPr id="292871" name="Rectangle 2"/>
          <p:cNvSpPr>
            <a:spLocks noGrp="1" noRot="1" noChangeAspect="1" noChangeArrowheads="1" noTextEdit="1"/>
          </p:cNvSpPr>
          <p:nvPr>
            <p:ph type="sldImg"/>
          </p:nvPr>
        </p:nvSpPr>
        <p:spPr>
          <a:xfrm>
            <a:off x="1171575" y="698500"/>
            <a:ext cx="4598988" cy="3449638"/>
          </a:xfrm>
          <a:ln/>
        </p:spPr>
      </p:sp>
      <p:sp>
        <p:nvSpPr>
          <p:cNvPr id="29287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A9B0F2B2-1DFE-4053-9FE8-51C1A22E619C}" type="slidenum">
              <a:rPr lang="en-US" smtClean="0">
                <a:latin typeface="Times New Roman" pitchFamily="18" charset="0"/>
                <a:ea typeface="ＭＳ Ｐゴシック" pitchFamily="34" charset="-128"/>
              </a:rPr>
              <a:pPr/>
              <a:t>70</a:t>
            </a:fld>
            <a:endParaRPr lang="en-US" smtClean="0">
              <a:latin typeface="Times New Roman" pitchFamily="18" charset="0"/>
              <a:ea typeface="ＭＳ Ｐゴシック" pitchFamily="34" charset="-128"/>
            </a:endParaRPr>
          </a:p>
        </p:txBody>
      </p:sp>
      <p:sp>
        <p:nvSpPr>
          <p:cNvPr id="29389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F9C2DEF-9EE1-47B9-84A0-0F2AC9C0611C}" type="slidenum">
              <a:rPr lang="en-US" sz="1000" i="1"/>
              <a:pPr algn="r" defTabSz="909484"/>
              <a:t>70</a:t>
            </a:fld>
            <a:endParaRPr lang="en-US" sz="1000" i="1" dirty="0"/>
          </a:p>
        </p:txBody>
      </p:sp>
      <p:sp>
        <p:nvSpPr>
          <p:cNvPr id="29389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CA0E14E-5B58-47E8-891E-EFBCB3453F02}" type="slidenum">
              <a:rPr lang="en-US" sz="1000" i="1"/>
              <a:pPr algn="r" defTabSz="909484"/>
              <a:t>70</a:t>
            </a:fld>
            <a:endParaRPr lang="en-US" sz="1000" i="1" dirty="0"/>
          </a:p>
        </p:txBody>
      </p:sp>
      <p:sp>
        <p:nvSpPr>
          <p:cNvPr id="29389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3B87E13-6572-4D68-89A6-6A6A2F859F9D}" type="slidenum">
              <a:rPr lang="en-US" sz="1000" i="1"/>
              <a:pPr algn="r" defTabSz="909484"/>
              <a:t>70</a:t>
            </a:fld>
            <a:endParaRPr lang="en-US" sz="1000" i="1" dirty="0"/>
          </a:p>
        </p:txBody>
      </p:sp>
      <p:sp>
        <p:nvSpPr>
          <p:cNvPr id="293894"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99A5452-8C55-4E21-A092-4D6F2144883F}" type="slidenum">
              <a:rPr lang="en-US" sz="1000" i="1"/>
              <a:pPr algn="r" defTabSz="909484"/>
              <a:t>70</a:t>
            </a:fld>
            <a:endParaRPr lang="en-US" sz="1000" i="1" dirty="0"/>
          </a:p>
        </p:txBody>
      </p:sp>
      <p:sp>
        <p:nvSpPr>
          <p:cNvPr id="293895" name="Rectangle 2"/>
          <p:cNvSpPr>
            <a:spLocks noGrp="1" noRot="1" noChangeAspect="1" noChangeArrowheads="1" noTextEdit="1"/>
          </p:cNvSpPr>
          <p:nvPr>
            <p:ph type="sldImg"/>
          </p:nvPr>
        </p:nvSpPr>
        <p:spPr>
          <a:xfrm>
            <a:off x="1171575" y="698500"/>
            <a:ext cx="4598988" cy="3449638"/>
          </a:xfrm>
          <a:ln/>
        </p:spPr>
      </p:sp>
      <p:sp>
        <p:nvSpPr>
          <p:cNvPr id="29389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3A7094D0-26E0-4DC1-A541-14DF74B539E3}" type="slidenum">
              <a:rPr lang="en-US" smtClean="0">
                <a:latin typeface="Times New Roman" pitchFamily="18" charset="0"/>
                <a:ea typeface="ＭＳ Ｐゴシック" pitchFamily="34" charset="-128"/>
              </a:rPr>
              <a:pPr/>
              <a:t>71</a:t>
            </a:fld>
            <a:endParaRPr lang="en-US" smtClean="0">
              <a:latin typeface="Times New Roman" pitchFamily="18" charset="0"/>
              <a:ea typeface="ＭＳ Ｐゴシック" pitchFamily="34" charset="-128"/>
            </a:endParaRPr>
          </a:p>
        </p:txBody>
      </p:sp>
      <p:sp>
        <p:nvSpPr>
          <p:cNvPr id="29491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2F0F52F-EB74-4A76-AE08-39DAE9C54AA0}" type="slidenum">
              <a:rPr lang="en-US" sz="1000" i="1"/>
              <a:pPr algn="r" defTabSz="909484"/>
              <a:t>71</a:t>
            </a:fld>
            <a:endParaRPr lang="en-US" sz="1000" i="1" dirty="0"/>
          </a:p>
        </p:txBody>
      </p:sp>
      <p:sp>
        <p:nvSpPr>
          <p:cNvPr id="29491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765D55FF-46D2-4901-9B79-9B878E42535A}" type="slidenum">
              <a:rPr lang="en-US" sz="1000" i="1"/>
              <a:pPr algn="r" defTabSz="909484"/>
              <a:t>71</a:t>
            </a:fld>
            <a:endParaRPr lang="en-US" sz="1000" i="1" dirty="0"/>
          </a:p>
        </p:txBody>
      </p:sp>
      <p:sp>
        <p:nvSpPr>
          <p:cNvPr id="29491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D5E459B-4318-47A6-8337-C92643969E10}" type="slidenum">
              <a:rPr lang="en-US" sz="1000" i="1"/>
              <a:pPr algn="r" defTabSz="909484"/>
              <a:t>71</a:t>
            </a:fld>
            <a:endParaRPr lang="en-US" sz="1000" i="1" dirty="0"/>
          </a:p>
        </p:txBody>
      </p:sp>
      <p:sp>
        <p:nvSpPr>
          <p:cNvPr id="294918"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7C7F6235-3B6B-44D4-9C5D-2ED87DCA1016}" type="slidenum">
              <a:rPr lang="en-US" sz="1000" i="1"/>
              <a:pPr algn="r" defTabSz="909484"/>
              <a:t>71</a:t>
            </a:fld>
            <a:endParaRPr lang="en-US" sz="1000" i="1" dirty="0"/>
          </a:p>
        </p:txBody>
      </p:sp>
      <p:sp>
        <p:nvSpPr>
          <p:cNvPr id="294919" name="Rectangle 2"/>
          <p:cNvSpPr>
            <a:spLocks noGrp="1" noRot="1" noChangeAspect="1" noChangeArrowheads="1" noTextEdit="1"/>
          </p:cNvSpPr>
          <p:nvPr>
            <p:ph type="sldImg"/>
          </p:nvPr>
        </p:nvSpPr>
        <p:spPr>
          <a:xfrm>
            <a:off x="1171575" y="698500"/>
            <a:ext cx="4598988" cy="3449638"/>
          </a:xfrm>
          <a:ln/>
        </p:spPr>
      </p:sp>
      <p:sp>
        <p:nvSpPr>
          <p:cNvPr id="294920"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B461535A-5654-4EE6-A10C-77160C8F9925}" type="slidenum">
              <a:rPr lang="en-US" smtClean="0">
                <a:solidFill>
                  <a:srgbClr val="000000"/>
                </a:solidFill>
                <a:latin typeface="Times New Roman" pitchFamily="18" charset="0"/>
                <a:ea typeface="ＭＳ Ｐゴシック" pitchFamily="34" charset="-128"/>
              </a:rPr>
              <a:pPr/>
              <a:t>8</a:t>
            </a:fld>
            <a:endParaRPr lang="en-US" smtClean="0">
              <a:solidFill>
                <a:srgbClr val="000000"/>
              </a:solidFill>
              <a:latin typeface="Times New Roman" pitchFamily="18" charset="0"/>
              <a:ea typeface="ＭＳ Ｐゴシック" pitchFamily="34"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358A9006-9672-41B2-84F4-9D3C32F357A0}" type="slidenum">
              <a:rPr lang="en-US" smtClean="0">
                <a:latin typeface="Times New Roman" pitchFamily="18" charset="0"/>
                <a:ea typeface="ＭＳ Ｐゴシック" pitchFamily="34" charset="-128"/>
              </a:rPr>
              <a:pPr/>
              <a:t>72</a:t>
            </a:fld>
            <a:endParaRPr lang="en-US" smtClean="0">
              <a:latin typeface="Times New Roman" pitchFamily="18" charset="0"/>
              <a:ea typeface="ＭＳ Ｐゴシック" pitchFamily="34" charset="-128"/>
            </a:endParaRPr>
          </a:p>
        </p:txBody>
      </p:sp>
      <p:sp>
        <p:nvSpPr>
          <p:cNvPr id="29593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73CA079-DA1B-49E2-BB4C-41202D85D6EB}" type="slidenum">
              <a:rPr lang="en-US" sz="1000" i="1"/>
              <a:pPr algn="r" defTabSz="909484"/>
              <a:t>72</a:t>
            </a:fld>
            <a:endParaRPr lang="en-US" sz="1000" i="1" dirty="0"/>
          </a:p>
        </p:txBody>
      </p:sp>
      <p:sp>
        <p:nvSpPr>
          <p:cNvPr id="29594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DC22ABA-52D9-49D0-ACFD-1A39A3DD58B8}" type="slidenum">
              <a:rPr lang="en-US" sz="1000" i="1"/>
              <a:pPr algn="r" defTabSz="909484"/>
              <a:t>72</a:t>
            </a:fld>
            <a:endParaRPr lang="en-US" sz="1000" i="1" dirty="0"/>
          </a:p>
        </p:txBody>
      </p:sp>
      <p:sp>
        <p:nvSpPr>
          <p:cNvPr id="295941" name="Rectangle 2"/>
          <p:cNvSpPr>
            <a:spLocks noGrp="1" noRot="1" noChangeAspect="1" noChangeArrowheads="1" noTextEdit="1"/>
          </p:cNvSpPr>
          <p:nvPr>
            <p:ph type="sldImg"/>
          </p:nvPr>
        </p:nvSpPr>
        <p:spPr>
          <a:ln/>
        </p:spPr>
      </p:sp>
      <p:sp>
        <p:nvSpPr>
          <p:cNvPr id="29594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1626E3ED-D6D8-4D17-9AAC-3F31489A39B4}" type="slidenum">
              <a:rPr lang="en-US" smtClean="0">
                <a:latin typeface="Times New Roman" pitchFamily="18" charset="0"/>
                <a:ea typeface="ＭＳ Ｐゴシック" pitchFamily="34" charset="-128"/>
              </a:rPr>
              <a:pPr/>
              <a:t>73</a:t>
            </a:fld>
            <a:endParaRPr lang="en-US" smtClean="0">
              <a:latin typeface="Times New Roman" pitchFamily="18" charset="0"/>
              <a:ea typeface="ＭＳ Ｐゴシック" pitchFamily="34" charset="-128"/>
            </a:endParaRPr>
          </a:p>
        </p:txBody>
      </p:sp>
      <p:sp>
        <p:nvSpPr>
          <p:cNvPr id="29696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26452D13-F0E9-467B-83E5-A354CE6D5EFA}" type="slidenum">
              <a:rPr lang="en-US" sz="1000" i="1"/>
              <a:pPr algn="r" defTabSz="909484"/>
              <a:t>73</a:t>
            </a:fld>
            <a:endParaRPr lang="en-US" sz="1000" i="1" dirty="0"/>
          </a:p>
        </p:txBody>
      </p:sp>
      <p:sp>
        <p:nvSpPr>
          <p:cNvPr id="296964"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CD2656E-DAFB-49D5-9803-6BC432DDDEB0}" type="slidenum">
              <a:rPr lang="en-US" sz="1000" i="1"/>
              <a:pPr algn="r" defTabSz="909484"/>
              <a:t>73</a:t>
            </a:fld>
            <a:endParaRPr lang="en-US" sz="1000" i="1" dirty="0"/>
          </a:p>
        </p:txBody>
      </p:sp>
      <p:sp>
        <p:nvSpPr>
          <p:cNvPr id="29696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D980033-DA86-480A-B912-85D7F7E077ED}" type="slidenum">
              <a:rPr lang="en-US" sz="1000" i="1"/>
              <a:pPr algn="r" defTabSz="909484"/>
              <a:t>73</a:t>
            </a:fld>
            <a:endParaRPr lang="en-US" sz="1000" i="1" dirty="0"/>
          </a:p>
        </p:txBody>
      </p:sp>
      <p:sp>
        <p:nvSpPr>
          <p:cNvPr id="29696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057A8FC-FB8C-428C-A51B-2696781FDD7C}" type="slidenum">
              <a:rPr lang="en-US" sz="1000" i="1"/>
              <a:pPr algn="r" defTabSz="909484"/>
              <a:t>73</a:t>
            </a:fld>
            <a:endParaRPr lang="en-US" sz="1000" i="1" dirty="0"/>
          </a:p>
        </p:txBody>
      </p:sp>
      <p:sp>
        <p:nvSpPr>
          <p:cNvPr id="296967" name="Rectangle 2"/>
          <p:cNvSpPr>
            <a:spLocks noGrp="1" noRot="1" noChangeAspect="1" noChangeArrowheads="1" noTextEdit="1"/>
          </p:cNvSpPr>
          <p:nvPr>
            <p:ph type="sldImg"/>
          </p:nvPr>
        </p:nvSpPr>
        <p:spPr>
          <a:xfrm>
            <a:off x="1171575" y="698500"/>
            <a:ext cx="4598988" cy="3449638"/>
          </a:xfrm>
          <a:ln/>
        </p:spPr>
      </p:sp>
      <p:sp>
        <p:nvSpPr>
          <p:cNvPr id="296968"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3F893327-90B5-4DE2-948B-243C58A52193}" type="slidenum">
              <a:rPr lang="en-US" smtClean="0">
                <a:latin typeface="Times New Roman" pitchFamily="18" charset="0"/>
                <a:ea typeface="ＭＳ Ｐゴシック" pitchFamily="34" charset="-128"/>
              </a:rPr>
              <a:pPr/>
              <a:t>74</a:t>
            </a:fld>
            <a:endParaRPr lang="en-US" smtClean="0">
              <a:latin typeface="Times New Roman" pitchFamily="18" charset="0"/>
              <a:ea typeface="ＭＳ Ｐゴシック" pitchFamily="34" charset="-128"/>
            </a:endParaRPr>
          </a:p>
        </p:txBody>
      </p:sp>
      <p:sp>
        <p:nvSpPr>
          <p:cNvPr id="29798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C4BB77A-0761-4461-9164-9B590D505231}" type="slidenum">
              <a:rPr lang="en-US" sz="1000" i="1"/>
              <a:pPr algn="r" defTabSz="909484"/>
              <a:t>74</a:t>
            </a:fld>
            <a:endParaRPr lang="en-US" sz="1000" i="1" dirty="0"/>
          </a:p>
        </p:txBody>
      </p:sp>
      <p:sp>
        <p:nvSpPr>
          <p:cNvPr id="297988"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B750539-44E9-4B1E-81E1-6EACFAEE9D18}" type="slidenum">
              <a:rPr lang="en-US" sz="1000" i="1"/>
              <a:pPr algn="r" defTabSz="909484"/>
              <a:t>74</a:t>
            </a:fld>
            <a:endParaRPr lang="en-US" sz="1000" i="1" dirty="0"/>
          </a:p>
        </p:txBody>
      </p:sp>
      <p:sp>
        <p:nvSpPr>
          <p:cNvPr id="29798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6D48A883-0A37-4C94-94C3-E9E7DE9CCCBB}" type="slidenum">
              <a:rPr lang="en-US" sz="1000" i="1"/>
              <a:pPr algn="r" defTabSz="909484"/>
              <a:t>74</a:t>
            </a:fld>
            <a:endParaRPr lang="en-US" sz="1000" i="1" dirty="0"/>
          </a:p>
        </p:txBody>
      </p:sp>
      <p:sp>
        <p:nvSpPr>
          <p:cNvPr id="29799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268A9F8A-B64C-438E-9CEB-D0CC7CA57FC7}" type="slidenum">
              <a:rPr lang="en-US" sz="1000" i="1"/>
              <a:pPr algn="r" defTabSz="909484"/>
              <a:t>74</a:t>
            </a:fld>
            <a:endParaRPr lang="en-US" sz="1000" i="1" dirty="0"/>
          </a:p>
        </p:txBody>
      </p:sp>
      <p:sp>
        <p:nvSpPr>
          <p:cNvPr id="297991" name="Rectangle 2"/>
          <p:cNvSpPr>
            <a:spLocks noGrp="1" noRot="1" noChangeAspect="1" noChangeArrowheads="1" noTextEdit="1"/>
          </p:cNvSpPr>
          <p:nvPr>
            <p:ph type="sldImg"/>
          </p:nvPr>
        </p:nvSpPr>
        <p:spPr>
          <a:xfrm>
            <a:off x="1171575" y="698500"/>
            <a:ext cx="4598988" cy="3449638"/>
          </a:xfrm>
          <a:ln/>
        </p:spPr>
      </p:sp>
      <p:sp>
        <p:nvSpPr>
          <p:cNvPr id="29799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D0FBEF53-E52F-4456-99DA-5C017A12B2DD}" type="slidenum">
              <a:rPr lang="en-US" smtClean="0">
                <a:latin typeface="Times New Roman" pitchFamily="18" charset="0"/>
                <a:ea typeface="ＭＳ Ｐゴシック" pitchFamily="34" charset="-128"/>
              </a:rPr>
              <a:pPr/>
              <a:t>75</a:t>
            </a:fld>
            <a:endParaRPr lang="en-US" smtClean="0">
              <a:latin typeface="Times New Roman" pitchFamily="18" charset="0"/>
              <a:ea typeface="ＭＳ Ｐゴシック" pitchFamily="34" charset="-128"/>
            </a:endParaRPr>
          </a:p>
        </p:txBody>
      </p:sp>
      <p:sp>
        <p:nvSpPr>
          <p:cNvPr id="29901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98E7D00-9CB8-4DC5-B662-3897E43E5536}" type="slidenum">
              <a:rPr lang="en-US" sz="1000" i="1"/>
              <a:pPr algn="r" defTabSz="909484"/>
              <a:t>75</a:t>
            </a:fld>
            <a:endParaRPr lang="en-US" sz="1000" i="1" dirty="0"/>
          </a:p>
        </p:txBody>
      </p:sp>
      <p:sp>
        <p:nvSpPr>
          <p:cNvPr id="29901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AD10764-09D9-4226-B1F4-6B83E527627A}" type="slidenum">
              <a:rPr lang="en-US" sz="1000" i="1"/>
              <a:pPr algn="r" defTabSz="909484"/>
              <a:t>75</a:t>
            </a:fld>
            <a:endParaRPr lang="en-US" sz="1000" i="1" dirty="0"/>
          </a:p>
        </p:txBody>
      </p:sp>
      <p:sp>
        <p:nvSpPr>
          <p:cNvPr id="29901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F7DBC6F8-0CA9-4F0C-81F7-F4EA3927F3BC}" type="slidenum">
              <a:rPr lang="en-US" sz="1000" i="1"/>
              <a:pPr algn="r" defTabSz="909484"/>
              <a:t>75</a:t>
            </a:fld>
            <a:endParaRPr lang="en-US" sz="1000" i="1" dirty="0"/>
          </a:p>
        </p:txBody>
      </p:sp>
      <p:sp>
        <p:nvSpPr>
          <p:cNvPr id="299014" name="Slide Image Placeholder 1"/>
          <p:cNvSpPr>
            <a:spLocks noGrp="1" noRot="1" noChangeAspect="1" noTextEdit="1"/>
          </p:cNvSpPr>
          <p:nvPr>
            <p:ph type="sldImg"/>
          </p:nvPr>
        </p:nvSpPr>
        <p:spPr>
          <a:xfrm>
            <a:off x="1171575" y="698500"/>
            <a:ext cx="4598988" cy="3449638"/>
          </a:xfrm>
          <a:ln/>
        </p:spPr>
      </p:sp>
      <p:sp>
        <p:nvSpPr>
          <p:cNvPr id="29901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99016"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7B99A34-0E3D-4323-93EF-2C3892A56D23}" type="slidenum">
              <a:rPr lang="en-US" sz="1000" i="1"/>
              <a:pPr algn="r" defTabSz="909484"/>
              <a:t>75</a:t>
            </a:fld>
            <a:endParaRPr lang="en-US" sz="1000" i="1"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7C1962C8-7BAA-45E8-951C-8ABA2E07F906}" type="slidenum">
              <a:rPr lang="en-US" smtClean="0">
                <a:latin typeface="Times New Roman" pitchFamily="18" charset="0"/>
                <a:ea typeface="ＭＳ Ｐゴシック" pitchFamily="34" charset="-128"/>
              </a:rPr>
              <a:pPr/>
              <a:t>76</a:t>
            </a:fld>
            <a:endParaRPr lang="en-US" smtClean="0">
              <a:latin typeface="Times New Roman" pitchFamily="18" charset="0"/>
              <a:ea typeface="ＭＳ Ｐゴシック" pitchFamily="34" charset="-128"/>
            </a:endParaRPr>
          </a:p>
        </p:txBody>
      </p:sp>
      <p:sp>
        <p:nvSpPr>
          <p:cNvPr id="30003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161C9456-C400-4F48-93CF-E40BD67F6CB9}" type="slidenum">
              <a:rPr lang="en-US" sz="1000" i="1"/>
              <a:pPr algn="r" defTabSz="909484"/>
              <a:t>76</a:t>
            </a:fld>
            <a:endParaRPr lang="en-US" sz="1000" i="1" dirty="0"/>
          </a:p>
        </p:txBody>
      </p:sp>
      <p:sp>
        <p:nvSpPr>
          <p:cNvPr id="30003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3011E06F-5582-43DC-881B-57E75594079A}" type="slidenum">
              <a:rPr lang="en-US" sz="1000" i="1"/>
              <a:pPr algn="r" defTabSz="909484"/>
              <a:t>76</a:t>
            </a:fld>
            <a:endParaRPr lang="en-US" sz="1000" i="1" dirty="0"/>
          </a:p>
        </p:txBody>
      </p:sp>
      <p:sp>
        <p:nvSpPr>
          <p:cNvPr id="30003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1954767-84D9-46E9-83D0-B08990E08DAB}" type="slidenum">
              <a:rPr lang="en-US" sz="1000" i="1"/>
              <a:pPr algn="r" defTabSz="909484"/>
              <a:t>76</a:t>
            </a:fld>
            <a:endParaRPr lang="en-US" sz="1000" i="1" dirty="0"/>
          </a:p>
        </p:txBody>
      </p:sp>
      <p:sp>
        <p:nvSpPr>
          <p:cNvPr id="300038"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57B83A5-2F52-4C78-AF26-887B6FB88CFA}" type="slidenum">
              <a:rPr lang="en-US" sz="1000" i="1"/>
              <a:pPr algn="r" defTabSz="909484"/>
              <a:t>76</a:t>
            </a:fld>
            <a:endParaRPr lang="en-US" sz="1000" i="1" dirty="0"/>
          </a:p>
        </p:txBody>
      </p:sp>
      <p:sp>
        <p:nvSpPr>
          <p:cNvPr id="300039" name="Rectangle 2"/>
          <p:cNvSpPr>
            <a:spLocks noGrp="1" noRot="1" noChangeAspect="1" noChangeArrowheads="1" noTextEdit="1"/>
          </p:cNvSpPr>
          <p:nvPr>
            <p:ph type="sldImg"/>
          </p:nvPr>
        </p:nvSpPr>
        <p:spPr>
          <a:xfrm>
            <a:off x="1171575" y="698500"/>
            <a:ext cx="4598988" cy="3449638"/>
          </a:xfrm>
          <a:ln/>
        </p:spPr>
      </p:sp>
      <p:sp>
        <p:nvSpPr>
          <p:cNvPr id="300040"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7951C854-9205-49C6-AC54-FEB139FE9232}" type="slidenum">
              <a:rPr lang="en-US" smtClean="0">
                <a:latin typeface="Times New Roman" pitchFamily="18" charset="0"/>
                <a:ea typeface="ＭＳ Ｐゴシック" pitchFamily="34" charset="-128"/>
              </a:rPr>
              <a:pPr/>
              <a:t>77</a:t>
            </a:fld>
            <a:endParaRPr lang="en-US" smtClean="0">
              <a:latin typeface="Times New Roman" pitchFamily="18" charset="0"/>
              <a:ea typeface="ＭＳ Ｐゴシック" pitchFamily="34" charset="-128"/>
            </a:endParaRPr>
          </a:p>
        </p:txBody>
      </p:sp>
      <p:sp>
        <p:nvSpPr>
          <p:cNvPr id="30105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215713F-1728-46B5-81F6-5C1BCA062B3D}" type="slidenum">
              <a:rPr lang="en-US" sz="1000" i="1"/>
              <a:pPr algn="r" defTabSz="909484"/>
              <a:t>77</a:t>
            </a:fld>
            <a:endParaRPr lang="en-US" sz="1000" i="1" dirty="0"/>
          </a:p>
        </p:txBody>
      </p:sp>
      <p:sp>
        <p:nvSpPr>
          <p:cNvPr id="30106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6E396AE-E3E0-4B89-A33F-7C26A692E3C4}" type="slidenum">
              <a:rPr lang="en-US" sz="1000" i="1"/>
              <a:pPr algn="r" defTabSz="909484"/>
              <a:t>77</a:t>
            </a:fld>
            <a:endParaRPr lang="en-US" sz="1000" i="1" dirty="0"/>
          </a:p>
        </p:txBody>
      </p:sp>
      <p:sp>
        <p:nvSpPr>
          <p:cNvPr id="30106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DFBC760-9280-4E2C-90BA-248ACE96753A}" type="slidenum">
              <a:rPr lang="en-US" sz="1000" i="1"/>
              <a:pPr algn="r" defTabSz="909484"/>
              <a:t>77</a:t>
            </a:fld>
            <a:endParaRPr lang="en-US" sz="1000" i="1" dirty="0"/>
          </a:p>
        </p:txBody>
      </p:sp>
      <p:sp>
        <p:nvSpPr>
          <p:cNvPr id="30106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A2855A5-E1CE-484E-AE4F-35AACE854B9A}" type="slidenum">
              <a:rPr lang="en-US" sz="1000" i="1"/>
              <a:pPr algn="r" defTabSz="909484"/>
              <a:t>77</a:t>
            </a:fld>
            <a:endParaRPr lang="en-US" sz="1000" i="1" dirty="0"/>
          </a:p>
        </p:txBody>
      </p:sp>
      <p:sp>
        <p:nvSpPr>
          <p:cNvPr id="301063" name="Rectangle 2"/>
          <p:cNvSpPr>
            <a:spLocks noGrp="1" noRot="1" noChangeAspect="1" noChangeArrowheads="1" noTextEdit="1"/>
          </p:cNvSpPr>
          <p:nvPr>
            <p:ph type="sldImg"/>
          </p:nvPr>
        </p:nvSpPr>
        <p:spPr>
          <a:xfrm>
            <a:off x="1171575" y="698500"/>
            <a:ext cx="4598988" cy="3449638"/>
          </a:xfrm>
          <a:ln/>
        </p:spPr>
      </p:sp>
      <p:sp>
        <p:nvSpPr>
          <p:cNvPr id="301064"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3F52AF6A-0C8B-403D-A898-BB9E062951F4}" type="slidenum">
              <a:rPr lang="en-US" smtClean="0">
                <a:latin typeface="Times New Roman" pitchFamily="18" charset="0"/>
                <a:ea typeface="ＭＳ Ｐゴシック" pitchFamily="34" charset="-128"/>
              </a:rPr>
              <a:pPr/>
              <a:t>78</a:t>
            </a:fld>
            <a:endParaRPr lang="en-US" smtClean="0">
              <a:latin typeface="Times New Roman" pitchFamily="18" charset="0"/>
              <a:ea typeface="ＭＳ Ｐゴシック" pitchFamily="34" charset="-128"/>
            </a:endParaRPr>
          </a:p>
        </p:txBody>
      </p:sp>
      <p:sp>
        <p:nvSpPr>
          <p:cNvPr id="30208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FFC02FB-15BB-4741-A660-4E0CDA8EF416}" type="slidenum">
              <a:rPr lang="en-US" sz="1000" i="1"/>
              <a:pPr algn="r" defTabSz="909484"/>
              <a:t>78</a:t>
            </a:fld>
            <a:endParaRPr lang="en-US" sz="1000" i="1" dirty="0"/>
          </a:p>
        </p:txBody>
      </p:sp>
      <p:sp>
        <p:nvSpPr>
          <p:cNvPr id="302084"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0DBC4BC-468F-4F73-B9BE-CCC6C5FF18E8}" type="slidenum">
              <a:rPr lang="en-US" sz="1000" i="1"/>
              <a:pPr algn="r" defTabSz="909484"/>
              <a:t>78</a:t>
            </a:fld>
            <a:endParaRPr lang="en-US" sz="1000" i="1" dirty="0"/>
          </a:p>
        </p:txBody>
      </p:sp>
      <p:sp>
        <p:nvSpPr>
          <p:cNvPr id="30208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FC3F5AE-2E8B-4A7E-B155-98379F6E9ECD}" type="slidenum">
              <a:rPr lang="en-US" sz="1000" i="1"/>
              <a:pPr algn="r" defTabSz="909484"/>
              <a:t>78</a:t>
            </a:fld>
            <a:endParaRPr lang="en-US" sz="1000" i="1" dirty="0"/>
          </a:p>
        </p:txBody>
      </p:sp>
      <p:sp>
        <p:nvSpPr>
          <p:cNvPr id="30208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ABD9B95-F590-493D-A0BB-A6FAE4B94FED}" type="slidenum">
              <a:rPr lang="en-US" sz="1000" i="1"/>
              <a:pPr algn="r" defTabSz="909484"/>
              <a:t>78</a:t>
            </a:fld>
            <a:endParaRPr lang="en-US" sz="1000" i="1" dirty="0"/>
          </a:p>
        </p:txBody>
      </p:sp>
      <p:sp>
        <p:nvSpPr>
          <p:cNvPr id="302087" name="Rectangle 2"/>
          <p:cNvSpPr>
            <a:spLocks noGrp="1" noRot="1" noChangeAspect="1" noChangeArrowheads="1" noTextEdit="1"/>
          </p:cNvSpPr>
          <p:nvPr>
            <p:ph type="sldImg"/>
          </p:nvPr>
        </p:nvSpPr>
        <p:spPr>
          <a:xfrm>
            <a:off x="1171575" y="698500"/>
            <a:ext cx="4598988" cy="3449638"/>
          </a:xfrm>
          <a:ln/>
        </p:spPr>
      </p:sp>
      <p:sp>
        <p:nvSpPr>
          <p:cNvPr id="302088"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2C401039-D15F-4A39-86A7-2DEB4D743208}" type="slidenum">
              <a:rPr lang="en-US" smtClean="0">
                <a:latin typeface="Times New Roman" pitchFamily="18" charset="0"/>
                <a:ea typeface="ＭＳ Ｐゴシック" pitchFamily="34" charset="-128"/>
              </a:rPr>
              <a:pPr/>
              <a:t>79</a:t>
            </a:fld>
            <a:endParaRPr lang="en-US" smtClean="0">
              <a:latin typeface="Times New Roman" pitchFamily="18" charset="0"/>
              <a:ea typeface="ＭＳ Ｐゴシック" pitchFamily="34" charset="-128"/>
            </a:endParaRPr>
          </a:p>
        </p:txBody>
      </p:sp>
      <p:sp>
        <p:nvSpPr>
          <p:cNvPr id="30310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F3B6B62-A21D-49AC-94BF-F09EABF478D7}" type="slidenum">
              <a:rPr lang="en-US" sz="1000" i="1"/>
              <a:pPr algn="r" defTabSz="909484"/>
              <a:t>79</a:t>
            </a:fld>
            <a:endParaRPr lang="en-US" sz="1000" i="1" dirty="0"/>
          </a:p>
        </p:txBody>
      </p:sp>
      <p:sp>
        <p:nvSpPr>
          <p:cNvPr id="303108"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1C1E5ED2-5C94-4B49-9A18-0028E4AFA5AB}" type="slidenum">
              <a:rPr lang="en-US" sz="1000" i="1"/>
              <a:pPr algn="r" defTabSz="909484"/>
              <a:t>79</a:t>
            </a:fld>
            <a:endParaRPr lang="en-US" sz="1000" i="1" dirty="0"/>
          </a:p>
        </p:txBody>
      </p:sp>
      <p:sp>
        <p:nvSpPr>
          <p:cNvPr id="30310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7BCBFEF4-E929-4BD9-B944-967A974CB766}" type="slidenum">
              <a:rPr lang="en-US" sz="1000" i="1"/>
              <a:pPr algn="r" defTabSz="909484"/>
              <a:t>79</a:t>
            </a:fld>
            <a:endParaRPr lang="en-US" sz="1000" i="1" dirty="0"/>
          </a:p>
        </p:txBody>
      </p:sp>
      <p:sp>
        <p:nvSpPr>
          <p:cNvPr id="30311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16F94544-DDCE-4F34-ABAF-061794C5CD33}" type="slidenum">
              <a:rPr lang="en-US" sz="1000" i="1"/>
              <a:pPr algn="r" defTabSz="909484"/>
              <a:t>79</a:t>
            </a:fld>
            <a:endParaRPr lang="en-US" sz="1000" i="1" dirty="0"/>
          </a:p>
        </p:txBody>
      </p:sp>
      <p:sp>
        <p:nvSpPr>
          <p:cNvPr id="303111" name="Rectangle 2"/>
          <p:cNvSpPr>
            <a:spLocks noGrp="1" noRot="1" noChangeAspect="1" noChangeArrowheads="1" noTextEdit="1"/>
          </p:cNvSpPr>
          <p:nvPr>
            <p:ph type="sldImg"/>
          </p:nvPr>
        </p:nvSpPr>
        <p:spPr>
          <a:xfrm>
            <a:off x="1171575" y="698500"/>
            <a:ext cx="4598988" cy="3449638"/>
          </a:xfrm>
          <a:ln/>
        </p:spPr>
      </p:sp>
      <p:sp>
        <p:nvSpPr>
          <p:cNvPr id="30311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A4DEE09-4B93-4E46-8598-8D9738B19285}" type="slidenum">
              <a:rPr lang="en-US" smtClean="0">
                <a:latin typeface="Times New Roman" pitchFamily="18" charset="0"/>
                <a:ea typeface="ＭＳ Ｐゴシック" pitchFamily="34" charset="-128"/>
              </a:rPr>
              <a:pPr/>
              <a:t>80</a:t>
            </a:fld>
            <a:endParaRPr lang="en-US" smtClean="0">
              <a:latin typeface="Times New Roman" pitchFamily="18" charset="0"/>
              <a:ea typeface="ＭＳ Ｐゴシック" pitchFamily="34" charset="-128"/>
            </a:endParaRPr>
          </a:p>
        </p:txBody>
      </p:sp>
      <p:sp>
        <p:nvSpPr>
          <p:cNvPr id="30413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3DC7ED9F-EB83-41EB-83CB-0D51F83B4DAC}" type="slidenum">
              <a:rPr lang="en-US" sz="1000" i="1"/>
              <a:pPr algn="r" defTabSz="909484"/>
              <a:t>80</a:t>
            </a:fld>
            <a:endParaRPr lang="en-US" sz="1000" i="1" dirty="0"/>
          </a:p>
        </p:txBody>
      </p:sp>
      <p:sp>
        <p:nvSpPr>
          <p:cNvPr id="30413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99A3EC0-1793-4D29-8E33-687F60CE0C18}" type="slidenum">
              <a:rPr lang="en-US" sz="1000" i="1"/>
              <a:pPr algn="r" defTabSz="909484"/>
              <a:t>80</a:t>
            </a:fld>
            <a:endParaRPr lang="en-US" sz="1000" i="1" dirty="0"/>
          </a:p>
        </p:txBody>
      </p:sp>
      <p:sp>
        <p:nvSpPr>
          <p:cNvPr id="30413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B32C31A-DFF2-4E3D-8AE1-F1CC57B4B0B4}" type="slidenum">
              <a:rPr lang="en-US" sz="1000" i="1"/>
              <a:pPr algn="r" defTabSz="909484"/>
              <a:t>80</a:t>
            </a:fld>
            <a:endParaRPr lang="en-US" sz="1000" i="1" dirty="0"/>
          </a:p>
        </p:txBody>
      </p:sp>
      <p:sp>
        <p:nvSpPr>
          <p:cNvPr id="304134" name="Slide Image Placeholder 1"/>
          <p:cNvSpPr>
            <a:spLocks noGrp="1" noRot="1" noChangeAspect="1" noTextEdit="1"/>
          </p:cNvSpPr>
          <p:nvPr>
            <p:ph type="sldImg"/>
          </p:nvPr>
        </p:nvSpPr>
        <p:spPr>
          <a:xfrm>
            <a:off x="1171575" y="698500"/>
            <a:ext cx="4598988" cy="3449638"/>
          </a:xfrm>
          <a:ln/>
        </p:spPr>
      </p:sp>
      <p:sp>
        <p:nvSpPr>
          <p:cNvPr id="30413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4136"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6B9A29D-21EC-4B53-8F3A-64A830384FC1}" type="slidenum">
              <a:rPr lang="en-US" sz="1000" i="1"/>
              <a:pPr algn="r" defTabSz="909484"/>
              <a:t>80</a:t>
            </a:fld>
            <a:endParaRPr lang="en-US" sz="1000" i="1"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92D12831-6261-4541-8AF8-51A808B3F1F2}" type="slidenum">
              <a:rPr lang="en-US" smtClean="0">
                <a:latin typeface="Times New Roman" pitchFamily="18" charset="0"/>
                <a:ea typeface="ＭＳ Ｐゴシック" pitchFamily="34" charset="-128"/>
              </a:rPr>
              <a:pPr/>
              <a:t>81</a:t>
            </a:fld>
            <a:endParaRPr lang="en-US" smtClean="0">
              <a:latin typeface="Times New Roman" pitchFamily="18" charset="0"/>
              <a:ea typeface="ＭＳ Ｐゴシック" pitchFamily="34" charset="-128"/>
            </a:endParaRPr>
          </a:p>
        </p:txBody>
      </p:sp>
      <p:sp>
        <p:nvSpPr>
          <p:cNvPr id="30515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FB17693-9256-49E4-8544-B7D0E79415E8}" type="slidenum">
              <a:rPr lang="en-US" sz="1000" i="1"/>
              <a:pPr algn="r" defTabSz="909484"/>
              <a:t>81</a:t>
            </a:fld>
            <a:endParaRPr lang="en-US" sz="1000" i="1" dirty="0"/>
          </a:p>
        </p:txBody>
      </p:sp>
      <p:sp>
        <p:nvSpPr>
          <p:cNvPr id="30515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C7DADAC-175B-4367-975A-6A894EBF4798}" type="slidenum">
              <a:rPr lang="en-US" sz="1000" i="1"/>
              <a:pPr algn="r" defTabSz="909484"/>
              <a:t>81</a:t>
            </a:fld>
            <a:endParaRPr lang="en-US" sz="1000" i="1" dirty="0"/>
          </a:p>
        </p:txBody>
      </p:sp>
      <p:sp>
        <p:nvSpPr>
          <p:cNvPr id="30515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7866AF1-B9EA-4BFB-8279-C92B32310800}" type="slidenum">
              <a:rPr lang="en-US" sz="1000" i="1"/>
              <a:pPr algn="r" defTabSz="909484"/>
              <a:t>81</a:t>
            </a:fld>
            <a:endParaRPr lang="en-US" sz="1000" i="1" dirty="0"/>
          </a:p>
        </p:txBody>
      </p:sp>
      <p:sp>
        <p:nvSpPr>
          <p:cNvPr id="305158" name="Slide Image Placeholder 1"/>
          <p:cNvSpPr>
            <a:spLocks noGrp="1" noRot="1" noChangeAspect="1" noTextEdit="1"/>
          </p:cNvSpPr>
          <p:nvPr>
            <p:ph type="sldImg"/>
          </p:nvPr>
        </p:nvSpPr>
        <p:spPr>
          <a:xfrm>
            <a:off x="1171575" y="698500"/>
            <a:ext cx="4598988" cy="3449638"/>
          </a:xfrm>
          <a:ln/>
        </p:spPr>
      </p:sp>
      <p:sp>
        <p:nvSpPr>
          <p:cNvPr id="30515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516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57BA0B2-42B6-40AC-AF81-D1BEDC574FD7}" type="slidenum">
              <a:rPr lang="en-US" sz="1000" i="1"/>
              <a:pPr algn="r" defTabSz="909484"/>
              <a:t>81</a:t>
            </a:fld>
            <a:endParaRPr lang="en-US" sz="1000"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E3E61205-071F-4A88-A10F-479EEB018B08}" type="slidenum">
              <a:rPr lang="en-US" smtClean="0">
                <a:solidFill>
                  <a:srgbClr val="000000"/>
                </a:solidFill>
                <a:latin typeface="Times New Roman" pitchFamily="18" charset="0"/>
                <a:ea typeface="ＭＳ Ｐゴシック" pitchFamily="34" charset="-128"/>
              </a:rPr>
              <a:pPr/>
              <a:t>9</a:t>
            </a:fld>
            <a:endParaRPr lang="en-US" smtClean="0">
              <a:solidFill>
                <a:srgbClr val="000000"/>
              </a:solidFill>
              <a:latin typeface="Times New Roman" pitchFamily="18" charset="0"/>
              <a:ea typeface="ＭＳ Ｐゴシック" pitchFamily="34" charset="-128"/>
            </a:endParaRPr>
          </a:p>
        </p:txBody>
      </p:sp>
      <p:sp>
        <p:nvSpPr>
          <p:cNvPr id="238595" name="Rectangle 2"/>
          <p:cNvSpPr>
            <a:spLocks noGrp="1" noRot="1" noChangeAspect="1" noChangeArrowheads="1" noTextEdit="1"/>
          </p:cNvSpPr>
          <p:nvPr>
            <p:ph type="sldImg"/>
          </p:nvPr>
        </p:nvSpPr>
        <p:spPr>
          <a:xfrm>
            <a:off x="1162050" y="693738"/>
            <a:ext cx="4611688" cy="3459162"/>
          </a:xfrm>
          <a:ln/>
        </p:spPr>
      </p:sp>
      <p:sp>
        <p:nvSpPr>
          <p:cNvPr id="238596" name="Rectangle 3"/>
          <p:cNvSpPr>
            <a:spLocks noGrp="1" noChangeArrowheads="1"/>
          </p:cNvSpPr>
          <p:nvPr>
            <p:ph type="body" idx="1"/>
          </p:nvPr>
        </p:nvSpPr>
        <p:spPr>
          <a:xfrm>
            <a:off x="693735" y="4384365"/>
            <a:ext cx="5548303" cy="4157015"/>
          </a:xfrm>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79B12171-E2B5-4CAE-BF53-2852CC8CE02B}" type="slidenum">
              <a:rPr lang="en-US" smtClean="0">
                <a:latin typeface="Times New Roman" pitchFamily="18" charset="0"/>
                <a:ea typeface="ＭＳ Ｐゴシック" pitchFamily="34" charset="-128"/>
              </a:rPr>
              <a:pPr/>
              <a:t>82</a:t>
            </a:fld>
            <a:endParaRPr lang="en-US" smtClean="0">
              <a:latin typeface="Times New Roman" pitchFamily="18" charset="0"/>
              <a:ea typeface="ＭＳ Ｐゴシック" pitchFamily="34" charset="-128"/>
            </a:endParaRPr>
          </a:p>
        </p:txBody>
      </p:sp>
      <p:sp>
        <p:nvSpPr>
          <p:cNvPr id="30617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DB3993D-8363-42B8-8ADE-216DB9906733}" type="slidenum">
              <a:rPr lang="en-US" sz="1000" i="1"/>
              <a:pPr algn="r" defTabSz="909484"/>
              <a:t>82</a:t>
            </a:fld>
            <a:endParaRPr lang="en-US" sz="1000" i="1" dirty="0"/>
          </a:p>
        </p:txBody>
      </p:sp>
      <p:sp>
        <p:nvSpPr>
          <p:cNvPr id="30618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3CF9434B-FD35-4877-8F8C-0148F0C34025}" type="slidenum">
              <a:rPr lang="en-US" sz="1000" i="1"/>
              <a:pPr algn="r" defTabSz="909484"/>
              <a:t>82</a:t>
            </a:fld>
            <a:endParaRPr lang="en-US" sz="1000" i="1" dirty="0"/>
          </a:p>
        </p:txBody>
      </p:sp>
      <p:sp>
        <p:nvSpPr>
          <p:cNvPr id="30618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9E6B197A-EB21-4E25-835D-A5B9E1FEE0AF}" type="slidenum">
              <a:rPr lang="en-US" sz="1000" i="1"/>
              <a:pPr algn="r" defTabSz="909484"/>
              <a:t>82</a:t>
            </a:fld>
            <a:endParaRPr lang="en-US" sz="1000" i="1" dirty="0"/>
          </a:p>
        </p:txBody>
      </p:sp>
      <p:sp>
        <p:nvSpPr>
          <p:cNvPr id="306182" name="Slide Image Placeholder 1"/>
          <p:cNvSpPr>
            <a:spLocks noGrp="1" noRot="1" noChangeAspect="1" noTextEdit="1"/>
          </p:cNvSpPr>
          <p:nvPr>
            <p:ph type="sldImg"/>
          </p:nvPr>
        </p:nvSpPr>
        <p:spPr>
          <a:xfrm>
            <a:off x="1171575" y="698500"/>
            <a:ext cx="4598988" cy="3449638"/>
          </a:xfrm>
          <a:ln/>
        </p:spPr>
      </p:sp>
      <p:sp>
        <p:nvSpPr>
          <p:cNvPr id="30618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6184"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048B822-C56B-4F54-B9A9-F73428053F65}" type="slidenum">
              <a:rPr lang="en-US" sz="1000" i="1"/>
              <a:pPr algn="r" defTabSz="909484"/>
              <a:t>82</a:t>
            </a:fld>
            <a:endParaRPr lang="en-US" sz="1000" i="1"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D810E30D-9E5A-4D68-B3C1-20A9355B7CB4}" type="slidenum">
              <a:rPr lang="en-US" smtClean="0">
                <a:latin typeface="Times New Roman" pitchFamily="18" charset="0"/>
                <a:ea typeface="ＭＳ Ｐゴシック" pitchFamily="34" charset="-128"/>
              </a:rPr>
              <a:pPr/>
              <a:t>83</a:t>
            </a:fld>
            <a:endParaRPr lang="en-US" smtClean="0">
              <a:latin typeface="Times New Roman" pitchFamily="18" charset="0"/>
              <a:ea typeface="ＭＳ Ｐゴシック" pitchFamily="34" charset="-128"/>
            </a:endParaRPr>
          </a:p>
        </p:txBody>
      </p:sp>
      <p:sp>
        <p:nvSpPr>
          <p:cNvPr id="30720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99204C7-CBF0-46F4-BA16-5BCB9DBCF6A1}" type="slidenum">
              <a:rPr lang="en-US" sz="1000" i="1"/>
              <a:pPr algn="r" defTabSz="909484"/>
              <a:t>83</a:t>
            </a:fld>
            <a:endParaRPr lang="en-US" sz="1000" i="1" dirty="0"/>
          </a:p>
        </p:txBody>
      </p:sp>
      <p:sp>
        <p:nvSpPr>
          <p:cNvPr id="307204"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4BDFA15-410B-4BB8-94DD-9AC595D58250}" type="slidenum">
              <a:rPr lang="en-US" sz="1000" i="1"/>
              <a:pPr algn="r" defTabSz="909484"/>
              <a:t>83</a:t>
            </a:fld>
            <a:endParaRPr lang="en-US" sz="1000" i="1" dirty="0"/>
          </a:p>
        </p:txBody>
      </p:sp>
      <p:sp>
        <p:nvSpPr>
          <p:cNvPr id="30720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7A971E00-8ADE-4F34-81AB-93A12FBEA8FE}" type="slidenum">
              <a:rPr lang="en-US" sz="1000" i="1"/>
              <a:pPr algn="r" defTabSz="909484"/>
              <a:t>83</a:t>
            </a:fld>
            <a:endParaRPr lang="en-US" sz="1000" i="1" dirty="0"/>
          </a:p>
        </p:txBody>
      </p:sp>
      <p:sp>
        <p:nvSpPr>
          <p:cNvPr id="307206" name="Slide Image Placeholder 1"/>
          <p:cNvSpPr>
            <a:spLocks noGrp="1" noRot="1" noChangeAspect="1" noTextEdit="1"/>
          </p:cNvSpPr>
          <p:nvPr>
            <p:ph type="sldImg"/>
          </p:nvPr>
        </p:nvSpPr>
        <p:spPr>
          <a:xfrm>
            <a:off x="1171575" y="698500"/>
            <a:ext cx="4598988" cy="3449638"/>
          </a:xfrm>
          <a:ln/>
        </p:spPr>
      </p:sp>
      <p:sp>
        <p:nvSpPr>
          <p:cNvPr id="30720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7208"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E3D3293-2E78-44CC-B1D3-FAB69E677568}" type="slidenum">
              <a:rPr lang="en-US" sz="1000" i="1"/>
              <a:pPr algn="r" defTabSz="909484"/>
              <a:t>83</a:t>
            </a:fld>
            <a:endParaRPr lang="en-US" sz="1000" i="1"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EBA3C45A-2A24-4298-AEC1-70082E73B312}" type="slidenum">
              <a:rPr lang="en-US" smtClean="0">
                <a:latin typeface="Times New Roman" pitchFamily="18" charset="0"/>
                <a:ea typeface="ＭＳ Ｐゴシック" pitchFamily="34" charset="-128"/>
              </a:rPr>
              <a:pPr/>
              <a:t>84</a:t>
            </a:fld>
            <a:endParaRPr lang="en-US" smtClean="0">
              <a:latin typeface="Times New Roman" pitchFamily="18" charset="0"/>
              <a:ea typeface="ＭＳ Ｐゴシック" pitchFamily="34" charset="-128"/>
            </a:endParaRPr>
          </a:p>
        </p:txBody>
      </p:sp>
      <p:sp>
        <p:nvSpPr>
          <p:cNvPr id="30822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98A26CAA-973B-413D-975E-6A80143D5550}" type="slidenum">
              <a:rPr lang="en-US" sz="1000" i="1"/>
              <a:pPr algn="r" defTabSz="909484"/>
              <a:t>84</a:t>
            </a:fld>
            <a:endParaRPr lang="en-US" sz="1000" i="1" dirty="0"/>
          </a:p>
        </p:txBody>
      </p:sp>
      <p:sp>
        <p:nvSpPr>
          <p:cNvPr id="308228"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7AB53A7-865E-4E96-9880-8C0585BA2696}" type="slidenum">
              <a:rPr lang="en-US" sz="1000" i="1"/>
              <a:pPr algn="r" defTabSz="909484"/>
              <a:t>84</a:t>
            </a:fld>
            <a:endParaRPr lang="en-US" sz="1000" i="1" dirty="0"/>
          </a:p>
        </p:txBody>
      </p:sp>
      <p:sp>
        <p:nvSpPr>
          <p:cNvPr id="30822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02613DA-BE4C-46AC-8C62-641F80C842D5}" type="slidenum">
              <a:rPr lang="en-US" sz="1000" i="1"/>
              <a:pPr algn="r" defTabSz="909484"/>
              <a:t>84</a:t>
            </a:fld>
            <a:endParaRPr lang="en-US" sz="1000" i="1" dirty="0"/>
          </a:p>
        </p:txBody>
      </p:sp>
      <p:sp>
        <p:nvSpPr>
          <p:cNvPr id="308230" name="Slide Image Placeholder 1"/>
          <p:cNvSpPr>
            <a:spLocks noGrp="1" noRot="1" noChangeAspect="1" noTextEdit="1"/>
          </p:cNvSpPr>
          <p:nvPr>
            <p:ph type="sldImg"/>
          </p:nvPr>
        </p:nvSpPr>
        <p:spPr>
          <a:xfrm>
            <a:off x="1171575" y="698500"/>
            <a:ext cx="4598988" cy="3449638"/>
          </a:xfrm>
          <a:ln/>
        </p:spPr>
      </p:sp>
      <p:sp>
        <p:nvSpPr>
          <p:cNvPr id="30823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8232"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527F7E9-E9D3-4376-AD86-0A38071DFBF1}" type="slidenum">
              <a:rPr lang="en-US" sz="1000" i="1"/>
              <a:pPr algn="r" defTabSz="909484"/>
              <a:t>84</a:t>
            </a:fld>
            <a:endParaRPr lang="en-US" sz="1000" i="1"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74981D98-11F5-440F-95B6-A5F95B8AC0FF}" type="slidenum">
              <a:rPr lang="en-US" smtClean="0">
                <a:latin typeface="Times New Roman" pitchFamily="18" charset="0"/>
                <a:ea typeface="ＭＳ Ｐゴシック" pitchFamily="34" charset="-128"/>
              </a:rPr>
              <a:pPr/>
              <a:t>85</a:t>
            </a:fld>
            <a:endParaRPr lang="en-US" smtClean="0">
              <a:latin typeface="Times New Roman" pitchFamily="18" charset="0"/>
              <a:ea typeface="ＭＳ Ｐゴシック" pitchFamily="34" charset="-128"/>
            </a:endParaRPr>
          </a:p>
        </p:txBody>
      </p:sp>
      <p:sp>
        <p:nvSpPr>
          <p:cNvPr id="30925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6854968-DA25-4F4E-A213-BF24CA52C1AC}" type="slidenum">
              <a:rPr lang="en-US" sz="1000" i="1"/>
              <a:pPr algn="r" defTabSz="909484"/>
              <a:t>85</a:t>
            </a:fld>
            <a:endParaRPr lang="en-US" sz="1000" i="1" dirty="0"/>
          </a:p>
        </p:txBody>
      </p:sp>
      <p:sp>
        <p:nvSpPr>
          <p:cNvPr id="30925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6034FF1-42FA-4370-90C1-5F5533EE437F}" type="slidenum">
              <a:rPr lang="en-US" sz="1000" i="1"/>
              <a:pPr algn="r" defTabSz="909484"/>
              <a:t>85</a:t>
            </a:fld>
            <a:endParaRPr lang="en-US" sz="1000" i="1" dirty="0"/>
          </a:p>
        </p:txBody>
      </p:sp>
      <p:sp>
        <p:nvSpPr>
          <p:cNvPr id="30925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322D8F14-A258-433A-BE7D-2137DF08CA96}" type="slidenum">
              <a:rPr lang="en-US" sz="1000" i="1"/>
              <a:pPr algn="r" defTabSz="909484"/>
              <a:t>85</a:t>
            </a:fld>
            <a:endParaRPr lang="en-US" sz="1000" i="1" dirty="0"/>
          </a:p>
        </p:txBody>
      </p:sp>
      <p:sp>
        <p:nvSpPr>
          <p:cNvPr id="309254" name="Slide Image Placeholder 1"/>
          <p:cNvSpPr>
            <a:spLocks noGrp="1" noRot="1" noChangeAspect="1" noTextEdit="1"/>
          </p:cNvSpPr>
          <p:nvPr>
            <p:ph type="sldImg"/>
          </p:nvPr>
        </p:nvSpPr>
        <p:spPr>
          <a:xfrm>
            <a:off x="1171575" y="698500"/>
            <a:ext cx="4598988" cy="3449638"/>
          </a:xfrm>
          <a:ln/>
        </p:spPr>
      </p:sp>
      <p:sp>
        <p:nvSpPr>
          <p:cNvPr id="3092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9256"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F381CC34-76DE-43F6-ADB3-B061884FE18C}" type="slidenum">
              <a:rPr lang="en-US" sz="1000" i="1"/>
              <a:pPr algn="r" defTabSz="909484"/>
              <a:t>85</a:t>
            </a:fld>
            <a:endParaRPr lang="en-US" sz="1000" i="1"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74981D98-11F5-440F-95B6-A5F95B8AC0FF}" type="slidenum">
              <a:rPr lang="en-US" smtClean="0">
                <a:latin typeface="Times New Roman" pitchFamily="18" charset="0"/>
                <a:ea typeface="ＭＳ Ｐゴシック" pitchFamily="34" charset="-128"/>
              </a:rPr>
              <a:pPr/>
              <a:t>86</a:t>
            </a:fld>
            <a:endParaRPr lang="en-US" smtClean="0">
              <a:latin typeface="Times New Roman" pitchFamily="18" charset="0"/>
              <a:ea typeface="ＭＳ Ｐゴシック" pitchFamily="34" charset="-128"/>
            </a:endParaRPr>
          </a:p>
        </p:txBody>
      </p:sp>
      <p:sp>
        <p:nvSpPr>
          <p:cNvPr id="30925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6854968-DA25-4F4E-A213-BF24CA52C1AC}" type="slidenum">
              <a:rPr lang="en-US" sz="1000" i="1"/>
              <a:pPr algn="r" defTabSz="909484"/>
              <a:t>86</a:t>
            </a:fld>
            <a:endParaRPr lang="en-US" sz="1000" i="1" dirty="0"/>
          </a:p>
        </p:txBody>
      </p:sp>
      <p:sp>
        <p:nvSpPr>
          <p:cNvPr id="30925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6034FF1-42FA-4370-90C1-5F5533EE437F}" type="slidenum">
              <a:rPr lang="en-US" sz="1000" i="1"/>
              <a:pPr algn="r" defTabSz="909484"/>
              <a:t>86</a:t>
            </a:fld>
            <a:endParaRPr lang="en-US" sz="1000" i="1" dirty="0"/>
          </a:p>
        </p:txBody>
      </p:sp>
      <p:sp>
        <p:nvSpPr>
          <p:cNvPr id="30925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322D8F14-A258-433A-BE7D-2137DF08CA96}" type="slidenum">
              <a:rPr lang="en-US" sz="1000" i="1"/>
              <a:pPr algn="r" defTabSz="909484"/>
              <a:t>86</a:t>
            </a:fld>
            <a:endParaRPr lang="en-US" sz="1000" i="1" dirty="0"/>
          </a:p>
        </p:txBody>
      </p:sp>
      <p:sp>
        <p:nvSpPr>
          <p:cNvPr id="309254" name="Slide Image Placeholder 1"/>
          <p:cNvSpPr>
            <a:spLocks noGrp="1" noRot="1" noChangeAspect="1" noTextEdit="1"/>
          </p:cNvSpPr>
          <p:nvPr>
            <p:ph type="sldImg"/>
          </p:nvPr>
        </p:nvSpPr>
        <p:spPr>
          <a:xfrm>
            <a:off x="1171575" y="698500"/>
            <a:ext cx="4598988" cy="3449638"/>
          </a:xfrm>
          <a:ln/>
        </p:spPr>
      </p:sp>
      <p:sp>
        <p:nvSpPr>
          <p:cNvPr id="3092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9256"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F381CC34-76DE-43F6-ADB3-B061884FE18C}" type="slidenum">
              <a:rPr lang="en-US" sz="1000" i="1"/>
              <a:pPr algn="r" defTabSz="909484"/>
              <a:t>86</a:t>
            </a:fld>
            <a:endParaRPr lang="en-US" sz="1000" i="1"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74981D98-11F5-440F-95B6-A5F95B8AC0FF}" type="slidenum">
              <a:rPr lang="en-US" smtClean="0">
                <a:latin typeface="Times New Roman" pitchFamily="18" charset="0"/>
                <a:ea typeface="ＭＳ Ｐゴシック" pitchFamily="34" charset="-128"/>
              </a:rPr>
              <a:pPr/>
              <a:t>87</a:t>
            </a:fld>
            <a:endParaRPr lang="en-US" smtClean="0">
              <a:latin typeface="Times New Roman" pitchFamily="18" charset="0"/>
              <a:ea typeface="ＭＳ Ｐゴシック" pitchFamily="34" charset="-128"/>
            </a:endParaRPr>
          </a:p>
        </p:txBody>
      </p:sp>
      <p:sp>
        <p:nvSpPr>
          <p:cNvPr id="30925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86854968-DA25-4F4E-A213-BF24CA52C1AC}" type="slidenum">
              <a:rPr lang="en-US" sz="1000" i="1"/>
              <a:pPr algn="r" defTabSz="909484"/>
              <a:t>87</a:t>
            </a:fld>
            <a:endParaRPr lang="en-US" sz="1000" i="1" dirty="0"/>
          </a:p>
        </p:txBody>
      </p:sp>
      <p:sp>
        <p:nvSpPr>
          <p:cNvPr id="30925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6034FF1-42FA-4370-90C1-5F5533EE437F}" type="slidenum">
              <a:rPr lang="en-US" sz="1000" i="1"/>
              <a:pPr algn="r" defTabSz="909484"/>
              <a:t>87</a:t>
            </a:fld>
            <a:endParaRPr lang="en-US" sz="1000" i="1" dirty="0"/>
          </a:p>
        </p:txBody>
      </p:sp>
      <p:sp>
        <p:nvSpPr>
          <p:cNvPr id="30925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322D8F14-A258-433A-BE7D-2137DF08CA96}" type="slidenum">
              <a:rPr lang="en-US" sz="1000" i="1"/>
              <a:pPr algn="r" defTabSz="909484"/>
              <a:t>87</a:t>
            </a:fld>
            <a:endParaRPr lang="en-US" sz="1000" i="1" dirty="0"/>
          </a:p>
        </p:txBody>
      </p:sp>
      <p:sp>
        <p:nvSpPr>
          <p:cNvPr id="309254" name="Slide Image Placeholder 1"/>
          <p:cNvSpPr>
            <a:spLocks noGrp="1" noRot="1" noChangeAspect="1" noTextEdit="1"/>
          </p:cNvSpPr>
          <p:nvPr>
            <p:ph type="sldImg"/>
          </p:nvPr>
        </p:nvSpPr>
        <p:spPr>
          <a:xfrm>
            <a:off x="1171575" y="698500"/>
            <a:ext cx="4598988" cy="3449638"/>
          </a:xfrm>
          <a:ln/>
        </p:spPr>
      </p:sp>
      <p:sp>
        <p:nvSpPr>
          <p:cNvPr id="3092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9256"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F381CC34-76DE-43F6-ADB3-B061884FE18C}" type="slidenum">
              <a:rPr lang="en-US" sz="1000" i="1"/>
              <a:pPr algn="r" defTabSz="909484"/>
              <a:t>87</a:t>
            </a:fld>
            <a:endParaRPr lang="en-US" sz="1000" i="1"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C714AE71-B481-4F03-A1CF-B2AD63520CC9}" type="slidenum">
              <a:rPr lang="en-US" smtClean="0">
                <a:latin typeface="Times New Roman" pitchFamily="18" charset="0"/>
                <a:ea typeface="ＭＳ Ｐゴシック" pitchFamily="34" charset="-128"/>
              </a:rPr>
              <a:pPr/>
              <a:t>88</a:t>
            </a:fld>
            <a:endParaRPr lang="en-US" smtClean="0">
              <a:latin typeface="Times New Roman" pitchFamily="18" charset="0"/>
              <a:ea typeface="ＭＳ Ｐゴシック" pitchFamily="34" charset="-128"/>
            </a:endParaRPr>
          </a:p>
        </p:txBody>
      </p:sp>
      <p:sp>
        <p:nvSpPr>
          <p:cNvPr id="31027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A460E01-7776-41B4-AC91-E5DB33226A94}" type="slidenum">
              <a:rPr lang="en-US" sz="1000" i="1"/>
              <a:pPr algn="r" defTabSz="909484"/>
              <a:t>88</a:t>
            </a:fld>
            <a:endParaRPr lang="en-US" sz="1000" i="1" dirty="0"/>
          </a:p>
        </p:txBody>
      </p:sp>
      <p:sp>
        <p:nvSpPr>
          <p:cNvPr id="31027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1D45206-6A19-4650-8FFB-BF1A254924BE}" type="slidenum">
              <a:rPr lang="en-US" sz="1000" i="1"/>
              <a:pPr algn="r" defTabSz="909484"/>
              <a:t>88</a:t>
            </a:fld>
            <a:endParaRPr lang="en-US" sz="1000" i="1" dirty="0"/>
          </a:p>
        </p:txBody>
      </p:sp>
      <p:sp>
        <p:nvSpPr>
          <p:cNvPr id="31027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0B015EC-A7E4-432E-B2CC-B76B74C70C37}" type="slidenum">
              <a:rPr lang="en-US" sz="1000" i="1"/>
              <a:pPr algn="r" defTabSz="909484"/>
              <a:t>88</a:t>
            </a:fld>
            <a:endParaRPr lang="en-US" sz="1000" i="1" dirty="0"/>
          </a:p>
        </p:txBody>
      </p:sp>
      <p:sp>
        <p:nvSpPr>
          <p:cNvPr id="310278" name="Slide Image Placeholder 1"/>
          <p:cNvSpPr>
            <a:spLocks noGrp="1" noRot="1" noChangeAspect="1" noTextEdit="1"/>
          </p:cNvSpPr>
          <p:nvPr>
            <p:ph type="sldImg"/>
          </p:nvPr>
        </p:nvSpPr>
        <p:spPr>
          <a:xfrm>
            <a:off x="1171575" y="698500"/>
            <a:ext cx="4598988" cy="3449638"/>
          </a:xfrm>
          <a:ln/>
        </p:spPr>
      </p:sp>
      <p:sp>
        <p:nvSpPr>
          <p:cNvPr id="3102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028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192294F-E184-44D2-9D74-5CD607458724}" type="slidenum">
              <a:rPr lang="en-US" sz="1000" i="1"/>
              <a:pPr algn="r" defTabSz="909484"/>
              <a:t>88</a:t>
            </a:fld>
            <a:endParaRPr lang="en-US" sz="1000" i="1"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C714AE71-B481-4F03-A1CF-B2AD63520CC9}" type="slidenum">
              <a:rPr lang="en-US" smtClean="0">
                <a:latin typeface="Times New Roman" pitchFamily="18" charset="0"/>
                <a:ea typeface="ＭＳ Ｐゴシック" pitchFamily="34" charset="-128"/>
              </a:rPr>
              <a:pPr/>
              <a:t>89</a:t>
            </a:fld>
            <a:endParaRPr lang="en-US" smtClean="0">
              <a:latin typeface="Times New Roman" pitchFamily="18" charset="0"/>
              <a:ea typeface="ＭＳ Ｐゴシック" pitchFamily="34" charset="-128"/>
            </a:endParaRPr>
          </a:p>
        </p:txBody>
      </p:sp>
      <p:sp>
        <p:nvSpPr>
          <p:cNvPr id="31027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A460E01-7776-41B4-AC91-E5DB33226A94}" type="slidenum">
              <a:rPr lang="en-US" sz="1000" i="1"/>
              <a:pPr algn="r" defTabSz="909484"/>
              <a:t>89</a:t>
            </a:fld>
            <a:endParaRPr lang="en-US" sz="1000" i="1" dirty="0"/>
          </a:p>
        </p:txBody>
      </p:sp>
      <p:sp>
        <p:nvSpPr>
          <p:cNvPr id="31027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1D45206-6A19-4650-8FFB-BF1A254924BE}" type="slidenum">
              <a:rPr lang="en-US" sz="1000" i="1"/>
              <a:pPr algn="r" defTabSz="909484"/>
              <a:t>89</a:t>
            </a:fld>
            <a:endParaRPr lang="en-US" sz="1000" i="1" dirty="0"/>
          </a:p>
        </p:txBody>
      </p:sp>
      <p:sp>
        <p:nvSpPr>
          <p:cNvPr id="31027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0B015EC-A7E4-432E-B2CC-B76B74C70C37}" type="slidenum">
              <a:rPr lang="en-US" sz="1000" i="1"/>
              <a:pPr algn="r" defTabSz="909484"/>
              <a:t>89</a:t>
            </a:fld>
            <a:endParaRPr lang="en-US" sz="1000" i="1" dirty="0"/>
          </a:p>
        </p:txBody>
      </p:sp>
      <p:sp>
        <p:nvSpPr>
          <p:cNvPr id="310278" name="Slide Image Placeholder 1"/>
          <p:cNvSpPr>
            <a:spLocks noGrp="1" noRot="1" noChangeAspect="1" noTextEdit="1"/>
          </p:cNvSpPr>
          <p:nvPr>
            <p:ph type="sldImg"/>
          </p:nvPr>
        </p:nvSpPr>
        <p:spPr>
          <a:xfrm>
            <a:off x="1171575" y="698500"/>
            <a:ext cx="4598988" cy="3449638"/>
          </a:xfrm>
          <a:ln/>
        </p:spPr>
      </p:sp>
      <p:sp>
        <p:nvSpPr>
          <p:cNvPr id="3102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028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192294F-E184-44D2-9D74-5CD607458724}" type="slidenum">
              <a:rPr lang="en-US" sz="1000" i="1"/>
              <a:pPr algn="r" defTabSz="909484"/>
              <a:t>89</a:t>
            </a:fld>
            <a:endParaRPr lang="en-US" sz="1000" i="1"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C714AE71-B481-4F03-A1CF-B2AD63520CC9}" type="slidenum">
              <a:rPr lang="en-US" smtClean="0">
                <a:latin typeface="Times New Roman" pitchFamily="18" charset="0"/>
                <a:ea typeface="ＭＳ Ｐゴシック" pitchFamily="34" charset="-128"/>
              </a:rPr>
              <a:pPr/>
              <a:t>90</a:t>
            </a:fld>
            <a:endParaRPr lang="en-US" smtClean="0">
              <a:latin typeface="Times New Roman" pitchFamily="18" charset="0"/>
              <a:ea typeface="ＭＳ Ｐゴシック" pitchFamily="34" charset="-128"/>
            </a:endParaRPr>
          </a:p>
        </p:txBody>
      </p:sp>
      <p:sp>
        <p:nvSpPr>
          <p:cNvPr id="31027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A460E01-7776-41B4-AC91-E5DB33226A94}" type="slidenum">
              <a:rPr lang="en-US" sz="1000" i="1"/>
              <a:pPr algn="r" defTabSz="909484"/>
              <a:t>90</a:t>
            </a:fld>
            <a:endParaRPr lang="en-US" sz="1000" i="1" dirty="0"/>
          </a:p>
        </p:txBody>
      </p:sp>
      <p:sp>
        <p:nvSpPr>
          <p:cNvPr id="31027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1D45206-6A19-4650-8FFB-BF1A254924BE}" type="slidenum">
              <a:rPr lang="en-US" sz="1000" i="1"/>
              <a:pPr algn="r" defTabSz="909484"/>
              <a:t>90</a:t>
            </a:fld>
            <a:endParaRPr lang="en-US" sz="1000" i="1" dirty="0"/>
          </a:p>
        </p:txBody>
      </p:sp>
      <p:sp>
        <p:nvSpPr>
          <p:cNvPr id="31027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0B015EC-A7E4-432E-B2CC-B76B74C70C37}" type="slidenum">
              <a:rPr lang="en-US" sz="1000" i="1"/>
              <a:pPr algn="r" defTabSz="909484"/>
              <a:t>90</a:t>
            </a:fld>
            <a:endParaRPr lang="en-US" sz="1000" i="1" dirty="0"/>
          </a:p>
        </p:txBody>
      </p:sp>
      <p:sp>
        <p:nvSpPr>
          <p:cNvPr id="310278" name="Slide Image Placeholder 1"/>
          <p:cNvSpPr>
            <a:spLocks noGrp="1" noRot="1" noChangeAspect="1" noTextEdit="1"/>
          </p:cNvSpPr>
          <p:nvPr>
            <p:ph type="sldImg"/>
          </p:nvPr>
        </p:nvSpPr>
        <p:spPr>
          <a:xfrm>
            <a:off x="1171575" y="698500"/>
            <a:ext cx="4598988" cy="3449638"/>
          </a:xfrm>
          <a:ln/>
        </p:spPr>
      </p:sp>
      <p:sp>
        <p:nvSpPr>
          <p:cNvPr id="3102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028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192294F-E184-44D2-9D74-5CD607458724}" type="slidenum">
              <a:rPr lang="en-US" sz="1000" i="1"/>
              <a:pPr algn="r" defTabSz="909484"/>
              <a:t>90</a:t>
            </a:fld>
            <a:endParaRPr lang="en-US" sz="1000" i="1"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C714AE71-B481-4F03-A1CF-B2AD63520CC9}" type="slidenum">
              <a:rPr lang="en-US" smtClean="0">
                <a:latin typeface="Times New Roman" pitchFamily="18" charset="0"/>
                <a:ea typeface="ＭＳ Ｐゴシック" pitchFamily="34" charset="-128"/>
              </a:rPr>
              <a:pPr/>
              <a:t>91</a:t>
            </a:fld>
            <a:endParaRPr lang="en-US" smtClean="0">
              <a:latin typeface="Times New Roman" pitchFamily="18" charset="0"/>
              <a:ea typeface="ＭＳ Ｐゴシック" pitchFamily="34" charset="-128"/>
            </a:endParaRPr>
          </a:p>
        </p:txBody>
      </p:sp>
      <p:sp>
        <p:nvSpPr>
          <p:cNvPr id="31027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A460E01-7776-41B4-AC91-E5DB33226A94}" type="slidenum">
              <a:rPr lang="en-US" sz="1000" i="1"/>
              <a:pPr algn="r" defTabSz="909484"/>
              <a:t>91</a:t>
            </a:fld>
            <a:endParaRPr lang="en-US" sz="1000" i="1" dirty="0"/>
          </a:p>
        </p:txBody>
      </p:sp>
      <p:sp>
        <p:nvSpPr>
          <p:cNvPr id="31027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1D45206-6A19-4650-8FFB-BF1A254924BE}" type="slidenum">
              <a:rPr lang="en-US" sz="1000" i="1"/>
              <a:pPr algn="r" defTabSz="909484"/>
              <a:t>91</a:t>
            </a:fld>
            <a:endParaRPr lang="en-US" sz="1000" i="1" dirty="0"/>
          </a:p>
        </p:txBody>
      </p:sp>
      <p:sp>
        <p:nvSpPr>
          <p:cNvPr id="31027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0B015EC-A7E4-432E-B2CC-B76B74C70C37}" type="slidenum">
              <a:rPr lang="en-US" sz="1000" i="1"/>
              <a:pPr algn="r" defTabSz="909484"/>
              <a:t>91</a:t>
            </a:fld>
            <a:endParaRPr lang="en-US" sz="1000" i="1" dirty="0"/>
          </a:p>
        </p:txBody>
      </p:sp>
      <p:sp>
        <p:nvSpPr>
          <p:cNvPr id="310278" name="Slide Image Placeholder 1"/>
          <p:cNvSpPr>
            <a:spLocks noGrp="1" noRot="1" noChangeAspect="1" noTextEdit="1"/>
          </p:cNvSpPr>
          <p:nvPr>
            <p:ph type="sldImg"/>
          </p:nvPr>
        </p:nvSpPr>
        <p:spPr>
          <a:xfrm>
            <a:off x="1171575" y="698500"/>
            <a:ext cx="4598988" cy="3449638"/>
          </a:xfrm>
          <a:ln/>
        </p:spPr>
      </p:sp>
      <p:sp>
        <p:nvSpPr>
          <p:cNvPr id="3102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028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192294F-E184-44D2-9D74-5CD607458724}" type="slidenum">
              <a:rPr lang="en-US" sz="1000" i="1"/>
              <a:pPr algn="r" defTabSz="909484"/>
              <a:t>91</a:t>
            </a:fld>
            <a:endParaRPr lang="en-US" sz="1000"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238DFD45-C080-4AC3-B786-02B3406DA3D8}" type="slidenum">
              <a:rPr lang="en-US" smtClean="0">
                <a:solidFill>
                  <a:srgbClr val="000000"/>
                </a:solidFill>
                <a:latin typeface="Times New Roman" pitchFamily="18" charset="0"/>
                <a:ea typeface="ＭＳ Ｐゴシック" pitchFamily="34" charset="-128"/>
              </a:rPr>
              <a:pPr/>
              <a:t>10</a:t>
            </a:fld>
            <a:endParaRPr lang="en-US" smtClean="0">
              <a:solidFill>
                <a:srgbClr val="000000"/>
              </a:solidFill>
              <a:latin typeface="Times New Roman" pitchFamily="18" charset="0"/>
              <a:ea typeface="ＭＳ Ｐゴシック" pitchFamily="34" charset="-128"/>
            </a:endParaRPr>
          </a:p>
        </p:txBody>
      </p:sp>
      <p:sp>
        <p:nvSpPr>
          <p:cNvPr id="239619" name="Rectangle 2"/>
          <p:cNvSpPr>
            <a:spLocks noGrp="1" noRot="1" noChangeAspect="1" noChangeArrowheads="1" noTextEdit="1"/>
          </p:cNvSpPr>
          <p:nvPr>
            <p:ph type="sldImg"/>
          </p:nvPr>
        </p:nvSpPr>
        <p:spPr>
          <a:xfrm>
            <a:off x="1171575" y="698500"/>
            <a:ext cx="4598988" cy="3449638"/>
          </a:xfrm>
          <a:ln cap="flat"/>
        </p:spPr>
      </p:sp>
      <p:sp>
        <p:nvSpPr>
          <p:cNvPr id="239620" name="Rectangle 3"/>
          <p:cNvSpPr>
            <a:spLocks noGrp="1" noChangeArrowheads="1"/>
          </p:cNvSpPr>
          <p:nvPr>
            <p:ph type="body" idx="1"/>
          </p:nvPr>
        </p:nvSpPr>
        <p:spPr>
          <a:noFill/>
          <a:ln/>
        </p:spPr>
        <p:txBody>
          <a:bodyPr lIns="91410" tIns="45705" rIns="91410" bIns="45705"/>
          <a:lstStyle/>
          <a:p>
            <a:pPr eaLnBrk="1" hangingPunct="1"/>
            <a:endParaRPr lang="en-US" dirty="0" smtClean="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C714AE71-B481-4F03-A1CF-B2AD63520CC9}" type="slidenum">
              <a:rPr lang="en-US" smtClean="0">
                <a:latin typeface="Times New Roman" pitchFamily="18" charset="0"/>
                <a:ea typeface="ＭＳ Ｐゴシック" pitchFamily="34" charset="-128"/>
              </a:rPr>
              <a:pPr/>
              <a:t>92</a:t>
            </a:fld>
            <a:endParaRPr lang="en-US" smtClean="0">
              <a:latin typeface="Times New Roman" pitchFamily="18" charset="0"/>
              <a:ea typeface="ＭＳ Ｐゴシック" pitchFamily="34" charset="-128"/>
            </a:endParaRPr>
          </a:p>
        </p:txBody>
      </p:sp>
      <p:sp>
        <p:nvSpPr>
          <p:cNvPr id="31027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A460E01-7776-41B4-AC91-E5DB33226A94}" type="slidenum">
              <a:rPr lang="en-US" sz="1000" i="1"/>
              <a:pPr algn="r" defTabSz="909484"/>
              <a:t>92</a:t>
            </a:fld>
            <a:endParaRPr lang="en-US" sz="1000" i="1" dirty="0"/>
          </a:p>
        </p:txBody>
      </p:sp>
      <p:sp>
        <p:nvSpPr>
          <p:cNvPr id="31027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1D45206-6A19-4650-8FFB-BF1A254924BE}" type="slidenum">
              <a:rPr lang="en-US" sz="1000" i="1"/>
              <a:pPr algn="r" defTabSz="909484"/>
              <a:t>92</a:t>
            </a:fld>
            <a:endParaRPr lang="en-US" sz="1000" i="1" dirty="0"/>
          </a:p>
        </p:txBody>
      </p:sp>
      <p:sp>
        <p:nvSpPr>
          <p:cNvPr id="31027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0B015EC-A7E4-432E-B2CC-B76B74C70C37}" type="slidenum">
              <a:rPr lang="en-US" sz="1000" i="1"/>
              <a:pPr algn="r" defTabSz="909484"/>
              <a:t>92</a:t>
            </a:fld>
            <a:endParaRPr lang="en-US" sz="1000" i="1" dirty="0"/>
          </a:p>
        </p:txBody>
      </p:sp>
      <p:sp>
        <p:nvSpPr>
          <p:cNvPr id="310278" name="Slide Image Placeholder 1"/>
          <p:cNvSpPr>
            <a:spLocks noGrp="1" noRot="1" noChangeAspect="1" noTextEdit="1"/>
          </p:cNvSpPr>
          <p:nvPr>
            <p:ph type="sldImg"/>
          </p:nvPr>
        </p:nvSpPr>
        <p:spPr>
          <a:xfrm>
            <a:off x="1171575" y="698500"/>
            <a:ext cx="4598988" cy="3449638"/>
          </a:xfrm>
          <a:ln/>
        </p:spPr>
      </p:sp>
      <p:sp>
        <p:nvSpPr>
          <p:cNvPr id="3102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028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192294F-E184-44D2-9D74-5CD607458724}" type="slidenum">
              <a:rPr lang="en-US" sz="1000" i="1"/>
              <a:pPr algn="r" defTabSz="909484"/>
              <a:t>92</a:t>
            </a:fld>
            <a:endParaRPr lang="en-US" sz="1000" i="1"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C714AE71-B481-4F03-A1CF-B2AD63520CC9}" type="slidenum">
              <a:rPr lang="en-US" smtClean="0">
                <a:latin typeface="Times New Roman" pitchFamily="18" charset="0"/>
                <a:ea typeface="ＭＳ Ｐゴシック" pitchFamily="34" charset="-128"/>
              </a:rPr>
              <a:pPr/>
              <a:t>93</a:t>
            </a:fld>
            <a:endParaRPr lang="en-US" smtClean="0">
              <a:latin typeface="Times New Roman" pitchFamily="18" charset="0"/>
              <a:ea typeface="ＭＳ Ｐゴシック" pitchFamily="34" charset="-128"/>
            </a:endParaRPr>
          </a:p>
        </p:txBody>
      </p:sp>
      <p:sp>
        <p:nvSpPr>
          <p:cNvPr id="31027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A460E01-7776-41B4-AC91-E5DB33226A94}" type="slidenum">
              <a:rPr lang="en-US" sz="1000" i="1"/>
              <a:pPr algn="r" defTabSz="909484"/>
              <a:t>93</a:t>
            </a:fld>
            <a:endParaRPr lang="en-US" sz="1000" i="1" dirty="0"/>
          </a:p>
        </p:txBody>
      </p:sp>
      <p:sp>
        <p:nvSpPr>
          <p:cNvPr id="31027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1D45206-6A19-4650-8FFB-BF1A254924BE}" type="slidenum">
              <a:rPr lang="en-US" sz="1000" i="1"/>
              <a:pPr algn="r" defTabSz="909484"/>
              <a:t>93</a:t>
            </a:fld>
            <a:endParaRPr lang="en-US" sz="1000" i="1" dirty="0"/>
          </a:p>
        </p:txBody>
      </p:sp>
      <p:sp>
        <p:nvSpPr>
          <p:cNvPr id="31027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0B015EC-A7E4-432E-B2CC-B76B74C70C37}" type="slidenum">
              <a:rPr lang="en-US" sz="1000" i="1"/>
              <a:pPr algn="r" defTabSz="909484"/>
              <a:t>93</a:t>
            </a:fld>
            <a:endParaRPr lang="en-US" sz="1000" i="1" dirty="0"/>
          </a:p>
        </p:txBody>
      </p:sp>
      <p:sp>
        <p:nvSpPr>
          <p:cNvPr id="310278" name="Slide Image Placeholder 1"/>
          <p:cNvSpPr>
            <a:spLocks noGrp="1" noRot="1" noChangeAspect="1" noTextEdit="1"/>
          </p:cNvSpPr>
          <p:nvPr>
            <p:ph type="sldImg"/>
          </p:nvPr>
        </p:nvSpPr>
        <p:spPr>
          <a:xfrm>
            <a:off x="1171575" y="698500"/>
            <a:ext cx="4598988" cy="3449638"/>
          </a:xfrm>
          <a:ln/>
        </p:spPr>
      </p:sp>
      <p:sp>
        <p:nvSpPr>
          <p:cNvPr id="3102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028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192294F-E184-44D2-9D74-5CD607458724}" type="slidenum">
              <a:rPr lang="en-US" sz="1000" i="1"/>
              <a:pPr algn="r" defTabSz="909484"/>
              <a:t>93</a:t>
            </a:fld>
            <a:endParaRPr lang="en-US" sz="1000" i="1"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C714AE71-B481-4F03-A1CF-B2AD63520CC9}" type="slidenum">
              <a:rPr lang="en-US" smtClean="0">
                <a:latin typeface="Times New Roman" pitchFamily="18" charset="0"/>
                <a:ea typeface="ＭＳ Ｐゴシック" pitchFamily="34" charset="-128"/>
              </a:rPr>
              <a:pPr/>
              <a:t>94</a:t>
            </a:fld>
            <a:endParaRPr lang="en-US" smtClean="0">
              <a:latin typeface="Times New Roman" pitchFamily="18" charset="0"/>
              <a:ea typeface="ＭＳ Ｐゴシック" pitchFamily="34" charset="-128"/>
            </a:endParaRPr>
          </a:p>
        </p:txBody>
      </p:sp>
      <p:sp>
        <p:nvSpPr>
          <p:cNvPr id="31027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A460E01-7776-41B4-AC91-E5DB33226A94}" type="slidenum">
              <a:rPr lang="en-US" sz="1000" i="1"/>
              <a:pPr algn="r" defTabSz="909484"/>
              <a:t>94</a:t>
            </a:fld>
            <a:endParaRPr lang="en-US" sz="1000" i="1" dirty="0"/>
          </a:p>
        </p:txBody>
      </p:sp>
      <p:sp>
        <p:nvSpPr>
          <p:cNvPr id="31027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1D45206-6A19-4650-8FFB-BF1A254924BE}" type="slidenum">
              <a:rPr lang="en-US" sz="1000" i="1"/>
              <a:pPr algn="r" defTabSz="909484"/>
              <a:t>94</a:t>
            </a:fld>
            <a:endParaRPr lang="en-US" sz="1000" i="1" dirty="0"/>
          </a:p>
        </p:txBody>
      </p:sp>
      <p:sp>
        <p:nvSpPr>
          <p:cNvPr id="31027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0B015EC-A7E4-432E-B2CC-B76B74C70C37}" type="slidenum">
              <a:rPr lang="en-US" sz="1000" i="1"/>
              <a:pPr algn="r" defTabSz="909484"/>
              <a:t>94</a:t>
            </a:fld>
            <a:endParaRPr lang="en-US" sz="1000" i="1" dirty="0"/>
          </a:p>
        </p:txBody>
      </p:sp>
      <p:sp>
        <p:nvSpPr>
          <p:cNvPr id="310278" name="Slide Image Placeholder 1"/>
          <p:cNvSpPr>
            <a:spLocks noGrp="1" noRot="1" noChangeAspect="1" noTextEdit="1"/>
          </p:cNvSpPr>
          <p:nvPr>
            <p:ph type="sldImg"/>
          </p:nvPr>
        </p:nvSpPr>
        <p:spPr>
          <a:xfrm>
            <a:off x="1171575" y="698500"/>
            <a:ext cx="4598988" cy="3449638"/>
          </a:xfrm>
          <a:ln/>
        </p:spPr>
      </p:sp>
      <p:sp>
        <p:nvSpPr>
          <p:cNvPr id="3102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0280"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A192294F-E184-44D2-9D74-5CD607458724}" type="slidenum">
              <a:rPr lang="en-US" sz="1000" i="1"/>
              <a:pPr algn="r" defTabSz="909484"/>
              <a:t>94</a:t>
            </a:fld>
            <a:endParaRPr lang="en-US" sz="1000" i="1"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7ADFBF39-30CB-404D-9895-59E1394FF9B2}" type="slidenum">
              <a:rPr lang="en-US" smtClean="0">
                <a:latin typeface="Times New Roman" pitchFamily="18" charset="0"/>
                <a:ea typeface="ＭＳ Ｐゴシック" pitchFamily="34" charset="-128"/>
              </a:rPr>
              <a:pPr/>
              <a:t>95</a:t>
            </a:fld>
            <a:endParaRPr lang="en-US" smtClean="0">
              <a:latin typeface="Times New Roman" pitchFamily="18" charset="0"/>
              <a:ea typeface="ＭＳ Ｐゴシック" pitchFamily="34" charset="-128"/>
            </a:endParaRPr>
          </a:p>
        </p:txBody>
      </p:sp>
      <p:sp>
        <p:nvSpPr>
          <p:cNvPr id="31129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90757098-FA75-46EC-A208-7989AD435A94}" type="slidenum">
              <a:rPr lang="en-US" sz="1000" i="1"/>
              <a:pPr algn="r" defTabSz="909484"/>
              <a:t>95</a:t>
            </a:fld>
            <a:endParaRPr lang="en-US" sz="1000" i="1" dirty="0"/>
          </a:p>
        </p:txBody>
      </p:sp>
      <p:sp>
        <p:nvSpPr>
          <p:cNvPr id="31130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8F8DB7E-B4CD-471C-88A3-C9BEA4124F5F}" type="slidenum">
              <a:rPr lang="en-US" sz="1000" i="1"/>
              <a:pPr algn="r" defTabSz="909484"/>
              <a:t>95</a:t>
            </a:fld>
            <a:endParaRPr lang="en-US" sz="1000" i="1" dirty="0"/>
          </a:p>
        </p:txBody>
      </p:sp>
      <p:sp>
        <p:nvSpPr>
          <p:cNvPr id="31130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963E2BC-6ECF-4207-B789-75B820FC820A}" type="slidenum">
              <a:rPr lang="en-US" sz="1000" i="1"/>
              <a:pPr algn="r" defTabSz="909484"/>
              <a:t>95</a:t>
            </a:fld>
            <a:endParaRPr lang="en-US" sz="1000" i="1" dirty="0"/>
          </a:p>
        </p:txBody>
      </p:sp>
      <p:sp>
        <p:nvSpPr>
          <p:cNvPr id="311302" name="Slide Image Placeholder 1"/>
          <p:cNvSpPr>
            <a:spLocks noGrp="1" noRot="1" noChangeAspect="1" noTextEdit="1"/>
          </p:cNvSpPr>
          <p:nvPr>
            <p:ph type="sldImg"/>
          </p:nvPr>
        </p:nvSpPr>
        <p:spPr>
          <a:xfrm>
            <a:off x="1171575" y="698500"/>
            <a:ext cx="4598988" cy="3449638"/>
          </a:xfrm>
          <a:ln/>
        </p:spPr>
      </p:sp>
      <p:sp>
        <p:nvSpPr>
          <p:cNvPr id="31130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1304"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8C9ED25-FAC0-4034-BC27-EEAA48286962}" type="slidenum">
              <a:rPr lang="en-US" sz="1000" i="1"/>
              <a:pPr algn="r" defTabSz="909484"/>
              <a:t>95</a:t>
            </a:fld>
            <a:endParaRPr lang="en-US" sz="1000" i="1"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7ADFBF39-30CB-404D-9895-59E1394FF9B2}" type="slidenum">
              <a:rPr lang="en-US" smtClean="0">
                <a:latin typeface="Times New Roman" pitchFamily="18" charset="0"/>
                <a:ea typeface="ＭＳ Ｐゴシック" pitchFamily="34" charset="-128"/>
              </a:rPr>
              <a:pPr/>
              <a:t>96</a:t>
            </a:fld>
            <a:endParaRPr lang="en-US" smtClean="0">
              <a:latin typeface="Times New Roman" pitchFamily="18" charset="0"/>
              <a:ea typeface="ＭＳ Ｐゴシック" pitchFamily="34" charset="-128"/>
            </a:endParaRPr>
          </a:p>
        </p:txBody>
      </p:sp>
      <p:sp>
        <p:nvSpPr>
          <p:cNvPr id="31129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90757098-FA75-46EC-A208-7989AD435A94}" type="slidenum">
              <a:rPr lang="en-US" sz="1000" i="1"/>
              <a:pPr algn="r" defTabSz="909484"/>
              <a:t>96</a:t>
            </a:fld>
            <a:endParaRPr lang="en-US" sz="1000" i="1" dirty="0"/>
          </a:p>
        </p:txBody>
      </p:sp>
      <p:sp>
        <p:nvSpPr>
          <p:cNvPr id="31130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8F8DB7E-B4CD-471C-88A3-C9BEA4124F5F}" type="slidenum">
              <a:rPr lang="en-US" sz="1000" i="1"/>
              <a:pPr algn="r" defTabSz="909484"/>
              <a:t>96</a:t>
            </a:fld>
            <a:endParaRPr lang="en-US" sz="1000" i="1" dirty="0"/>
          </a:p>
        </p:txBody>
      </p:sp>
      <p:sp>
        <p:nvSpPr>
          <p:cNvPr id="31130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963E2BC-6ECF-4207-B789-75B820FC820A}" type="slidenum">
              <a:rPr lang="en-US" sz="1000" i="1"/>
              <a:pPr algn="r" defTabSz="909484"/>
              <a:t>96</a:t>
            </a:fld>
            <a:endParaRPr lang="en-US" sz="1000" i="1" dirty="0"/>
          </a:p>
        </p:txBody>
      </p:sp>
      <p:sp>
        <p:nvSpPr>
          <p:cNvPr id="311302" name="Slide Image Placeholder 1"/>
          <p:cNvSpPr>
            <a:spLocks noGrp="1" noRot="1" noChangeAspect="1" noTextEdit="1"/>
          </p:cNvSpPr>
          <p:nvPr>
            <p:ph type="sldImg"/>
          </p:nvPr>
        </p:nvSpPr>
        <p:spPr>
          <a:xfrm>
            <a:off x="1171575" y="698500"/>
            <a:ext cx="4598988" cy="3449638"/>
          </a:xfrm>
          <a:ln/>
        </p:spPr>
      </p:sp>
      <p:sp>
        <p:nvSpPr>
          <p:cNvPr id="31130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1304"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8C9ED25-FAC0-4034-BC27-EEAA48286962}" type="slidenum">
              <a:rPr lang="en-US" sz="1000" i="1"/>
              <a:pPr algn="r" defTabSz="909484"/>
              <a:t>96</a:t>
            </a:fld>
            <a:endParaRPr lang="en-US" sz="1000" i="1"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7ADFBF39-30CB-404D-9895-59E1394FF9B2}" type="slidenum">
              <a:rPr lang="en-US" smtClean="0">
                <a:latin typeface="Times New Roman" pitchFamily="18" charset="0"/>
                <a:ea typeface="ＭＳ Ｐゴシック" pitchFamily="34" charset="-128"/>
              </a:rPr>
              <a:pPr/>
              <a:t>97</a:t>
            </a:fld>
            <a:endParaRPr lang="en-US" smtClean="0">
              <a:latin typeface="Times New Roman" pitchFamily="18" charset="0"/>
              <a:ea typeface="ＭＳ Ｐゴシック" pitchFamily="34" charset="-128"/>
            </a:endParaRPr>
          </a:p>
        </p:txBody>
      </p:sp>
      <p:sp>
        <p:nvSpPr>
          <p:cNvPr id="31129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90757098-FA75-46EC-A208-7989AD435A94}" type="slidenum">
              <a:rPr lang="en-US" sz="1000" i="1"/>
              <a:pPr algn="r" defTabSz="909484"/>
              <a:t>97</a:t>
            </a:fld>
            <a:endParaRPr lang="en-US" sz="1000" i="1" dirty="0"/>
          </a:p>
        </p:txBody>
      </p:sp>
      <p:sp>
        <p:nvSpPr>
          <p:cNvPr id="31130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8F8DB7E-B4CD-471C-88A3-C9BEA4124F5F}" type="slidenum">
              <a:rPr lang="en-US" sz="1000" i="1"/>
              <a:pPr algn="r" defTabSz="909484"/>
              <a:t>97</a:t>
            </a:fld>
            <a:endParaRPr lang="en-US" sz="1000" i="1" dirty="0"/>
          </a:p>
        </p:txBody>
      </p:sp>
      <p:sp>
        <p:nvSpPr>
          <p:cNvPr id="31130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963E2BC-6ECF-4207-B789-75B820FC820A}" type="slidenum">
              <a:rPr lang="en-US" sz="1000" i="1"/>
              <a:pPr algn="r" defTabSz="909484"/>
              <a:t>97</a:t>
            </a:fld>
            <a:endParaRPr lang="en-US" sz="1000" i="1" dirty="0"/>
          </a:p>
        </p:txBody>
      </p:sp>
      <p:sp>
        <p:nvSpPr>
          <p:cNvPr id="311302" name="Slide Image Placeholder 1"/>
          <p:cNvSpPr>
            <a:spLocks noGrp="1" noRot="1" noChangeAspect="1" noTextEdit="1"/>
          </p:cNvSpPr>
          <p:nvPr>
            <p:ph type="sldImg"/>
          </p:nvPr>
        </p:nvSpPr>
        <p:spPr>
          <a:xfrm>
            <a:off x="1171575" y="698500"/>
            <a:ext cx="4598988" cy="3449638"/>
          </a:xfrm>
          <a:ln/>
        </p:spPr>
      </p:sp>
      <p:sp>
        <p:nvSpPr>
          <p:cNvPr id="31130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1304"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8C9ED25-FAC0-4034-BC27-EEAA48286962}" type="slidenum">
              <a:rPr lang="en-US" sz="1000" i="1"/>
              <a:pPr algn="r" defTabSz="909484"/>
              <a:t>97</a:t>
            </a:fld>
            <a:endParaRPr lang="en-US" sz="1000" i="1"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A9E2A1B1-2031-43B2-A816-A9CB2CDFB8C2}" type="slidenum">
              <a:rPr lang="en-US" smtClean="0">
                <a:latin typeface="Times New Roman" pitchFamily="18" charset="0"/>
                <a:ea typeface="ＭＳ Ｐゴシック" pitchFamily="34" charset="-128"/>
              </a:rPr>
              <a:pPr/>
              <a:t>98</a:t>
            </a:fld>
            <a:endParaRPr lang="en-US" smtClean="0">
              <a:latin typeface="Times New Roman" pitchFamily="18" charset="0"/>
              <a:ea typeface="ＭＳ Ｐゴシック" pitchFamily="34" charset="-128"/>
            </a:endParaRPr>
          </a:p>
        </p:txBody>
      </p:sp>
      <p:sp>
        <p:nvSpPr>
          <p:cNvPr id="31232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16BCB69-F62A-45B2-8CB0-181A274D0C99}" type="slidenum">
              <a:rPr lang="en-US" sz="1000" i="1"/>
              <a:pPr algn="r" defTabSz="909484"/>
              <a:t>98</a:t>
            </a:fld>
            <a:endParaRPr lang="en-US" sz="1000" i="1" dirty="0"/>
          </a:p>
        </p:txBody>
      </p:sp>
      <p:sp>
        <p:nvSpPr>
          <p:cNvPr id="312324"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E4F48EA-986E-4740-BDAB-98AE434F9E8A}" type="slidenum">
              <a:rPr lang="en-US" sz="1000" i="1"/>
              <a:pPr algn="r" defTabSz="909484"/>
              <a:t>98</a:t>
            </a:fld>
            <a:endParaRPr lang="en-US" sz="1000" i="1" dirty="0"/>
          </a:p>
        </p:txBody>
      </p:sp>
      <p:sp>
        <p:nvSpPr>
          <p:cNvPr id="31232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6ED4885-4BFE-481F-B123-047486E499FF}" type="slidenum">
              <a:rPr lang="en-US" sz="1000" i="1"/>
              <a:pPr algn="r" defTabSz="909484"/>
              <a:t>98</a:t>
            </a:fld>
            <a:endParaRPr lang="en-US" sz="1000" i="1" dirty="0"/>
          </a:p>
        </p:txBody>
      </p:sp>
      <p:sp>
        <p:nvSpPr>
          <p:cNvPr id="312326" name="Slide Image Placeholder 1"/>
          <p:cNvSpPr>
            <a:spLocks noGrp="1" noRot="1" noChangeAspect="1" noTextEdit="1"/>
          </p:cNvSpPr>
          <p:nvPr>
            <p:ph type="sldImg"/>
          </p:nvPr>
        </p:nvSpPr>
        <p:spPr>
          <a:xfrm>
            <a:off x="1171575" y="698500"/>
            <a:ext cx="4598988" cy="3449638"/>
          </a:xfrm>
          <a:ln/>
        </p:spPr>
      </p:sp>
      <p:sp>
        <p:nvSpPr>
          <p:cNvPr id="31232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2328"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400C155-4CCF-4508-97D1-4F50F7D43E0E}" type="slidenum">
              <a:rPr lang="en-US" sz="1000" i="1"/>
              <a:pPr algn="r" defTabSz="909484"/>
              <a:t>98</a:t>
            </a:fld>
            <a:endParaRPr lang="en-US" sz="1000" i="1"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21900988-2098-45FE-9EB3-9EF3736B1E7C}" type="slidenum">
              <a:rPr lang="en-US" smtClean="0">
                <a:latin typeface="Times New Roman" pitchFamily="18" charset="0"/>
                <a:ea typeface="ＭＳ Ｐゴシック" pitchFamily="34" charset="-128"/>
              </a:rPr>
              <a:pPr/>
              <a:t>99</a:t>
            </a:fld>
            <a:endParaRPr lang="en-US" smtClean="0">
              <a:latin typeface="Times New Roman" pitchFamily="18" charset="0"/>
              <a:ea typeface="ＭＳ Ｐゴシック" pitchFamily="34" charset="-128"/>
            </a:endParaRPr>
          </a:p>
        </p:txBody>
      </p:sp>
      <p:sp>
        <p:nvSpPr>
          <p:cNvPr id="31334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120678B1-5007-4CBE-907C-A8130BC00411}" type="slidenum">
              <a:rPr lang="en-US" sz="1000" i="1"/>
              <a:pPr algn="r" defTabSz="909484"/>
              <a:t>99</a:t>
            </a:fld>
            <a:endParaRPr lang="en-US" sz="1000" i="1" dirty="0"/>
          </a:p>
        </p:txBody>
      </p:sp>
      <p:sp>
        <p:nvSpPr>
          <p:cNvPr id="313348"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98C2FFC-27A9-4D3E-BB3C-47BDF1192423}" type="slidenum">
              <a:rPr lang="en-US" sz="1000" i="1"/>
              <a:pPr algn="r" defTabSz="909484"/>
              <a:t>99</a:t>
            </a:fld>
            <a:endParaRPr lang="en-US" sz="1000" i="1" dirty="0"/>
          </a:p>
        </p:txBody>
      </p:sp>
      <p:sp>
        <p:nvSpPr>
          <p:cNvPr id="31334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AE62162-B42C-4584-A23C-7509D47405C8}" type="slidenum">
              <a:rPr lang="en-US" sz="1000" i="1"/>
              <a:pPr algn="r" defTabSz="909484"/>
              <a:t>99</a:t>
            </a:fld>
            <a:endParaRPr lang="en-US" sz="1000" i="1" dirty="0"/>
          </a:p>
        </p:txBody>
      </p:sp>
      <p:sp>
        <p:nvSpPr>
          <p:cNvPr id="31335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1FC42D05-33D0-4AB1-8435-8E12F9BCA922}" type="slidenum">
              <a:rPr lang="en-US" sz="1000" i="1"/>
              <a:pPr algn="r" defTabSz="909484"/>
              <a:t>99</a:t>
            </a:fld>
            <a:endParaRPr lang="en-US" sz="1000" i="1" dirty="0"/>
          </a:p>
        </p:txBody>
      </p:sp>
      <p:sp>
        <p:nvSpPr>
          <p:cNvPr id="313351" name="Rectangle 2"/>
          <p:cNvSpPr>
            <a:spLocks noGrp="1" noRot="1" noChangeAspect="1" noChangeArrowheads="1" noTextEdit="1"/>
          </p:cNvSpPr>
          <p:nvPr>
            <p:ph type="sldImg"/>
          </p:nvPr>
        </p:nvSpPr>
        <p:spPr>
          <a:xfrm>
            <a:off x="1171575" y="698500"/>
            <a:ext cx="4598988" cy="3449638"/>
          </a:xfrm>
          <a:ln/>
        </p:spPr>
      </p:sp>
      <p:sp>
        <p:nvSpPr>
          <p:cNvPr id="31335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4BA98236-DF8B-4391-A31C-8A0360698A38}" type="slidenum">
              <a:rPr lang="en-US" smtClean="0">
                <a:latin typeface="Times New Roman" pitchFamily="18" charset="0"/>
                <a:ea typeface="ＭＳ Ｐゴシック" pitchFamily="34" charset="-128"/>
              </a:rPr>
              <a:pPr/>
              <a:t>100</a:t>
            </a:fld>
            <a:endParaRPr lang="en-US" smtClean="0">
              <a:latin typeface="Times New Roman" pitchFamily="18" charset="0"/>
              <a:ea typeface="ＭＳ Ｐゴシック" pitchFamily="34" charset="-128"/>
            </a:endParaRPr>
          </a:p>
        </p:txBody>
      </p:sp>
      <p:sp>
        <p:nvSpPr>
          <p:cNvPr id="31437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2FF6175F-8DEB-426B-82FF-CEB674FBCE46}" type="slidenum">
              <a:rPr lang="en-US" sz="1000" i="1"/>
              <a:pPr algn="r" defTabSz="909484"/>
              <a:t>100</a:t>
            </a:fld>
            <a:endParaRPr lang="en-US" sz="1000" i="1" dirty="0"/>
          </a:p>
        </p:txBody>
      </p:sp>
      <p:sp>
        <p:nvSpPr>
          <p:cNvPr id="31437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017424D-5E0F-4B2B-9702-6EC0D7F81046}" type="slidenum">
              <a:rPr lang="en-US" sz="1000" i="1"/>
              <a:pPr algn="r" defTabSz="909484"/>
              <a:t>100</a:t>
            </a:fld>
            <a:endParaRPr lang="en-US" sz="1000" i="1" dirty="0"/>
          </a:p>
        </p:txBody>
      </p:sp>
      <p:sp>
        <p:nvSpPr>
          <p:cNvPr id="31437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9630EFFD-643F-4AA9-BDB7-CA833AB6BC56}" type="slidenum">
              <a:rPr lang="en-US" sz="1000" i="1"/>
              <a:pPr algn="r" defTabSz="909484"/>
              <a:t>100</a:t>
            </a:fld>
            <a:endParaRPr lang="en-US" sz="1000" i="1" dirty="0"/>
          </a:p>
        </p:txBody>
      </p:sp>
      <p:sp>
        <p:nvSpPr>
          <p:cNvPr id="314374" name="Rectangle 2"/>
          <p:cNvSpPr>
            <a:spLocks noGrp="1" noRot="1" noChangeAspect="1" noChangeArrowheads="1" noTextEdit="1"/>
          </p:cNvSpPr>
          <p:nvPr>
            <p:ph type="sldImg"/>
          </p:nvPr>
        </p:nvSpPr>
        <p:spPr>
          <a:xfrm>
            <a:off x="1171575" y="698500"/>
            <a:ext cx="4598988" cy="3449638"/>
          </a:xfrm>
          <a:ln/>
        </p:spPr>
      </p:sp>
      <p:sp>
        <p:nvSpPr>
          <p:cNvPr id="314375"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1C7EF5DB-D0E3-425F-8319-7366320A2644}" type="slidenum">
              <a:rPr lang="en-US" smtClean="0">
                <a:latin typeface="Times New Roman" pitchFamily="18" charset="0"/>
                <a:ea typeface="ＭＳ Ｐゴシック" pitchFamily="34" charset="-128"/>
              </a:rPr>
              <a:pPr/>
              <a:t>101</a:t>
            </a:fld>
            <a:endParaRPr lang="en-US" smtClean="0">
              <a:latin typeface="Times New Roman" pitchFamily="18" charset="0"/>
              <a:ea typeface="ＭＳ Ｐゴシック" pitchFamily="34" charset="-128"/>
            </a:endParaRPr>
          </a:p>
        </p:txBody>
      </p:sp>
      <p:sp>
        <p:nvSpPr>
          <p:cNvPr id="31539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51C6358-77D8-4D37-B09F-B3ACF0967D4B}" type="slidenum">
              <a:rPr lang="en-US" sz="1000" i="1"/>
              <a:pPr algn="r" defTabSz="909484"/>
              <a:t>101</a:t>
            </a:fld>
            <a:endParaRPr lang="en-US" sz="1000" i="1" dirty="0"/>
          </a:p>
        </p:txBody>
      </p:sp>
      <p:sp>
        <p:nvSpPr>
          <p:cNvPr id="31539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12FA498-4A32-4440-A17C-18EB01B10F3A}" type="slidenum">
              <a:rPr lang="en-US" sz="1000" i="1"/>
              <a:pPr algn="r" defTabSz="909484"/>
              <a:t>101</a:t>
            </a:fld>
            <a:endParaRPr lang="en-US" sz="1000" i="1" dirty="0"/>
          </a:p>
        </p:txBody>
      </p:sp>
      <p:sp>
        <p:nvSpPr>
          <p:cNvPr id="315397"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5B512D6E-C5F5-4660-BD6B-E965B8E81B87}" type="slidenum">
              <a:rPr lang="en-US" sz="1000" i="1"/>
              <a:pPr algn="r" defTabSz="909484"/>
              <a:t>101</a:t>
            </a:fld>
            <a:endParaRPr lang="en-US" sz="1000" i="1" dirty="0"/>
          </a:p>
        </p:txBody>
      </p:sp>
      <p:sp>
        <p:nvSpPr>
          <p:cNvPr id="315398" name="Rectangle 2"/>
          <p:cNvSpPr>
            <a:spLocks noGrp="1" noRot="1" noChangeAspect="1" noChangeArrowheads="1" noTextEdit="1"/>
          </p:cNvSpPr>
          <p:nvPr>
            <p:ph type="sldImg"/>
          </p:nvPr>
        </p:nvSpPr>
        <p:spPr>
          <a:xfrm>
            <a:off x="1171575" y="698500"/>
            <a:ext cx="4598988" cy="3449638"/>
          </a:xfrm>
          <a:ln/>
        </p:spPr>
      </p:sp>
      <p:sp>
        <p:nvSpPr>
          <p:cNvPr id="315399"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4F6DD49-0B46-408D-9619-893EFB07679F}" type="slidenum">
              <a:rPr lang="en-US">
                <a:solidFill>
                  <a:srgbClr val="000000"/>
                </a:solidFill>
              </a:rPr>
              <a:pPr/>
              <a:t>11</a:t>
            </a:fld>
            <a:endParaRPr lang="en-US">
              <a:solidFill>
                <a:srgbClr val="000000"/>
              </a:solidFill>
            </a:endParaRPr>
          </a:p>
        </p:txBody>
      </p:sp>
      <p:sp>
        <p:nvSpPr>
          <p:cNvPr id="24579" name="Rectangle 2"/>
          <p:cNvSpPr>
            <a:spLocks noGrp="1" noRot="1" noChangeAspect="1" noChangeArrowheads="1" noTextEdit="1"/>
          </p:cNvSpPr>
          <p:nvPr>
            <p:ph type="sldImg"/>
          </p:nvPr>
        </p:nvSpPr>
        <p:spPr>
          <a:xfrm>
            <a:off x="1171575" y="698500"/>
            <a:ext cx="4598988" cy="3449638"/>
          </a:xfrm>
          <a:ln/>
        </p:spPr>
      </p:sp>
      <p:sp>
        <p:nvSpPr>
          <p:cNvPr id="2458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645353B9-4218-4A02-9E23-2912445092B9}" type="slidenum">
              <a:rPr lang="en-US" smtClean="0">
                <a:latin typeface="Times New Roman" pitchFamily="18" charset="0"/>
                <a:ea typeface="ＭＳ Ｐゴシック" pitchFamily="34" charset="-128"/>
              </a:rPr>
              <a:pPr/>
              <a:t>102</a:t>
            </a:fld>
            <a:endParaRPr lang="en-US" smtClean="0">
              <a:latin typeface="Times New Roman" pitchFamily="18" charset="0"/>
              <a:ea typeface="ＭＳ Ｐゴシック" pitchFamily="34" charset="-128"/>
            </a:endParaRPr>
          </a:p>
        </p:txBody>
      </p:sp>
      <p:sp>
        <p:nvSpPr>
          <p:cNvPr id="31641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C4ADB51B-5174-4D63-AD9A-C6AD2774861E}" type="slidenum">
              <a:rPr lang="en-US" sz="1000" i="1"/>
              <a:pPr algn="r" defTabSz="909484"/>
              <a:t>102</a:t>
            </a:fld>
            <a:endParaRPr lang="en-US" sz="1000" i="1" dirty="0"/>
          </a:p>
        </p:txBody>
      </p:sp>
      <p:sp>
        <p:nvSpPr>
          <p:cNvPr id="316420"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9122548-2D4B-42CB-AD86-31DA70A09267}" type="slidenum">
              <a:rPr lang="en-US" sz="1000" i="1"/>
              <a:pPr algn="r" defTabSz="909484"/>
              <a:t>102</a:t>
            </a:fld>
            <a:endParaRPr lang="en-US" sz="1000" i="1" dirty="0"/>
          </a:p>
        </p:txBody>
      </p:sp>
      <p:sp>
        <p:nvSpPr>
          <p:cNvPr id="316421" name="Slide Image Placeholder 1"/>
          <p:cNvSpPr>
            <a:spLocks noGrp="1" noRot="1" noChangeAspect="1" noTextEdit="1"/>
          </p:cNvSpPr>
          <p:nvPr>
            <p:ph type="sldImg"/>
          </p:nvPr>
        </p:nvSpPr>
        <p:spPr>
          <a:ln/>
        </p:spPr>
      </p:sp>
      <p:sp>
        <p:nvSpPr>
          <p:cNvPr id="316422"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6423"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FFDB46D-E90F-4D53-A9CD-54EEA3C55A72}" type="slidenum">
              <a:rPr lang="en-US" sz="1000" i="1"/>
              <a:pPr algn="r" defTabSz="909484"/>
              <a:t>102</a:t>
            </a:fld>
            <a:endParaRPr lang="en-US" sz="1000" i="1"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35A80F71-1A32-4B2A-89E9-2B153636207F}" type="slidenum">
              <a:rPr lang="en-US" smtClean="0">
                <a:latin typeface="Times New Roman" pitchFamily="18" charset="0"/>
                <a:ea typeface="ＭＳ Ｐゴシック" pitchFamily="34" charset="-128"/>
              </a:rPr>
              <a:pPr/>
              <a:t>103</a:t>
            </a:fld>
            <a:endParaRPr lang="en-US" smtClean="0">
              <a:latin typeface="Times New Roman" pitchFamily="18" charset="0"/>
              <a:ea typeface="ＭＳ Ｐゴシック" pitchFamily="34" charset="-128"/>
            </a:endParaRPr>
          </a:p>
        </p:txBody>
      </p:sp>
      <p:sp>
        <p:nvSpPr>
          <p:cNvPr id="317443" name="Slide Image Placeholder 1"/>
          <p:cNvSpPr>
            <a:spLocks noGrp="1" noRot="1" noChangeAspect="1" noTextEdit="1"/>
          </p:cNvSpPr>
          <p:nvPr>
            <p:ph type="sldImg"/>
          </p:nvPr>
        </p:nvSpPr>
        <p:spPr>
          <a:ln/>
        </p:spPr>
      </p:sp>
      <p:sp>
        <p:nvSpPr>
          <p:cNvPr id="317444"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7445"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EE8CCFB9-049A-4D73-8DAF-156624C2448A}" type="slidenum">
              <a:rPr lang="en-US" sz="1000" i="1"/>
              <a:pPr algn="r" defTabSz="909484"/>
              <a:t>103</a:t>
            </a:fld>
            <a:endParaRPr lang="en-US" sz="1000" i="1"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8CC3D1C5-0E43-4317-9C75-897EEAA857ED}" type="slidenum">
              <a:rPr lang="en-US" smtClean="0">
                <a:latin typeface="Times New Roman" pitchFamily="18" charset="0"/>
                <a:ea typeface="ＭＳ Ｐゴシック" pitchFamily="34" charset="-128"/>
              </a:rPr>
              <a:pPr/>
              <a:t>104</a:t>
            </a:fld>
            <a:endParaRPr lang="en-US" smtClean="0">
              <a:latin typeface="Times New Roman" pitchFamily="18" charset="0"/>
              <a:ea typeface="ＭＳ Ｐゴシック" pitchFamily="34" charset="-128"/>
            </a:endParaRPr>
          </a:p>
        </p:txBody>
      </p:sp>
      <p:sp>
        <p:nvSpPr>
          <p:cNvPr id="318467" name="Slide Image Placeholder 1"/>
          <p:cNvSpPr>
            <a:spLocks noGrp="1" noRot="1" noChangeAspect="1" noTextEdit="1"/>
          </p:cNvSpPr>
          <p:nvPr>
            <p:ph type="sldImg"/>
          </p:nvPr>
        </p:nvSpPr>
        <p:spPr>
          <a:ln/>
        </p:spPr>
      </p:sp>
      <p:sp>
        <p:nvSpPr>
          <p:cNvPr id="318468" name="Notes Placeholder 2"/>
          <p:cNvSpPr>
            <a:spLocks noGrp="1"/>
          </p:cNvSpPr>
          <p:nvPr>
            <p:ph type="body" idx="1"/>
          </p:nvPr>
        </p:nvSpPr>
        <p:spPr>
          <a:noFill/>
          <a:ln/>
        </p:spPr>
        <p:txBody>
          <a:bodyPr lIns="91600" tIns="45800" rIns="91600" bIns="45800"/>
          <a:lstStyle/>
          <a:p>
            <a:endParaRPr lang="en-US" smtClean="0">
              <a:ea typeface="ＭＳ Ｐゴシック" pitchFamily="34" charset="-128"/>
            </a:endParaRPr>
          </a:p>
        </p:txBody>
      </p:sp>
      <p:sp>
        <p:nvSpPr>
          <p:cNvPr id="318469"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2" tIns="0" rIns="18952" bIns="0" anchor="b"/>
          <a:lstStyle/>
          <a:p>
            <a:pPr algn="r" defTabSz="909484"/>
            <a:fld id="{0B2843A0-C2BF-4073-A4CD-441509781CB5}" type="slidenum">
              <a:rPr lang="en-US" sz="1000" i="1"/>
              <a:pPr algn="r" defTabSz="909484"/>
              <a:t>104</a:t>
            </a:fld>
            <a:endParaRPr lang="en-US" sz="1000" i="1"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AB71E4E-3140-47B7-A762-536C9CA8F3E3}" type="slidenum">
              <a:rPr lang="en-US" smtClean="0">
                <a:latin typeface="Times New Roman" pitchFamily="18" charset="0"/>
                <a:ea typeface="ＭＳ Ｐゴシック" pitchFamily="34" charset="-128"/>
              </a:rPr>
              <a:pPr/>
              <a:t>105</a:t>
            </a:fld>
            <a:endParaRPr lang="en-US" smtClean="0">
              <a:latin typeface="Times New Roman" pitchFamily="18" charset="0"/>
              <a:ea typeface="ＭＳ Ｐゴシック" pitchFamily="34" charset="-128"/>
            </a:endParaRPr>
          </a:p>
        </p:txBody>
      </p:sp>
      <p:sp>
        <p:nvSpPr>
          <p:cNvPr id="319491"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FA9A0008-6462-4DCC-BE52-D63EF23CAFAF}" type="slidenum">
              <a:rPr lang="en-US" sz="1000" i="1"/>
              <a:pPr algn="r" defTabSz="909484"/>
              <a:t>105</a:t>
            </a:fld>
            <a:endParaRPr lang="en-US" sz="1000" i="1" dirty="0"/>
          </a:p>
        </p:txBody>
      </p:sp>
      <p:sp>
        <p:nvSpPr>
          <p:cNvPr id="319492"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74DB73B-7675-435A-B76C-870664FCCBE4}" type="slidenum">
              <a:rPr lang="en-US" sz="1000" i="1"/>
              <a:pPr algn="r" defTabSz="909484"/>
              <a:t>105</a:t>
            </a:fld>
            <a:endParaRPr lang="en-US" sz="1000" i="1" dirty="0"/>
          </a:p>
        </p:txBody>
      </p:sp>
      <p:sp>
        <p:nvSpPr>
          <p:cNvPr id="31949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7AA2B5BA-20D1-4DEA-AD8E-F9505584BCF4}" type="slidenum">
              <a:rPr lang="en-US" sz="1000" i="1"/>
              <a:pPr algn="r" defTabSz="909484"/>
              <a:t>105</a:t>
            </a:fld>
            <a:endParaRPr lang="en-US" sz="1000" i="1" dirty="0"/>
          </a:p>
        </p:txBody>
      </p:sp>
      <p:sp>
        <p:nvSpPr>
          <p:cNvPr id="319494" name="Slide Image Placeholder 1"/>
          <p:cNvSpPr>
            <a:spLocks noGrp="1" noRot="1" noChangeAspect="1" noTextEdit="1"/>
          </p:cNvSpPr>
          <p:nvPr>
            <p:ph type="sldImg"/>
          </p:nvPr>
        </p:nvSpPr>
        <p:spPr>
          <a:xfrm>
            <a:off x="1171575" y="698500"/>
            <a:ext cx="4598988" cy="3449638"/>
          </a:xfrm>
          <a:ln/>
        </p:spPr>
      </p:sp>
      <p:sp>
        <p:nvSpPr>
          <p:cNvPr id="31949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19496"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9A6DF9DA-E60B-44EB-89ED-50754CA9C860}" type="slidenum">
              <a:rPr lang="en-US" sz="1000" i="1"/>
              <a:pPr algn="r" defTabSz="909484"/>
              <a:t>105</a:t>
            </a:fld>
            <a:endParaRPr lang="en-US" sz="1000" i="1"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9A8C14B6-ACF1-447D-8936-104C89CB98FA}" type="slidenum">
              <a:rPr lang="en-US" smtClean="0">
                <a:latin typeface="Times New Roman" pitchFamily="18" charset="0"/>
                <a:ea typeface="ＭＳ Ｐゴシック" pitchFamily="34" charset="-128"/>
              </a:rPr>
              <a:pPr/>
              <a:t>106</a:t>
            </a:fld>
            <a:endParaRPr lang="en-US" smtClean="0">
              <a:latin typeface="Times New Roman" pitchFamily="18" charset="0"/>
              <a:ea typeface="ＭＳ Ｐゴシック" pitchFamily="34" charset="-128"/>
            </a:endParaRPr>
          </a:p>
        </p:txBody>
      </p:sp>
      <p:sp>
        <p:nvSpPr>
          <p:cNvPr id="32051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FDE92D84-0710-4D13-9D02-8D7308A679C8}" type="slidenum">
              <a:rPr lang="en-US" sz="1000" i="1"/>
              <a:pPr algn="r" defTabSz="909484"/>
              <a:t>106</a:t>
            </a:fld>
            <a:endParaRPr lang="en-US" sz="1000" i="1" dirty="0"/>
          </a:p>
        </p:txBody>
      </p:sp>
      <p:sp>
        <p:nvSpPr>
          <p:cNvPr id="320516"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0F2BD80C-1EF8-41AF-8ADF-1A2B60AC7890}" type="slidenum">
              <a:rPr lang="en-US" sz="1000" i="1"/>
              <a:pPr algn="r" defTabSz="909484"/>
              <a:t>106</a:t>
            </a:fld>
            <a:endParaRPr lang="en-US" sz="1000" i="1" dirty="0"/>
          </a:p>
        </p:txBody>
      </p:sp>
      <p:sp>
        <p:nvSpPr>
          <p:cNvPr id="320517" name="Slide Image Placeholder 1"/>
          <p:cNvSpPr>
            <a:spLocks noGrp="1" noRot="1" noChangeAspect="1" noTextEdit="1"/>
          </p:cNvSpPr>
          <p:nvPr>
            <p:ph type="sldImg"/>
          </p:nvPr>
        </p:nvSpPr>
        <p:spPr>
          <a:ln/>
        </p:spPr>
      </p:sp>
      <p:sp>
        <p:nvSpPr>
          <p:cNvPr id="320518"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20519"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B9AA0639-BC57-4ECD-8B89-EC1BAF5317B4}" type="slidenum">
              <a:rPr lang="en-US" sz="1000" i="1"/>
              <a:pPr algn="r" defTabSz="909484"/>
              <a:t>106</a:t>
            </a:fld>
            <a:endParaRPr lang="en-US" sz="1000" i="1"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106D8B01-7004-4690-BE21-F3443EE40FF1}" type="slidenum">
              <a:rPr lang="en-US" smtClean="0">
                <a:latin typeface="Times New Roman" pitchFamily="18" charset="0"/>
                <a:ea typeface="ＭＳ Ｐゴシック" pitchFamily="34" charset="-128"/>
              </a:rPr>
              <a:pPr/>
              <a:t>107</a:t>
            </a:fld>
            <a:endParaRPr lang="en-US" smtClean="0">
              <a:latin typeface="Times New Roman" pitchFamily="18" charset="0"/>
              <a:ea typeface="ＭＳ Ｐゴシック" pitchFamily="34" charset="-128"/>
            </a:endParaRPr>
          </a:p>
        </p:txBody>
      </p:sp>
      <p:sp>
        <p:nvSpPr>
          <p:cNvPr id="321539"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491EC9A-3061-4A7D-B77D-0D0D65CD62B2}" type="slidenum">
              <a:rPr lang="en-US" sz="1000" i="1"/>
              <a:pPr algn="r" defTabSz="909484"/>
              <a:t>107</a:t>
            </a:fld>
            <a:endParaRPr lang="en-US" sz="1000" i="1" dirty="0"/>
          </a:p>
        </p:txBody>
      </p:sp>
      <p:sp>
        <p:nvSpPr>
          <p:cNvPr id="321540" name="Slide Image Placeholder 1"/>
          <p:cNvSpPr>
            <a:spLocks noGrp="1" noRot="1" noChangeAspect="1" noTextEdit="1"/>
          </p:cNvSpPr>
          <p:nvPr>
            <p:ph type="sldImg"/>
          </p:nvPr>
        </p:nvSpPr>
        <p:spPr>
          <a:ln/>
        </p:spPr>
      </p:sp>
      <p:sp>
        <p:nvSpPr>
          <p:cNvPr id="32154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21542"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44E73A9A-8F13-4338-9AE5-E4BDC9D6CBBD}" type="slidenum">
              <a:rPr lang="en-US" sz="1000" i="1"/>
              <a:pPr algn="r" defTabSz="909484"/>
              <a:t>107</a:t>
            </a:fld>
            <a:endParaRPr lang="en-US" sz="1000" i="1"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4744CAEB-3F7A-46D7-B477-1B043C4F62F9}" type="slidenum">
              <a:rPr lang="en-US" smtClean="0">
                <a:latin typeface="Times New Roman" pitchFamily="18" charset="0"/>
                <a:ea typeface="ＭＳ Ｐゴシック" pitchFamily="34" charset="-128"/>
              </a:rPr>
              <a:pPr/>
              <a:t>108</a:t>
            </a:fld>
            <a:endParaRPr lang="en-US" smtClean="0">
              <a:latin typeface="Times New Roman" pitchFamily="18" charset="0"/>
              <a:ea typeface="ＭＳ Ｐゴシック" pitchFamily="34" charset="-128"/>
            </a:endParaRPr>
          </a:p>
        </p:txBody>
      </p:sp>
      <p:sp>
        <p:nvSpPr>
          <p:cNvPr id="322563"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3FFEC6AC-FF7B-412D-9C74-6C0A82ED8FBF}" type="slidenum">
              <a:rPr lang="en-US" sz="1000" i="1"/>
              <a:pPr algn="r" defTabSz="909484"/>
              <a:t>108</a:t>
            </a:fld>
            <a:endParaRPr lang="en-US" sz="1000" i="1" dirty="0"/>
          </a:p>
        </p:txBody>
      </p:sp>
      <p:sp>
        <p:nvSpPr>
          <p:cNvPr id="322564"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173C95B1-04BE-4C87-AC82-4F69BD3489EF}" type="slidenum">
              <a:rPr lang="en-US" sz="1000" i="1"/>
              <a:pPr algn="r" defTabSz="909484"/>
              <a:t>108</a:t>
            </a:fld>
            <a:endParaRPr lang="en-US" sz="1000" i="1" dirty="0"/>
          </a:p>
        </p:txBody>
      </p:sp>
      <p:sp>
        <p:nvSpPr>
          <p:cNvPr id="322565" name="Rectangle 7"/>
          <p:cNvSpPr txBox="1">
            <a:spLocks noGrp="1" noChangeArrowheads="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739BB160-CEF7-4809-BA75-ED92D5251A7D}" type="slidenum">
              <a:rPr lang="en-US" sz="1000" i="1"/>
              <a:pPr algn="r" defTabSz="909484"/>
              <a:t>108</a:t>
            </a:fld>
            <a:endParaRPr lang="en-US" sz="1000" i="1" dirty="0"/>
          </a:p>
        </p:txBody>
      </p:sp>
      <p:sp>
        <p:nvSpPr>
          <p:cNvPr id="322566" name="Slide Image Placeholder 1"/>
          <p:cNvSpPr>
            <a:spLocks noGrp="1" noRot="1" noChangeAspect="1" noTextEdit="1"/>
          </p:cNvSpPr>
          <p:nvPr>
            <p:ph type="sldImg"/>
          </p:nvPr>
        </p:nvSpPr>
        <p:spPr>
          <a:xfrm>
            <a:off x="1171575" y="698500"/>
            <a:ext cx="4598988" cy="3449638"/>
          </a:xfrm>
          <a:ln/>
        </p:spPr>
      </p:sp>
      <p:sp>
        <p:nvSpPr>
          <p:cNvPr id="32256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22568" name="Slide Number Placeholder 3"/>
          <p:cNvSpPr txBox="1">
            <a:spLocks noGrp="1"/>
          </p:cNvSpPr>
          <p:nvPr/>
        </p:nvSpPr>
        <p:spPr bwMode="auto">
          <a:xfrm>
            <a:off x="3931164" y="8770309"/>
            <a:ext cx="3003037" cy="462592"/>
          </a:xfrm>
          <a:prstGeom prst="rect">
            <a:avLst/>
          </a:prstGeom>
          <a:noFill/>
          <a:ln w="9525">
            <a:noFill/>
            <a:miter lim="800000"/>
            <a:headEnd/>
            <a:tailEnd/>
          </a:ln>
        </p:spPr>
        <p:txBody>
          <a:bodyPr lIns="18954" tIns="0" rIns="18954" bIns="0" anchor="b"/>
          <a:lstStyle/>
          <a:p>
            <a:pPr algn="r" defTabSz="909484"/>
            <a:fld id="{DF626AFD-101F-4EFB-B404-3CCDEAA0B41F}" type="slidenum">
              <a:rPr lang="en-US" sz="1000" i="1"/>
              <a:pPr algn="r" defTabSz="909484"/>
              <a:t>108</a:t>
            </a:fld>
            <a:endParaRPr lang="en-US" sz="1000" i="1"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59ED274A-C15A-41F0-961B-BFE4EDB056BF}" type="slidenum">
              <a:rPr lang="en-US" smtClean="0">
                <a:solidFill>
                  <a:srgbClr val="000000"/>
                </a:solidFill>
                <a:latin typeface="Times New Roman" pitchFamily="18" charset="0"/>
                <a:ea typeface="ＭＳ Ｐゴシック" pitchFamily="34" charset="-128"/>
              </a:rPr>
              <a:pPr/>
              <a:t>109</a:t>
            </a:fld>
            <a:endParaRPr lang="en-US" smtClean="0">
              <a:solidFill>
                <a:srgbClr val="000000"/>
              </a:solidFill>
              <a:latin typeface="Times New Roman" pitchFamily="18" charset="0"/>
              <a:ea typeface="ＭＳ Ｐゴシック" pitchFamily="34"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a:noFill/>
        </p:spPr>
        <p:txBody>
          <a:bodyPr/>
          <a:lstStyle/>
          <a:p>
            <a:fld id="{4780D7FD-8BE5-4D03-9D3C-11F122929D41}" type="slidenum">
              <a:rPr lang="en-US">
                <a:solidFill>
                  <a:prstClr val="black"/>
                </a:solidFill>
              </a:rPr>
              <a:pPr/>
              <a:t>110</a:t>
            </a:fld>
            <a:endParaRPr lang="en-US">
              <a:solidFill>
                <a:prstClr val="black"/>
              </a:solidFill>
            </a:endParaRPr>
          </a:p>
        </p:txBody>
      </p:sp>
      <p:sp>
        <p:nvSpPr>
          <p:cNvPr id="623619" name="Rectangle 2"/>
          <p:cNvSpPr>
            <a:spLocks noGrp="1" noRot="1" noChangeAspect="1" noChangeArrowheads="1" noTextEdit="1"/>
          </p:cNvSpPr>
          <p:nvPr>
            <p:ph type="sldImg"/>
          </p:nvPr>
        </p:nvSpPr>
        <p:spPr>
          <a:ln cap="flat"/>
        </p:spPr>
      </p:sp>
      <p:sp>
        <p:nvSpPr>
          <p:cNvPr id="62362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E01E0729-33CE-4CAF-9900-D6969715D1A8}" type="slidenum">
              <a:rPr lang="en-US">
                <a:solidFill>
                  <a:prstClr val="black"/>
                </a:solidFill>
              </a:rPr>
              <a:pPr/>
              <a:t>111</a:t>
            </a:fld>
            <a:endParaRPr lang="en-US">
              <a:solidFill>
                <a:prstClr val="black"/>
              </a:solidFill>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8D6EEDC7-ED0E-4229-9644-7AFB9BF20B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3FCAE8B0-4EC3-4D2B-B211-82CF868676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19812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57912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960C64A8-527A-4475-AA5F-6DEC877089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219530C1-74B4-4031-91F9-B1A86BFF2B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7"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8" name="Rectangle 4"/>
          <p:cNvSpPr>
            <a:spLocks noGrp="1" noChangeArrowheads="1"/>
          </p:cNvSpPr>
          <p:nvPr>
            <p:ph type="sldNum" sz="quarter" idx="12"/>
          </p:nvPr>
        </p:nvSpPr>
        <p:spPr>
          <a:ln/>
        </p:spPr>
        <p:txBody>
          <a:bodyPr/>
          <a:lstStyle>
            <a:lvl1pPr>
              <a:defRPr/>
            </a:lvl1pPr>
          </a:lstStyle>
          <a:p>
            <a:pPr>
              <a:defRPr/>
            </a:pPr>
            <a:fld id="{58F2751C-DFD9-42EE-803D-591DC81CD3B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209800"/>
            <a:ext cx="78486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9BCF811C-4F4C-4D87-B266-3A7888131C7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7"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8" name="Rectangle 4"/>
          <p:cNvSpPr>
            <a:spLocks noGrp="1" noChangeArrowheads="1"/>
          </p:cNvSpPr>
          <p:nvPr>
            <p:ph type="sldNum" sz="quarter" idx="12"/>
          </p:nvPr>
        </p:nvSpPr>
        <p:spPr>
          <a:ln/>
        </p:spPr>
        <p:txBody>
          <a:bodyPr/>
          <a:lstStyle>
            <a:lvl1pPr>
              <a:defRPr/>
            </a:lvl1pPr>
          </a:lstStyle>
          <a:p>
            <a:pPr>
              <a:defRPr/>
            </a:pPr>
            <a:fld id="{A91366EB-2930-4004-8522-E2324E8D291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2209800"/>
            <a:ext cx="78486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5FADA2DB-A284-4BE2-A8D1-F91E48CC2E9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848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8"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9" name="Rectangle 4"/>
          <p:cNvSpPr>
            <a:spLocks noGrp="1" noChangeArrowheads="1"/>
          </p:cNvSpPr>
          <p:nvPr>
            <p:ph type="sldNum" sz="quarter" idx="12"/>
          </p:nvPr>
        </p:nvSpPr>
        <p:spPr>
          <a:ln/>
        </p:spPr>
        <p:txBody>
          <a:bodyPr/>
          <a:lstStyle>
            <a:lvl1pPr>
              <a:defRPr/>
            </a:lvl1pPr>
          </a:lstStyle>
          <a:p>
            <a:pPr>
              <a:defRPr/>
            </a:pPr>
            <a:fld id="{BD4AA020-9E0C-4647-B98F-C1797BB3EDC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09600" y="2209800"/>
            <a:ext cx="3848100" cy="4114800"/>
          </a:xfrm>
        </p:spPr>
        <p:txBody>
          <a:bodyPr/>
          <a:lstStyle/>
          <a:p>
            <a:pPr lvl="0"/>
            <a:endParaRPr lang="en-US" noProof="0" smtClean="0"/>
          </a:p>
        </p:txBody>
      </p:sp>
      <p:sp>
        <p:nvSpPr>
          <p:cNvPr id="4" name="Text Placeholder 3"/>
          <p:cNvSpPr>
            <a:spLocks noGrp="1"/>
          </p:cNvSpPr>
          <p:nvPr>
            <p:ph type="body" sz="half" idx="2"/>
          </p:nvPr>
        </p:nvSpPr>
        <p:spPr>
          <a:xfrm>
            <a:off x="46101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B28EDC3E-BE1B-4BA9-BC4B-1349A7DB1C1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3AF34684-BBEB-4961-B436-A7BE0F5788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755F1AF2-E615-4532-82B0-E0B1DB78716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B19C43F3-35AE-41FD-8E93-C66ABD0997B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AC10AACA-CA42-4169-97B1-956448DB435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2A3CF245-CBE7-494A-91B3-786FEE9B32C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9" name="Rectangle 6"/>
          <p:cNvSpPr>
            <a:spLocks noGrp="1" noChangeArrowheads="1"/>
          </p:cNvSpPr>
          <p:nvPr>
            <p:ph type="sldNum" sz="quarter" idx="12"/>
          </p:nvPr>
        </p:nvSpPr>
        <p:spPr>
          <a:ln/>
        </p:spPr>
        <p:txBody>
          <a:bodyPr/>
          <a:lstStyle>
            <a:lvl1pPr>
              <a:defRPr/>
            </a:lvl1pPr>
          </a:lstStyle>
          <a:p>
            <a:pPr>
              <a:defRPr/>
            </a:pPr>
            <a:fld id="{BA368DB2-13B1-41EA-9CCE-8F78F5E408A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5" name="Rectangle 6"/>
          <p:cNvSpPr>
            <a:spLocks noGrp="1" noChangeArrowheads="1"/>
          </p:cNvSpPr>
          <p:nvPr>
            <p:ph type="sldNum" sz="quarter" idx="12"/>
          </p:nvPr>
        </p:nvSpPr>
        <p:spPr>
          <a:ln/>
        </p:spPr>
        <p:txBody>
          <a:bodyPr/>
          <a:lstStyle>
            <a:lvl1pPr>
              <a:defRPr/>
            </a:lvl1pPr>
          </a:lstStyle>
          <a:p>
            <a:pPr>
              <a:defRPr/>
            </a:pPr>
            <a:fld id="{F1A96CBE-2069-4FEF-8929-F22C1A0714F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4" name="Rectangle 6"/>
          <p:cNvSpPr>
            <a:spLocks noGrp="1" noChangeArrowheads="1"/>
          </p:cNvSpPr>
          <p:nvPr>
            <p:ph type="sldNum" sz="quarter" idx="12"/>
          </p:nvPr>
        </p:nvSpPr>
        <p:spPr>
          <a:ln/>
        </p:spPr>
        <p:txBody>
          <a:bodyPr/>
          <a:lstStyle>
            <a:lvl1pPr>
              <a:defRPr/>
            </a:lvl1pPr>
          </a:lstStyle>
          <a:p>
            <a:pPr>
              <a:defRPr/>
            </a:pPr>
            <a:fld id="{789A6268-8BBC-436A-A42F-9F7ADFB0486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354C6D84-138D-4D87-B130-5AA0A38FF63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7" name="Rectangle 6"/>
          <p:cNvSpPr>
            <a:spLocks noGrp="1" noChangeArrowheads="1"/>
          </p:cNvSpPr>
          <p:nvPr>
            <p:ph type="sldNum" sz="quarter" idx="12"/>
          </p:nvPr>
        </p:nvSpPr>
        <p:spPr>
          <a:ln/>
        </p:spPr>
        <p:txBody>
          <a:bodyPr/>
          <a:lstStyle>
            <a:lvl1pPr>
              <a:defRPr/>
            </a:lvl1pPr>
          </a:lstStyle>
          <a:p>
            <a:pPr>
              <a:defRPr/>
            </a:pPr>
            <a:fld id="{63E55D4C-4808-4BD3-9890-8C19785CD32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FBF562CA-1965-440A-AB9F-8D0A6F95C5D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&lt;Project Name&gt; Critical Design Review</a:t>
            </a:r>
          </a:p>
        </p:txBody>
      </p:sp>
      <p:sp>
        <p:nvSpPr>
          <p:cNvPr id="6" name="Rectangle 6"/>
          <p:cNvSpPr>
            <a:spLocks noGrp="1" noChangeArrowheads="1"/>
          </p:cNvSpPr>
          <p:nvPr>
            <p:ph type="sldNum" sz="quarter" idx="12"/>
          </p:nvPr>
        </p:nvSpPr>
        <p:spPr>
          <a:ln/>
        </p:spPr>
        <p:txBody>
          <a:bodyPr/>
          <a:lstStyle>
            <a:lvl1pPr>
              <a:defRPr/>
            </a:lvl1pPr>
          </a:lstStyle>
          <a:p>
            <a:pPr>
              <a:defRPr/>
            </a:pPr>
            <a:fld id="{C6267107-64A3-425D-AF94-83F985C6E3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F6889F98-424F-4F7A-9982-9DF30582330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60D6E35-8E9F-48B5-90E6-16CF876806B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330895A-839A-4287-AEFA-5B83F3F96E5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700521B-883A-4543-BD98-9B3893756FC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B1754BE-93AA-4697-AA9D-125E55D1FA3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59A3524-76EF-4200-BB76-2550070CB5A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1B0A19A-A4D2-410C-957E-C563A3093EA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7F82CEE-AE14-436C-AEC3-6635B5EC9DD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3A196D4-0C8D-4E8E-B673-6925A755903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6E5C447-FC3D-4629-9FCA-A22821C7666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6F41308-8400-4CAA-9B9E-FC3B242088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DA0AE028-33E9-44AC-9EF0-099A753A086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D2FB25C-C8C4-4F1E-BA4E-F2CE317262AC}"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3B8D9F-744B-400D-9C35-AD5CBEA5A46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F23E5-E1DB-4D5D-A022-558873B5FD3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EFC12-C17A-44C2-A103-8E5755E9EB7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57E95E-CE56-4EEC-8D31-A3AD2EBFC8AB}"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758B7A-CCA9-4F93-98FE-FA1EEC87CE3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4178CD-8F05-48ED-8F18-CCE88DA641A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7E9778-DEBA-40D8-AFA6-32181AEF8E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20E4B5-F4B7-4EB0-BEF6-B2255FC0261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1CFDB5-B1FC-4D09-90E3-62D78E6025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8"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9" name="Rectangle 4"/>
          <p:cNvSpPr>
            <a:spLocks noGrp="1" noChangeArrowheads="1"/>
          </p:cNvSpPr>
          <p:nvPr>
            <p:ph type="sldNum" sz="quarter" idx="12"/>
          </p:nvPr>
        </p:nvSpPr>
        <p:spPr>
          <a:ln/>
        </p:spPr>
        <p:txBody>
          <a:bodyPr/>
          <a:lstStyle>
            <a:lvl1pPr>
              <a:defRPr/>
            </a:lvl1pPr>
          </a:lstStyle>
          <a:p>
            <a:pPr>
              <a:defRPr/>
            </a:pPr>
            <a:fld id="{D96805F1-0C4E-42AB-BBB9-3B030DBB5A5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DB4AB-EC33-4FC3-8BA4-BA92BD2CEE57}"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D6FEC0-29B4-4AE9-84EB-7F0F59947A4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ABF29381-5A7E-4940-BFC7-12BCEB067C1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3EF8186E-F546-4CC1-962C-9DD57A6179F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E091DA26-25EC-4806-BDA9-E3DBB46EE13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BE546EE8-4BD8-44F7-9481-69CAB8751AE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8"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9" name="Rectangle 4"/>
          <p:cNvSpPr>
            <a:spLocks noGrp="1" noChangeArrowheads="1"/>
          </p:cNvSpPr>
          <p:nvPr>
            <p:ph type="sldNum" sz="quarter" idx="12"/>
          </p:nvPr>
        </p:nvSpPr>
        <p:spPr>
          <a:ln/>
        </p:spPr>
        <p:txBody>
          <a:bodyPr/>
          <a:lstStyle>
            <a:lvl1pPr>
              <a:defRPr/>
            </a:lvl1pPr>
          </a:lstStyle>
          <a:p>
            <a:pPr>
              <a:defRPr/>
            </a:pPr>
            <a:fld id="{5016ABA4-E137-44C7-BF74-1BFC8CF92F2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4"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5" name="Rectangle 4"/>
          <p:cNvSpPr>
            <a:spLocks noGrp="1" noChangeArrowheads="1"/>
          </p:cNvSpPr>
          <p:nvPr>
            <p:ph type="sldNum" sz="quarter" idx="12"/>
          </p:nvPr>
        </p:nvSpPr>
        <p:spPr>
          <a:ln/>
        </p:spPr>
        <p:txBody>
          <a:bodyPr/>
          <a:lstStyle>
            <a:lvl1pPr>
              <a:defRPr/>
            </a:lvl1pPr>
          </a:lstStyle>
          <a:p>
            <a:pPr>
              <a:defRPr/>
            </a:pPr>
            <a:fld id="{A1B85DD7-CFD6-4CBF-AEEC-70CEC012CA3C}"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3"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4" name="Rectangle 4"/>
          <p:cNvSpPr>
            <a:spLocks noGrp="1" noChangeArrowheads="1"/>
          </p:cNvSpPr>
          <p:nvPr>
            <p:ph type="sldNum" sz="quarter" idx="12"/>
          </p:nvPr>
        </p:nvSpPr>
        <p:spPr>
          <a:ln/>
        </p:spPr>
        <p:txBody>
          <a:bodyPr/>
          <a:lstStyle>
            <a:lvl1pPr>
              <a:defRPr/>
            </a:lvl1pPr>
          </a:lstStyle>
          <a:p>
            <a:pPr>
              <a:defRPr/>
            </a:pPr>
            <a:fld id="{A340F74C-3F18-4A81-8F57-629950626AC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2ED751D6-BFF7-4DCE-8D70-00B2451C1A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4"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5" name="Rectangle 4"/>
          <p:cNvSpPr>
            <a:spLocks noGrp="1" noChangeArrowheads="1"/>
          </p:cNvSpPr>
          <p:nvPr>
            <p:ph type="sldNum" sz="quarter" idx="12"/>
          </p:nvPr>
        </p:nvSpPr>
        <p:spPr>
          <a:ln/>
        </p:spPr>
        <p:txBody>
          <a:bodyPr/>
          <a:lstStyle>
            <a:lvl1pPr>
              <a:defRPr/>
            </a:lvl1pPr>
          </a:lstStyle>
          <a:p>
            <a:pPr>
              <a:defRPr/>
            </a:pPr>
            <a:fld id="{E4B42D85-1356-4B52-9A4A-99DD3845F23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8043C0A9-0005-48A0-A2C9-B1AF7D0107D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12315DA9-5FF8-4D6F-91F6-EA29BDFD18FC}"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19812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57912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5CC45139-A26B-4145-A289-655335FCC9B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3C3E4638-5892-49B4-8D16-9C147D8AD5EC}"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7"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8" name="Rectangle 4"/>
          <p:cNvSpPr>
            <a:spLocks noGrp="1" noChangeArrowheads="1"/>
          </p:cNvSpPr>
          <p:nvPr>
            <p:ph type="sldNum" sz="quarter" idx="12"/>
          </p:nvPr>
        </p:nvSpPr>
        <p:spPr>
          <a:ln/>
        </p:spPr>
        <p:txBody>
          <a:bodyPr/>
          <a:lstStyle>
            <a:lvl1pPr>
              <a:defRPr/>
            </a:lvl1pPr>
          </a:lstStyle>
          <a:p>
            <a:pPr>
              <a:defRPr/>
            </a:pPr>
            <a:fld id="{1052F7C9-92C8-4FE8-85E0-1DE1EEE190A6}"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209800"/>
            <a:ext cx="78486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D1C06C9F-FD3E-4124-9DD5-29811DAF8E75}"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7"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8" name="Rectangle 4"/>
          <p:cNvSpPr>
            <a:spLocks noGrp="1" noChangeArrowheads="1"/>
          </p:cNvSpPr>
          <p:nvPr>
            <p:ph type="sldNum" sz="quarter" idx="12"/>
          </p:nvPr>
        </p:nvSpPr>
        <p:spPr>
          <a:ln/>
        </p:spPr>
        <p:txBody>
          <a:bodyPr/>
          <a:lstStyle>
            <a:lvl1pPr>
              <a:defRPr/>
            </a:lvl1pPr>
          </a:lstStyle>
          <a:p>
            <a:pPr>
              <a:defRPr/>
            </a:pPr>
            <a:fld id="{DB5FC4E4-B8C7-4FCB-9C4C-FF3353B2E045}"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2209800"/>
            <a:ext cx="78486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5"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6" name="Rectangle 4"/>
          <p:cNvSpPr>
            <a:spLocks noGrp="1" noChangeArrowheads="1"/>
          </p:cNvSpPr>
          <p:nvPr>
            <p:ph type="sldNum" sz="quarter" idx="12"/>
          </p:nvPr>
        </p:nvSpPr>
        <p:spPr>
          <a:ln/>
        </p:spPr>
        <p:txBody>
          <a:bodyPr/>
          <a:lstStyle>
            <a:lvl1pPr>
              <a:defRPr/>
            </a:lvl1pPr>
          </a:lstStyle>
          <a:p>
            <a:pPr>
              <a:defRPr/>
            </a:pPr>
            <a:fld id="{1F26F56F-9D86-4FDA-BBE4-0F464EAF50F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848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8"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9" name="Rectangle 4"/>
          <p:cNvSpPr>
            <a:spLocks noGrp="1" noChangeArrowheads="1"/>
          </p:cNvSpPr>
          <p:nvPr>
            <p:ph type="sldNum" sz="quarter" idx="12"/>
          </p:nvPr>
        </p:nvSpPr>
        <p:spPr>
          <a:ln/>
        </p:spPr>
        <p:txBody>
          <a:bodyPr/>
          <a:lstStyle>
            <a:lvl1pPr>
              <a:defRPr/>
            </a:lvl1pPr>
          </a:lstStyle>
          <a:p>
            <a:pPr>
              <a:defRPr/>
            </a:pPr>
            <a:fld id="{8B3A773D-EA96-4A46-9156-C3E2884F90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3"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4" name="Rectangle 4"/>
          <p:cNvSpPr>
            <a:spLocks noGrp="1" noChangeArrowheads="1"/>
          </p:cNvSpPr>
          <p:nvPr>
            <p:ph type="sldNum" sz="quarter" idx="12"/>
          </p:nvPr>
        </p:nvSpPr>
        <p:spPr>
          <a:ln/>
        </p:spPr>
        <p:txBody>
          <a:bodyPr/>
          <a:lstStyle>
            <a:lvl1pPr>
              <a:defRPr/>
            </a:lvl1pPr>
          </a:lstStyle>
          <a:p>
            <a:pPr>
              <a:defRPr/>
            </a:pPr>
            <a:fld id="{3C62E6E8-E5B3-48A6-A6D1-E1113F2F31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8707455D-479A-40DA-AEA1-13615D2DBA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&lt;Review Date&gt;</a:t>
            </a:r>
          </a:p>
        </p:txBody>
      </p:sp>
      <p:sp>
        <p:nvSpPr>
          <p:cNvPr id="6" name="Rectangle 3"/>
          <p:cNvSpPr>
            <a:spLocks noGrp="1" noChangeArrowheads="1"/>
          </p:cNvSpPr>
          <p:nvPr>
            <p:ph type="ftr" sz="quarter" idx="11"/>
          </p:nvPr>
        </p:nvSpPr>
        <p:spPr>
          <a:ln/>
        </p:spPr>
        <p:txBody>
          <a:bodyPr/>
          <a:lstStyle>
            <a:lvl1pPr>
              <a:defRPr/>
            </a:lvl1pPr>
          </a:lstStyle>
          <a:p>
            <a:pPr>
              <a:defRPr/>
            </a:pPr>
            <a:r>
              <a:rPr lang="en-US"/>
              <a:t>&lt;Project&gt; Critical Design Review</a:t>
            </a:r>
          </a:p>
        </p:txBody>
      </p:sp>
      <p:sp>
        <p:nvSpPr>
          <p:cNvPr id="7" name="Rectangle 4"/>
          <p:cNvSpPr>
            <a:spLocks noGrp="1" noChangeArrowheads="1"/>
          </p:cNvSpPr>
          <p:nvPr>
            <p:ph type="sldNum" sz="quarter" idx="12"/>
          </p:nvPr>
        </p:nvSpPr>
        <p:spPr>
          <a:ln/>
        </p:spPr>
        <p:txBody>
          <a:bodyPr/>
          <a:lstStyle>
            <a:lvl1pPr>
              <a:defRPr/>
            </a:lvl1pPr>
          </a:lstStyle>
          <a:p>
            <a:pPr>
              <a:defRPr/>
            </a:pPr>
            <a:fld id="{DBE7436B-7F10-4228-AEE2-02166C79A1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FFFF00"/>
                </a:solidFill>
                <a:latin typeface="Times New Roman" pitchFamily="18" charset="0"/>
                <a:ea typeface="+mn-ea"/>
              </a:defRPr>
            </a:lvl1pPr>
          </a:lstStyle>
          <a:p>
            <a:pPr>
              <a:defRPr/>
            </a:pPr>
            <a:r>
              <a:rPr lang="en-US"/>
              <a:t>&lt;Review Date&gt;</a:t>
            </a: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FFFF00"/>
                </a:solidFill>
                <a:latin typeface="Times New Roman" pitchFamily="18" charset="0"/>
                <a:ea typeface="+mn-ea"/>
              </a:defRPr>
            </a:lvl1pPr>
          </a:lstStyle>
          <a:p>
            <a:pPr>
              <a:defRPr/>
            </a:pPr>
            <a:r>
              <a:rPr lang="en-US"/>
              <a:t>&lt;Project&gt; Critical Design Review</a:t>
            </a: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solidFill>
                  <a:srgbClr val="FFFF00"/>
                </a:solidFill>
                <a:latin typeface="Times New Roman" charset="0"/>
                <a:ea typeface="ＭＳ Ｐゴシック" charset="-128"/>
              </a:defRPr>
            </a:lvl1pPr>
          </a:lstStyle>
          <a:p>
            <a:pPr>
              <a:defRPr/>
            </a:pPr>
            <a:fld id="{1C629ABC-64D7-445D-9997-51D9E2528FDE}" type="slidenum">
              <a:rPr lang="en-US"/>
              <a:pPr>
                <a:defRPr/>
              </a:pPr>
              <a:t>‹#›</a:t>
            </a:fld>
            <a:endParaRPr lang="en-US"/>
          </a:p>
        </p:txBody>
      </p:sp>
      <p:sp>
        <p:nvSpPr>
          <p:cNvPr id="1029" name="Rectangle 5"/>
          <p:cNvSpPr>
            <a:spLocks noChangeArrowheads="1"/>
          </p:cNvSpPr>
          <p:nvPr/>
        </p:nvSpPr>
        <p:spPr bwMode="auto">
          <a:xfrm>
            <a:off x="0" y="14287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a:defRPr/>
            </a:pPr>
            <a:endParaRPr lang="en-US">
              <a:ea typeface="+mn-ea"/>
            </a:endParaRPr>
          </a:p>
        </p:txBody>
      </p:sp>
      <p:sp>
        <p:nvSpPr>
          <p:cNvPr id="1030" name="Rectangle 6"/>
          <p:cNvSpPr>
            <a:spLocks noChangeArrowheads="1"/>
          </p:cNvSpPr>
          <p:nvPr/>
        </p:nvSpPr>
        <p:spPr bwMode="auto">
          <a:xfrm>
            <a:off x="0" y="1543050"/>
            <a:ext cx="9132888" cy="38100"/>
          </a:xfrm>
          <a:prstGeom prst="rect">
            <a:avLst/>
          </a:prstGeom>
          <a:solidFill>
            <a:srgbClr val="FFFFFF"/>
          </a:solidFill>
          <a:ln w="9525">
            <a:noFill/>
            <a:miter lim="800000"/>
            <a:headEnd/>
            <a:tailEnd/>
          </a:ln>
          <a:effectLst/>
        </p:spPr>
        <p:txBody>
          <a:bodyPr wrap="none" anchor="ctr"/>
          <a:lstStyle/>
          <a:p>
            <a:pPr>
              <a:defRPr/>
            </a:pPr>
            <a:endParaRPr lang="en-US">
              <a:ea typeface="+mn-ea"/>
            </a:endParaRPr>
          </a:p>
        </p:txBody>
      </p:sp>
      <p:sp>
        <p:nvSpPr>
          <p:cNvPr id="1031" name="Rectangle 7"/>
          <p:cNvSpPr>
            <a:spLocks noGrp="1" noChangeArrowheads="1"/>
          </p:cNvSpPr>
          <p:nvPr>
            <p:ph type="title"/>
          </p:nvPr>
        </p:nvSpPr>
        <p:spPr bwMode="auto">
          <a:xfrm>
            <a:off x="685800" y="76200"/>
            <a:ext cx="78486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4585" name="Picture 39" descr="NOAA-NESDIS"/>
          <p:cNvPicPr>
            <a:picLocks noChangeAspect="1" noChangeArrowheads="1"/>
          </p:cNvPicPr>
          <p:nvPr userDrawn="1"/>
        </p:nvPicPr>
        <p:blipFill>
          <a:blip r:embed="rId20" cstate="print"/>
          <a:srcRect/>
          <a:stretch>
            <a:fillRect/>
          </a:stretch>
        </p:blipFill>
        <p:spPr bwMode="auto">
          <a:xfrm>
            <a:off x="84138" y="133350"/>
            <a:ext cx="1363662" cy="1239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Lst>
  <p:hf hdr="0" ftr="0" dt="0"/>
  <p:txStyles>
    <p:titleStyle>
      <a:lvl1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mj-lt"/>
          <a:ea typeface="ＭＳ Ｐゴシック" charset="-128"/>
          <a:cs typeface="+mj-cs"/>
        </a:defRPr>
      </a:lvl1pPr>
      <a:lvl2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defRPr>
      </a:lvl2pPr>
      <a:lvl3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defRPr>
      </a:lvl3pPr>
      <a:lvl4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defRPr>
      </a:lvl4pPr>
      <a:lvl5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defRPr>
      </a:lvl5pPr>
      <a:lvl6pPr marL="4572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6pPr>
      <a:lvl7pPr marL="9144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7pPr>
      <a:lvl8pPr marL="13716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8pPr>
      <a:lvl9pPr marL="18288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effectLst>
            <a:outerShdw blurRad="38100" dist="38100" dir="2700000" algn="tl">
              <a:srgbClr val="000000"/>
            </a:outerShdw>
          </a:effectLst>
          <a:latin typeface="+mn-lt"/>
          <a:ea typeface="ＭＳ Ｐゴシック" charset="-128"/>
          <a:cs typeface="+mn-cs"/>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rgbClr val="F8F8F8"/>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rgbClr val="F8F8F8"/>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1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r>
              <a:rPr lang="en-US"/>
              <a:t>&lt;Review Date&gt;</a:t>
            </a:r>
          </a:p>
        </p:txBody>
      </p:sp>
      <p:sp>
        <p:nvSpPr>
          <p:cNvPr id="521221" name="Rectangle 5"/>
          <p:cNvSpPr>
            <a:spLocks noGrp="1" noChangeArrowheads="1"/>
          </p:cNvSpPr>
          <p:nvPr>
            <p:ph type="ftr" sz="quarter" idx="3"/>
          </p:nvPr>
        </p:nvSpPr>
        <p:spPr bwMode="auto">
          <a:xfrm>
            <a:off x="29718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r>
              <a:rPr lang="en-US"/>
              <a:t>&lt;Project Name&gt; Critical Design Review</a:t>
            </a:r>
          </a:p>
        </p:txBody>
      </p:sp>
      <p:sp>
        <p:nvSpPr>
          <p:cNvPr id="521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defRPr>
            </a:lvl1pPr>
          </a:lstStyle>
          <a:p>
            <a:pPr>
              <a:defRPr/>
            </a:pPr>
            <a:fld id="{B773F0DF-A091-445F-8AFB-36D6480CFB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4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464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defRPr>
            </a:lvl1pPr>
          </a:lstStyle>
          <a:p>
            <a:pPr>
              <a:defRPr/>
            </a:pPr>
            <a:fld id="{BC2D4C78-9700-4F25-9E7D-2AE0A5881C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5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a:p>
        </p:txBody>
      </p:sp>
      <p:sp>
        <p:nvSpPr>
          <p:cNvPr id="465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465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defRPr>
            </a:lvl1pPr>
          </a:lstStyle>
          <a:p>
            <a:pPr>
              <a:defRPr/>
            </a:pPr>
            <a:fld id="{CAB3FC6B-EB3C-4D26-A20B-744616CD54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FFFF00"/>
                </a:solidFill>
                <a:latin typeface="Times New Roman" pitchFamily="18" charset="0"/>
                <a:ea typeface="+mn-ea"/>
              </a:defRPr>
            </a:lvl1pPr>
          </a:lstStyle>
          <a:p>
            <a:pPr>
              <a:defRPr/>
            </a:pPr>
            <a:r>
              <a:rPr lang="en-US"/>
              <a:t>&lt;Review Date&gt;</a:t>
            </a: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FFFF00"/>
                </a:solidFill>
                <a:latin typeface="Times New Roman" pitchFamily="18" charset="0"/>
                <a:ea typeface="+mn-ea"/>
              </a:defRPr>
            </a:lvl1pPr>
          </a:lstStyle>
          <a:p>
            <a:pPr>
              <a:defRPr/>
            </a:pPr>
            <a:r>
              <a:rPr lang="en-US"/>
              <a:t>&lt;Project&gt; Critical Design Review</a:t>
            </a: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solidFill>
                  <a:srgbClr val="FFFF00"/>
                </a:solidFill>
                <a:latin typeface="Times New Roman" charset="0"/>
                <a:ea typeface="ＭＳ Ｐゴシック" charset="-128"/>
              </a:defRPr>
            </a:lvl1pPr>
          </a:lstStyle>
          <a:p>
            <a:pPr>
              <a:defRPr/>
            </a:pPr>
            <a:fld id="{2834690D-508D-4141-ADF6-832F3E35B88E}" type="slidenum">
              <a:rPr lang="en-US"/>
              <a:pPr>
                <a:defRPr/>
              </a:pPr>
              <a:t>‹#›</a:t>
            </a:fld>
            <a:endParaRPr lang="en-US"/>
          </a:p>
        </p:txBody>
      </p:sp>
      <p:sp>
        <p:nvSpPr>
          <p:cNvPr id="1029" name="Rectangle 5"/>
          <p:cNvSpPr>
            <a:spLocks noChangeArrowheads="1"/>
          </p:cNvSpPr>
          <p:nvPr/>
        </p:nvSpPr>
        <p:spPr bwMode="auto">
          <a:xfrm>
            <a:off x="0" y="14287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a:defRPr/>
            </a:pPr>
            <a:endParaRPr lang="en-US">
              <a:ea typeface="+mn-ea"/>
            </a:endParaRPr>
          </a:p>
        </p:txBody>
      </p:sp>
      <p:sp>
        <p:nvSpPr>
          <p:cNvPr id="1030" name="Rectangle 6"/>
          <p:cNvSpPr>
            <a:spLocks noChangeArrowheads="1"/>
          </p:cNvSpPr>
          <p:nvPr/>
        </p:nvSpPr>
        <p:spPr bwMode="auto">
          <a:xfrm>
            <a:off x="0" y="1543050"/>
            <a:ext cx="9132888" cy="38100"/>
          </a:xfrm>
          <a:prstGeom prst="rect">
            <a:avLst/>
          </a:prstGeom>
          <a:solidFill>
            <a:srgbClr val="FFFFFF"/>
          </a:solidFill>
          <a:ln w="9525">
            <a:noFill/>
            <a:miter lim="800000"/>
            <a:headEnd/>
            <a:tailEnd/>
          </a:ln>
          <a:effectLst/>
        </p:spPr>
        <p:txBody>
          <a:bodyPr wrap="none" anchor="ctr"/>
          <a:lstStyle/>
          <a:p>
            <a:pPr>
              <a:defRPr/>
            </a:pPr>
            <a:endParaRPr lang="en-US">
              <a:ea typeface="+mn-ea"/>
            </a:endParaRPr>
          </a:p>
        </p:txBody>
      </p:sp>
      <p:sp>
        <p:nvSpPr>
          <p:cNvPr id="1031" name="Rectangle 7"/>
          <p:cNvSpPr>
            <a:spLocks noGrp="1" noChangeArrowheads="1"/>
          </p:cNvSpPr>
          <p:nvPr>
            <p:ph type="title"/>
          </p:nvPr>
        </p:nvSpPr>
        <p:spPr bwMode="auto">
          <a:xfrm>
            <a:off x="685800" y="76200"/>
            <a:ext cx="78486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8681" name="Picture 39" descr="NOAA-NESDIS"/>
          <p:cNvPicPr>
            <a:picLocks noChangeAspect="1" noChangeArrowheads="1"/>
          </p:cNvPicPr>
          <p:nvPr userDrawn="1"/>
        </p:nvPicPr>
        <p:blipFill>
          <a:blip r:embed="rId19" cstate="print"/>
          <a:srcRect/>
          <a:stretch>
            <a:fillRect/>
          </a:stretch>
        </p:blipFill>
        <p:spPr bwMode="auto">
          <a:xfrm>
            <a:off x="84138" y="133350"/>
            <a:ext cx="1363662" cy="1239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Lst>
  <p:hf hdr="0" ftr="0" dt="0"/>
  <p:txStyles>
    <p:titleStyle>
      <a:lvl1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cs typeface="ＭＳ Ｐゴシック" charset="-128"/>
        </a:defRPr>
      </a:lvl2pPr>
      <a:lvl3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cs typeface="ＭＳ Ｐゴシック" charset="-128"/>
        </a:defRPr>
      </a:lvl3pPr>
      <a:lvl4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cs typeface="ＭＳ Ｐゴシック" charset="-128"/>
        </a:defRPr>
      </a:lvl4pPr>
      <a:lvl5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ea typeface="ＭＳ Ｐゴシック" charset="-128"/>
          <a:cs typeface="ＭＳ Ｐゴシック" charset="-128"/>
        </a:defRPr>
      </a:lvl5pPr>
      <a:lvl6pPr marL="4572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6pPr>
      <a:lvl7pPr marL="9144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7pPr>
      <a:lvl8pPr marL="13716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8pPr>
      <a:lvl9pPr marL="18288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rgbClr val="F8F8F8"/>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rgbClr val="F8F8F8"/>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2.doc"/></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Document3.doc"/></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36.xml"/><Relationship Id="rId1" Type="http://schemas.openxmlformats.org/officeDocument/2006/relationships/slideLayout" Target="../slideLayouts/slideLayout12.xml"/><Relationship Id="rId4" Type="http://schemas.openxmlformats.org/officeDocument/2006/relationships/slide" Target="slide13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gif"/></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2A84517A-7160-4BD9-926A-D51AAE806290}" type="slidenum">
              <a:rPr lang="en-US" smtClean="0">
                <a:latin typeface="Times New Roman" pitchFamily="18" charset="0"/>
                <a:ea typeface="ＭＳ Ｐゴシック" pitchFamily="34" charset="-128"/>
              </a:rPr>
              <a:pPr/>
              <a:t>1</a:t>
            </a:fld>
            <a:endParaRPr lang="en-US" smtClean="0">
              <a:latin typeface="Times New Roman" pitchFamily="18" charset="0"/>
              <a:ea typeface="ＭＳ Ｐゴシック" pitchFamily="34" charset="-128"/>
            </a:endParaRPr>
          </a:p>
        </p:txBody>
      </p:sp>
      <p:sp>
        <p:nvSpPr>
          <p:cNvPr id="515074" name="Rectangle 2"/>
          <p:cNvSpPr>
            <a:spLocks noGrp="1" noChangeArrowheads="1"/>
          </p:cNvSpPr>
          <p:nvPr>
            <p:ph type="ctrTitle"/>
          </p:nvPr>
        </p:nvSpPr>
        <p:spPr>
          <a:xfrm>
            <a:off x="685800" y="1828800"/>
            <a:ext cx="7772400" cy="2667000"/>
          </a:xfrm>
        </p:spPr>
        <p:txBody>
          <a:bodyPr anchor="ctr"/>
          <a:lstStyle/>
          <a:p>
            <a:pPr>
              <a:defRPr/>
            </a:pPr>
            <a:r>
              <a:rPr lang="en-US" sz="3600" dirty="0" smtClean="0"/>
              <a:t/>
            </a:r>
            <a:br>
              <a:rPr lang="en-US" sz="3600" dirty="0" smtClean="0"/>
            </a:br>
            <a:r>
              <a:rPr lang="en-US" dirty="0" smtClean="0"/>
              <a:t> Global Hydro-Estimator Satellite Rainfall Estimates </a:t>
            </a:r>
            <a:r>
              <a:rPr lang="en-US" sz="3200" dirty="0" smtClean="0"/>
              <a:t/>
            </a:r>
            <a:br>
              <a:rPr lang="en-US" sz="3200" dirty="0" smtClean="0"/>
            </a:br>
            <a:r>
              <a:rPr lang="en-US" sz="2400" dirty="0" smtClean="0"/>
              <a:t/>
            </a:r>
            <a:br>
              <a:rPr lang="en-US" sz="2400" dirty="0" smtClean="0"/>
            </a:br>
            <a:r>
              <a:rPr lang="en-US" sz="4000" i="1" dirty="0" smtClean="0"/>
              <a:t>Critical Design Review</a:t>
            </a:r>
            <a:r>
              <a:rPr lang="en-US" sz="3200" i="1" dirty="0" smtClean="0"/>
              <a:t/>
            </a:r>
            <a:br>
              <a:rPr lang="en-US" sz="3200" i="1" dirty="0" smtClean="0"/>
            </a:br>
            <a:r>
              <a:rPr lang="en-US" sz="3200" i="1" dirty="0" smtClean="0"/>
              <a:t/>
            </a:r>
            <a:br>
              <a:rPr lang="en-US" sz="3200" i="1" dirty="0" smtClean="0"/>
            </a:br>
            <a:r>
              <a:rPr lang="en-US" sz="2800" dirty="0" smtClean="0"/>
              <a:t>September 9, 2011</a:t>
            </a:r>
          </a:p>
        </p:txBody>
      </p:sp>
      <p:sp>
        <p:nvSpPr>
          <p:cNvPr id="515082" name="Rectangle 10"/>
          <p:cNvSpPr>
            <a:spLocks noGrp="1" noChangeArrowheads="1"/>
          </p:cNvSpPr>
          <p:nvPr>
            <p:ph type="subTitle" idx="1"/>
          </p:nvPr>
        </p:nvSpPr>
        <p:spPr>
          <a:xfrm>
            <a:off x="1143000" y="4953000"/>
            <a:ext cx="7239000" cy="1752600"/>
          </a:xfrm>
        </p:spPr>
        <p:txBody>
          <a:bodyPr/>
          <a:lstStyle/>
          <a:p>
            <a:pPr marL="342900" indent="-342900">
              <a:lnSpc>
                <a:spcPct val="80000"/>
              </a:lnSpc>
              <a:buFont typeface="Symbol" charset="2"/>
              <a:buNone/>
              <a:defRPr/>
            </a:pPr>
            <a:r>
              <a:rPr lang="en-US" sz="1800" i="1" dirty="0" smtClean="0"/>
              <a:t>Prepared By:</a:t>
            </a:r>
            <a:r>
              <a:rPr lang="en-US" sz="1800" dirty="0" smtClean="0"/>
              <a:t> Limin Zhao</a:t>
            </a:r>
            <a:r>
              <a:rPr lang="en-US" sz="1800" baseline="30000" dirty="0" smtClean="0"/>
              <a:t>2</a:t>
            </a:r>
            <a:r>
              <a:rPr lang="en-US" sz="1800" dirty="0" smtClean="0"/>
              <a:t>, Bob Kuligowski</a:t>
            </a:r>
            <a:r>
              <a:rPr lang="en-US" sz="1800" baseline="30000" dirty="0" smtClean="0"/>
              <a:t>1</a:t>
            </a:r>
            <a:r>
              <a:rPr lang="en-US" sz="1800" dirty="0" smtClean="0"/>
              <a:t>, Clay Davenport</a:t>
            </a:r>
            <a:r>
              <a:rPr lang="en-US" sz="1800" baseline="30000" dirty="0" smtClean="0"/>
              <a:t>3</a:t>
            </a:r>
            <a:r>
              <a:rPr lang="en-US" sz="1800" dirty="0" smtClean="0"/>
              <a:t>, and Walter Wolf</a:t>
            </a:r>
            <a:r>
              <a:rPr lang="en-US" sz="1800" baseline="30000" dirty="0" smtClean="0"/>
              <a:t>1</a:t>
            </a:r>
            <a:endParaRPr lang="en-US" sz="1800" b="1" baseline="30000" dirty="0" smtClean="0"/>
          </a:p>
          <a:p>
            <a:pPr marL="342900" indent="-342900">
              <a:lnSpc>
                <a:spcPct val="80000"/>
              </a:lnSpc>
              <a:buFont typeface="Symbol" charset="2"/>
              <a:buNone/>
              <a:defRPr/>
            </a:pPr>
            <a:endParaRPr lang="en-US" sz="1800" dirty="0" smtClean="0"/>
          </a:p>
          <a:p>
            <a:pPr marL="342900" indent="-342900">
              <a:lnSpc>
                <a:spcPct val="80000"/>
              </a:lnSpc>
              <a:buFont typeface="Symbol" charset="2"/>
              <a:buNone/>
              <a:defRPr/>
            </a:pPr>
            <a:r>
              <a:rPr lang="en-US" sz="1800" baseline="30000" dirty="0" smtClean="0"/>
              <a:t>1</a:t>
            </a:r>
            <a:r>
              <a:rPr lang="en-US" sz="1800" dirty="0" smtClean="0"/>
              <a:t> NOAA/NESDIS/STAR</a:t>
            </a:r>
          </a:p>
          <a:p>
            <a:pPr marL="342900" indent="-342900">
              <a:lnSpc>
                <a:spcPct val="80000"/>
              </a:lnSpc>
              <a:buFont typeface="Symbol" charset="2"/>
              <a:buNone/>
              <a:defRPr/>
            </a:pPr>
            <a:r>
              <a:rPr lang="en-US" sz="1800" baseline="30000" dirty="0" smtClean="0"/>
              <a:t>2</a:t>
            </a:r>
            <a:r>
              <a:rPr lang="en-US" sz="1800" dirty="0" smtClean="0"/>
              <a:t> NOAA/NESDIS/OSPO</a:t>
            </a:r>
          </a:p>
          <a:p>
            <a:pPr marL="342900" indent="-342900">
              <a:lnSpc>
                <a:spcPct val="80000"/>
              </a:lnSpc>
              <a:buFont typeface="Symbol" charset="2"/>
              <a:buNone/>
              <a:defRPr/>
            </a:pPr>
            <a:r>
              <a:rPr lang="en-US" sz="1800" baseline="30000" dirty="0" smtClean="0"/>
              <a:t>3</a:t>
            </a:r>
            <a:r>
              <a:rPr lang="en-US" sz="1800" dirty="0" smtClean="0"/>
              <a:t> SSAI</a:t>
            </a:r>
          </a:p>
          <a:p>
            <a:pPr marL="342900" indent="-342900">
              <a:lnSpc>
                <a:spcPct val="80000"/>
              </a:lnSpc>
              <a:buFont typeface="Symbol" charset="2"/>
              <a:buNone/>
              <a:defRPr/>
            </a:pPr>
            <a:endParaRPr lang="en-US" sz="1800" dirty="0" smtClean="0"/>
          </a:p>
          <a:p>
            <a:pPr marL="342900" indent="-342900">
              <a:lnSpc>
                <a:spcPct val="80000"/>
              </a:lnSpc>
              <a:buFont typeface="Symbol" charset="2"/>
              <a:buNone/>
              <a:defRPr/>
            </a:pP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C4CB71C2-0BA7-4E15-9C76-F690081A9E49}" type="slidenum">
              <a:rPr lang="en-US" smtClean="0">
                <a:latin typeface="Times New Roman" pitchFamily="18" charset="0"/>
                <a:ea typeface="ＭＳ Ｐゴシック" pitchFamily="34" charset="-128"/>
              </a:rPr>
              <a:pPr/>
              <a:t>10</a:t>
            </a:fld>
            <a:endParaRPr lang="en-US" smtClean="0">
              <a:latin typeface="Times New Roman" pitchFamily="18" charset="0"/>
              <a:ea typeface="ＭＳ Ｐゴシック" pitchFamily="34" charset="-128"/>
            </a:endParaRPr>
          </a:p>
        </p:txBody>
      </p:sp>
      <p:sp>
        <p:nvSpPr>
          <p:cNvPr id="6003714" name="Rectangle 2"/>
          <p:cNvSpPr>
            <a:spLocks noGrp="1" noChangeArrowheads="1"/>
          </p:cNvSpPr>
          <p:nvPr>
            <p:ph type="body" idx="1"/>
          </p:nvPr>
        </p:nvSpPr>
        <p:spPr>
          <a:xfrm>
            <a:off x="609600" y="1752600"/>
            <a:ext cx="8229600" cy="4419600"/>
          </a:xfrm>
        </p:spPr>
        <p:txBody>
          <a:bodyPr/>
          <a:lstStyle/>
          <a:p>
            <a:pPr>
              <a:lnSpc>
                <a:spcPct val="90000"/>
              </a:lnSpc>
              <a:defRPr/>
            </a:pPr>
            <a:r>
              <a:rPr lang="en-US" dirty="0" smtClean="0">
                <a:ea typeface="+mn-ea"/>
              </a:rPr>
              <a:t>Provide global Rainfall Rates within 50 minutes of observation (or 20 minutes of data receipt) to NWS, the Hydrologic Research Center, and NESDIS:</a:t>
            </a:r>
          </a:p>
          <a:p>
            <a:pPr lvl="1">
              <a:lnSpc>
                <a:spcPct val="90000"/>
              </a:lnSpc>
              <a:defRPr/>
            </a:pPr>
            <a:r>
              <a:rPr lang="en-US" dirty="0" smtClean="0"/>
              <a:t>Rainfall Rates derived from GOES-East , GOES-West, METEOSAT-7, METEOSAT-9, MTSAT-1R</a:t>
            </a:r>
          </a:p>
          <a:p>
            <a:pPr lvl="1">
              <a:lnSpc>
                <a:spcPct val="90000"/>
              </a:lnSpc>
              <a:defRPr/>
            </a:pPr>
            <a:r>
              <a:rPr lang="en-US" dirty="0" smtClean="0"/>
              <a:t>Product Quality Flags</a:t>
            </a:r>
          </a:p>
          <a:p>
            <a:pPr lvl="1">
              <a:lnSpc>
                <a:spcPct val="90000"/>
              </a:lnSpc>
              <a:defRPr/>
            </a:pPr>
            <a:r>
              <a:rPr lang="en-US" dirty="0" smtClean="0"/>
              <a:t>Metadata</a:t>
            </a:r>
          </a:p>
          <a:p>
            <a:pPr lvl="1">
              <a:lnSpc>
                <a:spcPct val="90000"/>
              </a:lnSpc>
              <a:defRPr/>
            </a:pPr>
            <a:r>
              <a:rPr lang="en-US" dirty="0" smtClean="0"/>
              <a:t>Diagnostics</a:t>
            </a:r>
          </a:p>
          <a:p>
            <a:pPr>
              <a:lnSpc>
                <a:spcPct val="90000"/>
              </a:lnSpc>
              <a:buFont typeface="Symbol" pitchFamily="18" charset="2"/>
              <a:buNone/>
              <a:defRPr/>
            </a:pPr>
            <a:endParaRPr lang="en-US" dirty="0" smtClean="0">
              <a:ea typeface="+mn-ea"/>
            </a:endParaRPr>
          </a:p>
          <a:p>
            <a:pPr>
              <a:lnSpc>
                <a:spcPct val="90000"/>
              </a:lnSpc>
              <a:defRPr/>
            </a:pPr>
            <a:r>
              <a:rPr lang="en-US" dirty="0" smtClean="0">
                <a:ea typeface="+mn-ea"/>
              </a:rPr>
              <a:t>Retire the operational CONUS-only HE and feed NWS CONUS-HE from the global HE</a:t>
            </a:r>
          </a:p>
        </p:txBody>
      </p:sp>
      <p:sp>
        <p:nvSpPr>
          <p:cNvPr id="6003715" name="Rectangle 3"/>
          <p:cNvSpPr>
            <a:spLocks noChangeArrowheads="1"/>
          </p:cNvSpPr>
          <p:nvPr/>
        </p:nvSpPr>
        <p:spPr bwMode="auto">
          <a:xfrm>
            <a:off x="685800" y="304800"/>
            <a:ext cx="7848600" cy="1143000"/>
          </a:xfrm>
          <a:prstGeom prst="rect">
            <a:avLst/>
          </a:prstGeom>
          <a:noFill/>
          <a:ln w="9525">
            <a:noFill/>
            <a:miter lim="800000"/>
            <a:headEnd/>
            <a:tailEnd/>
          </a:ln>
          <a:effectLst/>
        </p:spPr>
        <p:txBody>
          <a:bodyPr lIns="92075" tIns="46038" rIns="92075" bIns="46038" anchor="ctr"/>
          <a:lstStyle/>
          <a:p>
            <a:pPr algn="ctr">
              <a:lnSpc>
                <a:spcPct val="85000"/>
              </a:lnSpc>
              <a:defRPr/>
            </a:pPr>
            <a:r>
              <a:rPr lang="en-US" sz="4000" b="1" dirty="0" smtClean="0">
                <a:solidFill>
                  <a:srgbClr val="FAFD00"/>
                </a:solidFill>
                <a:effectLst>
                  <a:outerShdw blurRad="38100" dist="38100" dir="2700000" algn="tl">
                    <a:srgbClr val="000000"/>
                  </a:outerShdw>
                </a:effectLst>
                <a:latin typeface="Book Antiqua" pitchFamily="18" charset="0"/>
                <a:ea typeface="+mn-ea"/>
              </a:rPr>
              <a:t>GHE </a:t>
            </a:r>
            <a:r>
              <a:rPr lang="en-US" sz="4000" b="1" dirty="0">
                <a:solidFill>
                  <a:srgbClr val="FAFD00"/>
                </a:solidFill>
                <a:effectLst>
                  <a:outerShdw blurRad="38100" dist="38100" dir="2700000" algn="tl">
                    <a:srgbClr val="000000"/>
                  </a:outerShdw>
                </a:effectLst>
                <a:latin typeface="Book Antiqua" pitchFamily="18" charset="0"/>
                <a:ea typeface="+mn-ea"/>
              </a:rPr>
              <a:t>Objectives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2"/>
          </p:nvPr>
        </p:nvSpPr>
        <p:spPr>
          <a:noFill/>
        </p:spPr>
        <p:txBody>
          <a:bodyPr/>
          <a:lstStyle/>
          <a:p>
            <a:fld id="{F785ADB6-4F10-48D0-9086-9D899044F6E5}" type="slidenum">
              <a:rPr lang="en-US" smtClean="0">
                <a:latin typeface="Times New Roman" pitchFamily="18" charset="0"/>
                <a:ea typeface="ＭＳ Ｐゴシック" pitchFamily="34" charset="-128"/>
              </a:rPr>
              <a:pPr/>
              <a:t>100</a:t>
            </a:fld>
            <a:endParaRPr lang="en-US" smtClean="0">
              <a:latin typeface="Times New Roman" pitchFamily="18" charset="0"/>
              <a:ea typeface="ＭＳ Ｐゴシック" pitchFamily="34" charset="-128"/>
            </a:endParaRPr>
          </a:p>
        </p:txBody>
      </p:sp>
      <p:sp>
        <p:nvSpPr>
          <p:cNvPr id="12697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D2F4E87-C807-48DD-85F0-69EF5D4D950D}" type="slidenum">
              <a:rPr lang="en-US" sz="1400"/>
              <a:pPr algn="r"/>
              <a:t>100</a:t>
            </a:fld>
            <a:endParaRPr lang="en-US" sz="1400"/>
          </a:p>
        </p:txBody>
      </p:sp>
      <p:sp>
        <p:nvSpPr>
          <p:cNvPr id="12698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8A206D2-6030-4276-B5CB-B3B9EFDD2318}" type="slidenum">
              <a:rPr lang="en-US" sz="1400"/>
              <a:pPr algn="r"/>
              <a:t>100</a:t>
            </a:fld>
            <a:endParaRPr lang="en-US" sz="1400"/>
          </a:p>
        </p:txBody>
      </p:sp>
      <p:sp>
        <p:nvSpPr>
          <p:cNvPr id="12698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B926BAE-3F64-49CB-8B69-C176702A0166}" type="slidenum">
              <a:rPr lang="en-US" sz="1400">
                <a:solidFill>
                  <a:srgbClr val="F8F8F8"/>
                </a:solidFill>
                <a:effectLst>
                  <a:outerShdw blurRad="38100" dist="38100" dir="2700000" algn="tl">
                    <a:srgbClr val="000000">
                      <a:alpha val="43137"/>
                    </a:srgbClr>
                  </a:outerShdw>
                </a:effectLst>
              </a:rPr>
              <a:pPr algn="r"/>
              <a:t>100</a:t>
            </a:fld>
            <a:endParaRPr lang="en-US" sz="1400" dirty="0">
              <a:solidFill>
                <a:srgbClr val="F8F8F8"/>
              </a:solidFill>
              <a:effectLst>
                <a:outerShdw blurRad="38100" dist="38100" dir="2700000" algn="tl">
                  <a:srgbClr val="000000">
                    <a:alpha val="43137"/>
                  </a:srgbClr>
                </a:outerShdw>
              </a:effectLst>
            </a:endParaRPr>
          </a:p>
        </p:txBody>
      </p:sp>
      <p:sp>
        <p:nvSpPr>
          <p:cNvPr id="5413890" name="Rectangle 2"/>
          <p:cNvSpPr>
            <a:spLocks noGrp="1" noChangeArrowheads="1"/>
          </p:cNvSpPr>
          <p:nvPr>
            <p:ph type="title" idx="4294967295"/>
          </p:nvPr>
        </p:nvSpPr>
        <p:spPr>
          <a:xfrm>
            <a:off x="1219200" y="76200"/>
            <a:ext cx="7848600" cy="1143000"/>
          </a:xfrm>
        </p:spPr>
        <p:txBody>
          <a:bodyPr/>
          <a:lstStyle/>
          <a:p>
            <a:pPr>
              <a:defRPr/>
            </a:pPr>
            <a:r>
              <a:rPr lang="en-US" sz="3600"/>
              <a:t>Practical Considerations (2)</a:t>
            </a:r>
          </a:p>
        </p:txBody>
      </p:sp>
      <p:sp>
        <p:nvSpPr>
          <p:cNvPr id="5413891" name="Rectangle 3"/>
          <p:cNvSpPr>
            <a:spLocks noGrp="1" noChangeArrowheads="1"/>
          </p:cNvSpPr>
          <p:nvPr>
            <p:ph type="body" idx="4294967295"/>
          </p:nvPr>
        </p:nvSpPr>
        <p:spPr>
          <a:xfrm>
            <a:off x="304800" y="1752600"/>
            <a:ext cx="8305800" cy="3733800"/>
          </a:xfrm>
        </p:spPr>
        <p:txBody>
          <a:bodyPr/>
          <a:lstStyle/>
          <a:p>
            <a:pPr>
              <a:defRPr/>
            </a:pPr>
            <a:r>
              <a:rPr lang="en-US" sz="3200" b="1" dirty="0">
                <a:solidFill>
                  <a:srgbClr val="FFFF00"/>
                </a:solidFill>
              </a:rPr>
              <a:t>Quality assessment and diagnostics</a:t>
            </a:r>
            <a:r>
              <a:rPr lang="en-US" sz="3200" dirty="0">
                <a:solidFill>
                  <a:srgbClr val="FFFF00"/>
                </a:solidFill>
              </a:rPr>
              <a:t> </a:t>
            </a:r>
          </a:p>
          <a:p>
            <a:pPr lvl="1">
              <a:defRPr/>
            </a:pPr>
            <a:r>
              <a:rPr lang="en-US" sz="2800" dirty="0">
                <a:solidFill>
                  <a:srgbClr val="FFFFFF"/>
                </a:solidFill>
              </a:rPr>
              <a:t>Quality flags will be produced, with non-zero values for pixels whose inputs have values outside the acceptable range (values in ATBD)</a:t>
            </a:r>
          </a:p>
          <a:p>
            <a:pPr lvl="1">
              <a:defRPr/>
            </a:pPr>
            <a:r>
              <a:rPr lang="en-US" sz="2800" dirty="0">
                <a:solidFill>
                  <a:srgbClr val="FFFFFF"/>
                </a:solidFill>
              </a:rPr>
              <a:t>The following routine diagnostic procedures are recommended for evaluating performance:</a:t>
            </a:r>
          </a:p>
          <a:p>
            <a:pPr lvl="2">
              <a:defRPr/>
            </a:pPr>
            <a:r>
              <a:rPr lang="en-US" sz="2000" dirty="0">
                <a:solidFill>
                  <a:srgbClr val="FFFFFF"/>
                </a:solidFill>
              </a:rPr>
              <a:t>Examine image loops for artifacts or non-physical features</a:t>
            </a:r>
          </a:p>
          <a:p>
            <a:pPr lvl="2">
              <a:defRPr/>
            </a:pPr>
            <a:r>
              <a:rPr lang="en-US" sz="2000" dirty="0">
                <a:solidFill>
                  <a:srgbClr val="FFFFFF"/>
                </a:solidFill>
              </a:rPr>
              <a:t>Evaluate time series of bias statistics for anomalous behavior</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072E05F-FC1A-4933-8CA9-74FEECF5B330}" type="slidenum">
              <a:rPr lang="en-US" sz="1400"/>
              <a:pPr algn="r"/>
              <a:t>101</a:t>
            </a:fld>
            <a:endParaRPr lang="en-US" sz="1400"/>
          </a:p>
        </p:txBody>
      </p:sp>
      <p:sp>
        <p:nvSpPr>
          <p:cNvPr id="12800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3917CDFE-6591-4B65-979C-463265A06B08}" type="slidenum">
              <a:rPr lang="en-US" sz="1400"/>
              <a:pPr algn="r"/>
              <a:t>101</a:t>
            </a:fld>
            <a:endParaRPr lang="en-US" sz="1400"/>
          </a:p>
        </p:txBody>
      </p:sp>
      <p:sp>
        <p:nvSpPr>
          <p:cNvPr id="12800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0800B2E-FC32-4A25-BEA3-7B53E324A39C}" type="slidenum">
              <a:rPr lang="en-US" sz="1400">
                <a:solidFill>
                  <a:srgbClr val="F8F8F8"/>
                </a:solidFill>
                <a:effectLst>
                  <a:outerShdw blurRad="38100" dist="38100" dir="2700000" algn="tl">
                    <a:srgbClr val="000000">
                      <a:alpha val="43137"/>
                    </a:srgbClr>
                  </a:outerShdw>
                </a:effectLst>
              </a:rPr>
              <a:pPr algn="r"/>
              <a:t>101</a:t>
            </a:fld>
            <a:endParaRPr lang="en-US" sz="1400">
              <a:solidFill>
                <a:srgbClr val="F8F8F8"/>
              </a:solidFill>
              <a:effectLst>
                <a:outerShdw blurRad="38100" dist="38100" dir="2700000" algn="tl">
                  <a:srgbClr val="000000">
                    <a:alpha val="43137"/>
                  </a:srgbClr>
                </a:outerShdw>
              </a:effectLst>
            </a:endParaRPr>
          </a:p>
        </p:txBody>
      </p:sp>
      <p:sp>
        <p:nvSpPr>
          <p:cNvPr id="5415939" name="Rectangle 3"/>
          <p:cNvSpPr>
            <a:spLocks noGrp="1" noChangeArrowheads="1"/>
          </p:cNvSpPr>
          <p:nvPr>
            <p:ph type="body" idx="4294967295"/>
          </p:nvPr>
        </p:nvSpPr>
        <p:spPr>
          <a:xfrm>
            <a:off x="304800" y="1752600"/>
            <a:ext cx="8382000" cy="4800600"/>
          </a:xfrm>
        </p:spPr>
        <p:txBody>
          <a:bodyPr/>
          <a:lstStyle/>
          <a:p>
            <a:pPr>
              <a:defRPr/>
            </a:pPr>
            <a:r>
              <a:rPr lang="en-US" sz="3200" b="1" dirty="0">
                <a:solidFill>
                  <a:srgbClr val="FFFF00"/>
                </a:solidFill>
              </a:rPr>
              <a:t>Exception handling</a:t>
            </a:r>
          </a:p>
          <a:p>
            <a:pPr lvl="1">
              <a:defRPr/>
            </a:pPr>
            <a:r>
              <a:rPr lang="en-US" sz="2800" dirty="0"/>
              <a:t>Quality control flags will be checked and inherited from the sensor input data for handling these exceptions</a:t>
            </a:r>
          </a:p>
          <a:p>
            <a:pPr lvl="2">
              <a:defRPr/>
            </a:pPr>
            <a:r>
              <a:rPr lang="en-US" sz="2000" dirty="0"/>
              <a:t>Bad sensor input data (depending on what input QC available)</a:t>
            </a:r>
          </a:p>
          <a:p>
            <a:pPr lvl="2">
              <a:defRPr/>
            </a:pPr>
            <a:r>
              <a:rPr lang="en-US" sz="2000" dirty="0"/>
              <a:t>Missing sensor input data </a:t>
            </a:r>
          </a:p>
          <a:p>
            <a:pPr lvl="2">
              <a:defRPr/>
            </a:pPr>
            <a:r>
              <a:rPr lang="en-US" sz="2000" dirty="0"/>
              <a:t>Missing geolocation or viewing geometry information</a:t>
            </a:r>
          </a:p>
          <a:p>
            <a:pPr lvl="1">
              <a:defRPr/>
            </a:pPr>
            <a:r>
              <a:rPr lang="en-US" sz="2800" dirty="0">
                <a:solidFill>
                  <a:srgbClr val="FFFFFF"/>
                </a:solidFill>
              </a:rPr>
              <a:t>Missing (negative) values will be assigned to any pixel with quality issues or with any input values outside the acceptable range</a:t>
            </a:r>
            <a:r>
              <a:rPr lang="en-US" sz="2800" dirty="0" smtClean="0">
                <a:solidFill>
                  <a:srgbClr val="FFFFFF"/>
                </a:solidFill>
              </a:rPr>
              <a:t>.</a:t>
            </a:r>
            <a:endParaRPr lang="en-US" sz="2800" dirty="0">
              <a:solidFill>
                <a:srgbClr val="FFFFFF"/>
              </a:solidFill>
            </a:endParaRPr>
          </a:p>
        </p:txBody>
      </p:sp>
      <p:sp>
        <p:nvSpPr>
          <p:cNvPr id="5" name="Title 4"/>
          <p:cNvSpPr>
            <a:spLocks noGrp="1"/>
          </p:cNvSpPr>
          <p:nvPr>
            <p:ph type="title" idx="4294967295"/>
          </p:nvPr>
        </p:nvSpPr>
        <p:spPr>
          <a:xfrm>
            <a:off x="1295400" y="76200"/>
            <a:ext cx="7239000" cy="1143000"/>
          </a:xfrm>
        </p:spPr>
        <p:txBody>
          <a:bodyPr/>
          <a:lstStyle/>
          <a:p>
            <a:pPr>
              <a:defRPr/>
            </a:pPr>
            <a:r>
              <a:rPr lang="en-US" sz="3600" dirty="0"/>
              <a:t>Practical Considerations (3)</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2"/>
          </p:nvPr>
        </p:nvSpPr>
        <p:spPr>
          <a:noFill/>
        </p:spPr>
        <p:txBody>
          <a:bodyPr/>
          <a:lstStyle/>
          <a:p>
            <a:fld id="{6859A35C-D04E-483F-88C5-F73865102B1B}" type="slidenum">
              <a:rPr lang="en-US" smtClean="0">
                <a:latin typeface="Times New Roman" pitchFamily="18" charset="0"/>
                <a:ea typeface="ＭＳ Ｐゴシック" pitchFamily="34" charset="-128"/>
              </a:rPr>
              <a:pPr/>
              <a:t>102</a:t>
            </a:fld>
            <a:endParaRPr lang="en-US" smtClean="0">
              <a:latin typeface="Times New Roman" pitchFamily="18" charset="0"/>
              <a:ea typeface="ＭＳ Ｐゴシック" pitchFamily="34" charset="-128"/>
            </a:endParaRPr>
          </a:p>
        </p:txBody>
      </p:sp>
      <p:sp>
        <p:nvSpPr>
          <p:cNvPr id="7" name="Title 6"/>
          <p:cNvSpPr>
            <a:spLocks noGrp="1"/>
          </p:cNvSpPr>
          <p:nvPr>
            <p:ph type="title" idx="4294967295"/>
          </p:nvPr>
        </p:nvSpPr>
        <p:spPr>
          <a:xfrm>
            <a:off x="1143000" y="228600"/>
            <a:ext cx="7848600" cy="1143000"/>
          </a:xfrm>
        </p:spPr>
        <p:txBody>
          <a:bodyPr/>
          <a:lstStyle/>
          <a:p>
            <a:pPr>
              <a:lnSpc>
                <a:spcPct val="100000"/>
              </a:lnSpc>
              <a:defRPr/>
            </a:pPr>
            <a:r>
              <a:rPr lang="en-US" sz="3600" dirty="0">
                <a:ea typeface="+mj-ea"/>
              </a:rPr>
              <a:t>Example of Implementation </a:t>
            </a:r>
            <a:r>
              <a:rPr lang="en-US" sz="3600" dirty="0" smtClean="0"/>
              <a:t>from Current Processing at STAR</a:t>
            </a:r>
            <a:endParaRPr lang="en-US" sz="3600" dirty="0">
              <a:ea typeface="+mj-ea"/>
            </a:endParaRPr>
          </a:p>
        </p:txBody>
      </p:sp>
      <p:sp>
        <p:nvSpPr>
          <p:cNvPr id="8" name="Content Placeholder 7"/>
          <p:cNvSpPr>
            <a:spLocks/>
          </p:cNvSpPr>
          <p:nvPr/>
        </p:nvSpPr>
        <p:spPr bwMode="auto">
          <a:xfrm>
            <a:off x="457200" y="1752600"/>
            <a:ext cx="3657600" cy="4648200"/>
          </a:xfrm>
          <a:prstGeom prst="rect">
            <a:avLst/>
          </a:prstGeom>
          <a:noFill/>
          <a:ln w="9525">
            <a:noFill/>
            <a:miter lim="800000"/>
            <a:headEnd/>
            <a:tailEnd/>
          </a:ln>
        </p:spPr>
        <p:txBody>
          <a:bodyPr lIns="92075" tIns="46038" rIns="92075" bIns="46038"/>
          <a:lstStyle/>
          <a:p>
            <a:pPr marL="342900" indent="-342900" eaLnBrk="1" hangingPunct="1">
              <a:spcBef>
                <a:spcPct val="20000"/>
              </a:spcBef>
              <a:buClr>
                <a:srgbClr val="FAFD00"/>
              </a:buClr>
              <a:buSzPct val="100000"/>
              <a:buFont typeface="Symbol" pitchFamily="18" charset="2"/>
              <a:buChar char="·"/>
              <a:defRPr/>
            </a:pPr>
            <a:r>
              <a:rPr lang="en-US" dirty="0">
                <a:solidFill>
                  <a:srgbClr val="F8F8F8"/>
                </a:solidFill>
                <a:effectLst>
                  <a:outerShdw blurRad="38100" dist="38100" dir="2700000" algn="tl">
                    <a:srgbClr val="000000"/>
                  </a:outerShdw>
                </a:effectLst>
                <a:latin typeface="+mn-lt"/>
              </a:rPr>
              <a:t>Retrieval of hourly rain accumulation from 00-23 UTC 4 June 2009</a:t>
            </a:r>
          </a:p>
          <a:p>
            <a:pPr marL="342900" indent="-342900" eaLnBrk="1" hangingPunct="1">
              <a:spcBef>
                <a:spcPct val="20000"/>
              </a:spcBef>
              <a:buClr>
                <a:srgbClr val="FAFD00"/>
              </a:buClr>
              <a:buSzPct val="100000"/>
              <a:buFont typeface="Symbol" pitchFamily="18" charset="2"/>
              <a:buChar char="·"/>
              <a:defRPr/>
            </a:pPr>
            <a:r>
              <a:rPr lang="en-US" dirty="0">
                <a:solidFill>
                  <a:srgbClr val="F8F8F8"/>
                </a:solidFill>
                <a:effectLst>
                  <a:outerShdw blurRad="38100" dist="38100" dir="2700000" algn="tl">
                    <a:srgbClr val="000000"/>
                  </a:outerShdw>
                </a:effectLst>
                <a:latin typeface="+mn-lt"/>
              </a:rPr>
              <a:t>Inputs:</a:t>
            </a:r>
          </a:p>
          <a:p>
            <a:pPr marL="742950" lvl="1" indent="-285750" eaLnBrk="1" hangingPunct="1">
              <a:spcBef>
                <a:spcPct val="35000"/>
              </a:spcBef>
              <a:buClr>
                <a:srgbClr val="A2D7FF"/>
              </a:buClr>
              <a:buSzPct val="100000"/>
              <a:buFontTx/>
              <a:buChar char="»"/>
              <a:defRPr/>
            </a:pPr>
            <a:r>
              <a:rPr lang="en-US" sz="2000" dirty="0">
                <a:solidFill>
                  <a:srgbClr val="F8F8F8"/>
                </a:solidFill>
                <a:effectLst>
                  <a:outerShdw blurRad="38100" dist="38100" dir="2700000" algn="tl">
                    <a:srgbClr val="000000"/>
                  </a:outerShdw>
                </a:effectLst>
                <a:latin typeface="+mn-lt"/>
              </a:rPr>
              <a:t>IR window (11 µm) brightness temperatures from GOES-11 and -12, METEOSAT -7 and -9 and </a:t>
            </a:r>
            <a:r>
              <a:rPr lang="en-US" sz="2000" dirty="0" smtClean="0">
                <a:solidFill>
                  <a:srgbClr val="F8F8F8"/>
                </a:solidFill>
                <a:effectLst>
                  <a:outerShdw blurRad="38100" dist="38100" dir="2700000" algn="tl">
                    <a:srgbClr val="000000"/>
                  </a:outerShdw>
                </a:effectLst>
                <a:latin typeface="+mn-lt"/>
              </a:rPr>
              <a:t>MTSAT-1R</a:t>
            </a:r>
            <a:endParaRPr lang="en-US" sz="2000" dirty="0">
              <a:solidFill>
                <a:srgbClr val="F8F8F8"/>
              </a:solidFill>
              <a:effectLst>
                <a:outerShdw blurRad="38100" dist="38100" dir="2700000" algn="tl">
                  <a:srgbClr val="000000"/>
                </a:outerShdw>
              </a:effectLst>
              <a:latin typeface="+mn-lt"/>
            </a:endParaRPr>
          </a:p>
          <a:p>
            <a:pPr marL="742950" lvl="1" indent="-285750" eaLnBrk="1" hangingPunct="1">
              <a:spcBef>
                <a:spcPct val="20000"/>
              </a:spcBef>
              <a:buClr>
                <a:srgbClr val="A2D7FF"/>
              </a:buClr>
              <a:buSzPct val="100000"/>
              <a:buFontTx/>
              <a:buChar char="»"/>
              <a:defRPr/>
            </a:pPr>
            <a:r>
              <a:rPr lang="en-US" sz="2000" dirty="0">
                <a:solidFill>
                  <a:srgbClr val="F8F8F8"/>
                </a:solidFill>
                <a:effectLst>
                  <a:outerShdw blurRad="38100" dist="38100" dir="2700000" algn="tl">
                    <a:srgbClr val="000000"/>
                  </a:outerShdw>
                </a:effectLst>
                <a:latin typeface="+mn-lt"/>
              </a:rPr>
              <a:t>Numerical weather model adjustment parameters from GFS</a:t>
            </a:r>
            <a:endParaRPr lang="en-US" sz="2800" dirty="0">
              <a:solidFill>
                <a:srgbClr val="F8F8F8"/>
              </a:solidFill>
              <a:effectLst>
                <a:outerShdw blurRad="38100" dist="38100" dir="2700000" algn="tl">
                  <a:srgbClr val="000000"/>
                </a:outerShdw>
              </a:effectLst>
              <a:latin typeface="+mn-lt"/>
            </a:endParaRPr>
          </a:p>
          <a:p>
            <a:pPr marL="742950" lvl="1" indent="-285750" eaLnBrk="1" hangingPunct="1">
              <a:spcBef>
                <a:spcPct val="20000"/>
              </a:spcBef>
              <a:buClr>
                <a:srgbClr val="A2D7FF"/>
              </a:buClr>
              <a:buSzPct val="100000"/>
              <a:buFontTx/>
              <a:buChar char="»"/>
              <a:defRPr/>
            </a:pPr>
            <a:endParaRPr lang="en-US" dirty="0">
              <a:solidFill>
                <a:srgbClr val="F8F8F8"/>
              </a:solidFill>
              <a:effectLst>
                <a:outerShdw blurRad="38100" dist="38100" dir="2700000" algn="tl">
                  <a:srgbClr val="000000"/>
                </a:outerShdw>
              </a:effectLst>
              <a:latin typeface="+mn-lt"/>
            </a:endParaRPr>
          </a:p>
        </p:txBody>
      </p:sp>
      <p:sp>
        <p:nvSpPr>
          <p:cNvPr id="12902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9B5F366-1BBB-4B40-BC2D-2FE41EB056A0}" type="slidenum">
              <a:rPr lang="en-US" sz="1400">
                <a:solidFill>
                  <a:srgbClr val="F8F8F8"/>
                </a:solidFill>
                <a:effectLst>
                  <a:outerShdw blurRad="38100" dist="38100" dir="2700000" algn="tl">
                    <a:srgbClr val="000000">
                      <a:alpha val="43137"/>
                    </a:srgbClr>
                  </a:outerShdw>
                </a:effectLst>
              </a:rPr>
              <a:pPr algn="r"/>
              <a:t>102</a:t>
            </a:fld>
            <a:endParaRPr lang="en-US" sz="1400" dirty="0">
              <a:solidFill>
                <a:srgbClr val="F8F8F8"/>
              </a:solidFill>
              <a:effectLst>
                <a:outerShdw blurRad="38100" dist="38100" dir="2700000" algn="tl">
                  <a:srgbClr val="000000">
                    <a:alpha val="43137"/>
                  </a:srgbClr>
                </a:outerShdw>
              </a:effectLst>
            </a:endParaRPr>
          </a:p>
        </p:txBody>
      </p:sp>
      <p:sp>
        <p:nvSpPr>
          <p:cNvPr id="129030" name="TextBox 18"/>
          <p:cNvSpPr txBox="1">
            <a:spLocks noChangeArrowheads="1"/>
          </p:cNvSpPr>
          <p:nvPr/>
        </p:nvSpPr>
        <p:spPr bwMode="auto">
          <a:xfrm>
            <a:off x="6096000" y="3505200"/>
            <a:ext cx="1323975" cy="338138"/>
          </a:xfrm>
          <a:prstGeom prst="rect">
            <a:avLst/>
          </a:prstGeom>
          <a:noFill/>
          <a:ln w="9525">
            <a:noFill/>
            <a:miter lim="800000"/>
            <a:headEnd/>
            <a:tailEnd/>
          </a:ln>
        </p:spPr>
        <p:txBody>
          <a:bodyPr wrap="none">
            <a:spAutoFit/>
          </a:bodyPr>
          <a:lstStyle/>
          <a:p>
            <a:r>
              <a:rPr lang="en-US"/>
              <a:t>TOA albedo</a:t>
            </a:r>
          </a:p>
        </p:txBody>
      </p:sp>
      <p:pic>
        <p:nvPicPr>
          <p:cNvPr id="129031" name="Picture 10" descr="worldHE20090604"/>
          <p:cNvPicPr>
            <a:picLocks noChangeAspect="1" noChangeArrowheads="1"/>
          </p:cNvPicPr>
          <p:nvPr/>
        </p:nvPicPr>
        <p:blipFill>
          <a:blip r:embed="rId3" cstate="print"/>
          <a:srcRect/>
          <a:stretch>
            <a:fillRect/>
          </a:stretch>
        </p:blipFill>
        <p:spPr bwMode="auto">
          <a:xfrm>
            <a:off x="4114800" y="2286000"/>
            <a:ext cx="5029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a:spLocks noGrp="1"/>
          </p:cNvSpPr>
          <p:nvPr>
            <p:ph type="sldNum" sz="quarter" idx="12"/>
          </p:nvPr>
        </p:nvSpPr>
        <p:spPr>
          <a:noFill/>
        </p:spPr>
        <p:txBody>
          <a:bodyPr/>
          <a:lstStyle/>
          <a:p>
            <a:fld id="{2B549DF7-53E6-45BE-B050-DAFD52B46617}" type="slidenum">
              <a:rPr lang="en-US" smtClean="0">
                <a:latin typeface="Times New Roman" pitchFamily="18" charset="0"/>
                <a:ea typeface="ＭＳ Ｐゴシック" pitchFamily="34" charset="-128"/>
              </a:rPr>
              <a:pPr/>
              <a:t>103</a:t>
            </a:fld>
            <a:endParaRPr lang="en-US" smtClean="0">
              <a:latin typeface="Times New Roman" pitchFamily="18" charset="0"/>
              <a:ea typeface="ＭＳ Ｐゴシック" pitchFamily="34" charset="-128"/>
            </a:endParaRPr>
          </a:p>
        </p:txBody>
      </p:sp>
      <p:sp>
        <p:nvSpPr>
          <p:cNvPr id="13005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DF870ACC-239F-4FF4-BB63-3D795692A681}" type="slidenum">
              <a:rPr lang="en-US" sz="1400">
                <a:solidFill>
                  <a:srgbClr val="F8F8F8"/>
                </a:solidFill>
                <a:effectLst>
                  <a:outerShdw blurRad="38100" dist="38100" dir="2700000" algn="tl">
                    <a:srgbClr val="000000">
                      <a:alpha val="43137"/>
                    </a:srgbClr>
                  </a:outerShdw>
                </a:effectLst>
              </a:rPr>
              <a:pPr algn="r"/>
              <a:t>103</a:t>
            </a:fld>
            <a:endParaRPr lang="en-US" sz="1400" dirty="0">
              <a:solidFill>
                <a:srgbClr val="F8F8F8"/>
              </a:solidFill>
              <a:effectLst>
                <a:outerShdw blurRad="38100" dist="38100" dir="2700000" algn="tl">
                  <a:srgbClr val="000000">
                    <a:alpha val="43137"/>
                  </a:srgbClr>
                </a:outerShdw>
              </a:effectLst>
            </a:endParaRPr>
          </a:p>
        </p:txBody>
      </p:sp>
      <p:sp>
        <p:nvSpPr>
          <p:cNvPr id="5" name="Title 4"/>
          <p:cNvSpPr>
            <a:spLocks noGrp="1"/>
          </p:cNvSpPr>
          <p:nvPr>
            <p:ph type="title" idx="4294967295"/>
          </p:nvPr>
        </p:nvSpPr>
        <p:spPr>
          <a:xfrm>
            <a:off x="685800" y="152400"/>
            <a:ext cx="7848600" cy="1143000"/>
          </a:xfrm>
        </p:spPr>
        <p:txBody>
          <a:bodyPr/>
          <a:lstStyle/>
          <a:p>
            <a:pPr>
              <a:lnSpc>
                <a:spcPct val="100000"/>
              </a:lnSpc>
              <a:defRPr/>
            </a:pPr>
            <a:r>
              <a:rPr lang="en-US" sz="3600" dirty="0"/>
              <a:t>Rainfall Rate Algorithm Verification</a:t>
            </a:r>
          </a:p>
        </p:txBody>
      </p:sp>
      <p:sp>
        <p:nvSpPr>
          <p:cNvPr id="6" name="Content Placeholder 5"/>
          <p:cNvSpPr>
            <a:spLocks noGrp="1"/>
          </p:cNvSpPr>
          <p:nvPr>
            <p:ph idx="4294967295"/>
          </p:nvPr>
        </p:nvSpPr>
        <p:spPr>
          <a:xfrm>
            <a:off x="685800" y="1828800"/>
            <a:ext cx="7848600" cy="4114800"/>
          </a:xfrm>
        </p:spPr>
        <p:txBody>
          <a:bodyPr/>
          <a:lstStyle/>
          <a:p>
            <a:pPr>
              <a:defRPr/>
            </a:pPr>
            <a:r>
              <a:rPr lang="en-US" dirty="0">
                <a:solidFill>
                  <a:srgbClr val="FFFFFF"/>
                </a:solidFill>
              </a:rPr>
              <a:t>Compared retrieved instantaneous rainfall rates </a:t>
            </a:r>
            <a:r>
              <a:rPr lang="en-US" dirty="0" smtClean="0">
                <a:solidFill>
                  <a:srgbClr val="FFFFFF"/>
                </a:solidFill>
              </a:rPr>
              <a:t>to </a:t>
            </a:r>
            <a:r>
              <a:rPr lang="en-US" dirty="0" smtClean="0"/>
              <a:t>Tropical </a:t>
            </a:r>
            <a:r>
              <a:rPr lang="en-US" dirty="0"/>
              <a:t>Rainfall Measuring Mission (TRMM) </a:t>
            </a:r>
            <a:r>
              <a:rPr lang="en-US" dirty="0" err="1"/>
              <a:t>spaceborne</a:t>
            </a:r>
            <a:r>
              <a:rPr lang="en-US" dirty="0"/>
              <a:t> Precipitation Radar (PR) between </a:t>
            </a:r>
            <a:r>
              <a:rPr lang="en-US" dirty="0" smtClean="0"/>
              <a:t>35</a:t>
            </a:r>
            <a:r>
              <a:rPr lang="en-US" dirty="0" smtClean="0">
                <a:cs typeface="Arial" charset="0"/>
              </a:rPr>
              <a:t>º</a:t>
            </a:r>
            <a:r>
              <a:rPr lang="en-US" dirty="0" smtClean="0"/>
              <a:t>S </a:t>
            </a:r>
            <a:r>
              <a:rPr lang="en-US" dirty="0"/>
              <a:t>and </a:t>
            </a:r>
            <a:r>
              <a:rPr lang="en-US" dirty="0" smtClean="0"/>
              <a:t>35</a:t>
            </a:r>
            <a:r>
              <a:rPr lang="en-US" dirty="0" smtClean="0">
                <a:cs typeface="Arial" charset="0"/>
              </a:rPr>
              <a:t>º</a:t>
            </a:r>
            <a:r>
              <a:rPr lang="en-US" dirty="0" smtClean="0"/>
              <a:t>N</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2"/>
          </p:nvPr>
        </p:nvSpPr>
        <p:spPr>
          <a:noFill/>
        </p:spPr>
        <p:txBody>
          <a:bodyPr/>
          <a:lstStyle/>
          <a:p>
            <a:fld id="{D1DF903F-962B-4C26-BE82-89EC1BE62477}" type="slidenum">
              <a:rPr lang="en-US" smtClean="0">
                <a:latin typeface="Times New Roman" pitchFamily="18" charset="0"/>
                <a:ea typeface="ＭＳ Ｐゴシック" pitchFamily="34" charset="-128"/>
              </a:rPr>
              <a:pPr/>
              <a:t>104</a:t>
            </a:fld>
            <a:endParaRPr lang="en-US" smtClean="0">
              <a:latin typeface="Times New Roman" pitchFamily="18" charset="0"/>
              <a:ea typeface="ＭＳ Ｐゴシック" pitchFamily="34" charset="-128"/>
            </a:endParaRPr>
          </a:p>
        </p:txBody>
      </p:sp>
      <p:sp>
        <p:nvSpPr>
          <p:cNvPr id="10" name="Title 9"/>
          <p:cNvSpPr>
            <a:spLocks noGrp="1"/>
          </p:cNvSpPr>
          <p:nvPr>
            <p:ph type="title" idx="4294967295"/>
          </p:nvPr>
        </p:nvSpPr>
        <p:spPr>
          <a:xfrm>
            <a:off x="685800" y="152400"/>
            <a:ext cx="7848600" cy="1143000"/>
          </a:xfrm>
        </p:spPr>
        <p:txBody>
          <a:bodyPr/>
          <a:lstStyle/>
          <a:p>
            <a:pPr>
              <a:lnSpc>
                <a:spcPct val="100000"/>
              </a:lnSpc>
              <a:spcAft>
                <a:spcPts val="600"/>
              </a:spcAft>
              <a:defRPr/>
            </a:pPr>
            <a:r>
              <a:rPr lang="en-US" sz="3600" dirty="0"/>
              <a:t>Rainfall Rate Algorithm</a:t>
            </a:r>
            <a:br>
              <a:rPr lang="en-US" sz="3600" dirty="0"/>
            </a:br>
            <a:r>
              <a:rPr lang="en-US" sz="3600" dirty="0"/>
              <a:t>Performance Estimates </a:t>
            </a:r>
          </a:p>
        </p:txBody>
      </p:sp>
      <p:sp>
        <p:nvSpPr>
          <p:cNvPr id="13107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670185F8-C49C-4728-961C-C6F78747D3AD}" type="slidenum">
              <a:rPr lang="en-US" sz="1400"/>
              <a:pPr algn="r"/>
              <a:t>104</a:t>
            </a:fld>
            <a:endParaRPr lang="en-US" sz="1400"/>
          </a:p>
        </p:txBody>
      </p:sp>
      <p:sp>
        <p:nvSpPr>
          <p:cNvPr id="13107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4E808BD0-1968-4093-92E0-06F631A51A7A}" type="slidenum">
              <a:rPr lang="en-US" sz="1400"/>
              <a:pPr algn="r"/>
              <a:t>104</a:t>
            </a:fld>
            <a:endParaRPr lang="en-US" sz="1400"/>
          </a:p>
        </p:txBody>
      </p:sp>
      <p:sp>
        <p:nvSpPr>
          <p:cNvPr id="13107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04DCEAE-3829-4606-B983-1FC14FFBC992}" type="slidenum">
              <a:rPr lang="en-US" sz="1400"/>
              <a:pPr algn="r"/>
              <a:t>104</a:t>
            </a:fld>
            <a:endParaRPr lang="en-US" sz="1400"/>
          </a:p>
        </p:txBody>
      </p:sp>
      <p:sp>
        <p:nvSpPr>
          <p:cNvPr id="13107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2E900A3-C676-41B6-89F6-513AA547E310}" type="slidenum">
              <a:rPr lang="en-US" sz="1400">
                <a:solidFill>
                  <a:srgbClr val="F8F8F8"/>
                </a:solidFill>
                <a:effectLst>
                  <a:outerShdw blurRad="38100" dist="38100" dir="2700000" algn="tl">
                    <a:srgbClr val="000000">
                      <a:alpha val="43137"/>
                    </a:srgbClr>
                  </a:outerShdw>
                </a:effectLst>
              </a:rPr>
              <a:pPr algn="r"/>
              <a:t>104</a:t>
            </a:fld>
            <a:endParaRPr lang="en-US" sz="1400" dirty="0">
              <a:solidFill>
                <a:srgbClr val="F8F8F8"/>
              </a:solidFill>
              <a:effectLst>
                <a:outerShdw blurRad="38100" dist="38100" dir="2700000" algn="tl">
                  <a:srgbClr val="000000">
                    <a:alpha val="43137"/>
                  </a:srgbClr>
                </a:outerShdw>
              </a:effectLst>
            </a:endParaRPr>
          </a:p>
        </p:txBody>
      </p:sp>
      <p:sp>
        <p:nvSpPr>
          <p:cNvPr id="5407748" name="Rectangle 4"/>
          <p:cNvSpPr>
            <a:spLocks noChangeArrowheads="1"/>
          </p:cNvSpPr>
          <p:nvPr/>
        </p:nvSpPr>
        <p:spPr bwMode="auto">
          <a:xfrm>
            <a:off x="381000" y="1828800"/>
            <a:ext cx="8458200" cy="4876800"/>
          </a:xfrm>
          <a:prstGeom prst="rect">
            <a:avLst/>
          </a:prstGeom>
          <a:noFill/>
          <a:ln w="9525">
            <a:noFill/>
            <a:miter lim="800000"/>
            <a:headEnd/>
            <a:tailEnd/>
          </a:ln>
          <a:effectLst/>
        </p:spPr>
        <p:txBody>
          <a:bodyPr lIns="92075" tIns="46038" rIns="92075" bIns="46038"/>
          <a:lstStyle/>
          <a:p>
            <a:pPr marL="342900" indent="-342900">
              <a:spcBef>
                <a:spcPct val="20000"/>
              </a:spcBef>
              <a:buClr>
                <a:srgbClr val="FAFD00"/>
              </a:buClr>
              <a:buSzPct val="100000"/>
              <a:buFont typeface="Symbol" pitchFamily="18" charset="2"/>
              <a:buChar char="·"/>
              <a:defRPr/>
            </a:pPr>
            <a:r>
              <a:rPr lang="en-US" dirty="0">
                <a:solidFill>
                  <a:srgbClr val="F8F8F8"/>
                </a:solidFill>
                <a:effectLst>
                  <a:outerShdw blurRad="38100" dist="38100" dir="2700000" algn="tl">
                    <a:srgbClr val="000000"/>
                  </a:outerShdw>
                </a:effectLst>
                <a:latin typeface="+mn-lt"/>
              </a:rPr>
              <a:t>The rainfall rate algorithm will likely </a:t>
            </a:r>
            <a:r>
              <a:rPr lang="en-US" dirty="0">
                <a:solidFill>
                  <a:srgbClr val="FFFFFF"/>
                </a:solidFill>
                <a:effectLst>
                  <a:outerShdw blurRad="38100" dist="38100" dir="2700000" algn="tl">
                    <a:srgbClr val="000000"/>
                  </a:outerShdw>
                </a:effectLst>
                <a:latin typeface="+mn-lt"/>
              </a:rPr>
              <a:t>meet requirements:</a:t>
            </a:r>
            <a:r>
              <a:rPr lang="en-US" sz="2000" dirty="0">
                <a:solidFill>
                  <a:srgbClr val="FFFFFF"/>
                </a:solidFill>
                <a:effectLst>
                  <a:outerShdw blurRad="38100" dist="38100" dir="2700000" algn="tl">
                    <a:srgbClr val="000000"/>
                  </a:outerShdw>
                </a:effectLst>
                <a:latin typeface="+mn-lt"/>
              </a:rPr>
              <a:t>	</a:t>
            </a:r>
          </a:p>
          <a:p>
            <a:pPr marL="742950" lvl="1" indent="-285750">
              <a:spcBef>
                <a:spcPct val="20000"/>
              </a:spcBef>
              <a:buClr>
                <a:srgbClr val="A2D7FF"/>
              </a:buClr>
              <a:buSzPct val="100000"/>
              <a:buFont typeface="Arial" charset="0"/>
              <a:buChar char="»"/>
              <a:defRPr/>
            </a:pPr>
            <a:r>
              <a:rPr lang="en-US" sz="2000" dirty="0">
                <a:solidFill>
                  <a:srgbClr val="FFFFFF"/>
                </a:solidFill>
                <a:latin typeface="+mn-lt"/>
              </a:rPr>
              <a:t>Validation versus TRMM Precipitation Radar (covering ±35° lat only ) for May through November 2007:</a:t>
            </a:r>
          </a:p>
        </p:txBody>
      </p:sp>
      <p:graphicFrame>
        <p:nvGraphicFramePr>
          <p:cNvPr id="16677958" name="Group 70"/>
          <p:cNvGraphicFramePr>
            <a:graphicFrameLocks noGrp="1"/>
          </p:cNvGraphicFramePr>
          <p:nvPr/>
        </p:nvGraphicFramePr>
        <p:xfrm>
          <a:off x="381000" y="3429000"/>
          <a:ext cx="8458200" cy="1097280"/>
        </p:xfrm>
        <a:graphic>
          <a:graphicData uri="http://schemas.openxmlformats.org/drawingml/2006/table">
            <a:tbl>
              <a:tblPr/>
              <a:tblGrid>
                <a:gridCol w="1208088"/>
                <a:gridCol w="1687512"/>
                <a:gridCol w="1938338"/>
                <a:gridCol w="1566862"/>
                <a:gridCol w="2057400"/>
              </a:tblGrid>
              <a:tr h="180975">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rPr>
                        <a:t>Specification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Arial" charset="0"/>
                        </a:rPr>
                        <a:t>Evaluation vs. TRMM radar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80975">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rPr>
                        <a:t>Precision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rPr>
                        <a:t>Precision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Arial" charset="0"/>
                        </a:rPr>
                        <a:t>Rain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rPr>
                        <a:t>6.0 mm/h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rPr>
                        <a:t>9.0 mm/h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rPr>
                        <a:t>5.8 mm/h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rPr>
                        <a:t>9.0 mm/h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2"/>
          </p:nvPr>
        </p:nvSpPr>
        <p:spPr>
          <a:noFill/>
        </p:spPr>
        <p:txBody>
          <a:bodyPr/>
          <a:lstStyle/>
          <a:p>
            <a:fld id="{245EB730-D6C8-4E01-BB88-686075259ECE}" type="slidenum">
              <a:rPr lang="en-US" smtClean="0">
                <a:latin typeface="Times New Roman" pitchFamily="18" charset="0"/>
                <a:ea typeface="ＭＳ Ｐゴシック" pitchFamily="34" charset="-128"/>
              </a:rPr>
              <a:pPr/>
              <a:t>105</a:t>
            </a:fld>
            <a:endParaRPr lang="en-US" smtClean="0">
              <a:latin typeface="Times New Roman" pitchFamily="18" charset="0"/>
              <a:ea typeface="ＭＳ Ｐゴシック" pitchFamily="34" charset="-128"/>
            </a:endParaRPr>
          </a:p>
        </p:txBody>
      </p:sp>
      <p:sp>
        <p:nvSpPr>
          <p:cNvPr id="13209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90E3890-631A-442D-969C-A67A940D76C1}" type="slidenum">
              <a:rPr lang="en-US" sz="1400"/>
              <a:pPr algn="r"/>
              <a:t>105</a:t>
            </a:fld>
            <a:endParaRPr lang="en-US" sz="1400"/>
          </a:p>
        </p:txBody>
      </p:sp>
      <p:sp>
        <p:nvSpPr>
          <p:cNvPr id="13210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8A0447E-0B09-4C5C-9FFB-62F705243181}" type="slidenum">
              <a:rPr lang="en-US" sz="1400"/>
              <a:pPr algn="r"/>
              <a:t>105</a:t>
            </a:fld>
            <a:endParaRPr lang="en-US" sz="1400"/>
          </a:p>
        </p:txBody>
      </p:sp>
      <p:sp>
        <p:nvSpPr>
          <p:cNvPr id="13210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8F5F116-3BB8-4724-BAA7-632D1FBF06FE}" type="slidenum">
              <a:rPr lang="en-US" sz="1400"/>
              <a:pPr algn="r"/>
              <a:t>105</a:t>
            </a:fld>
            <a:endParaRPr lang="en-US" sz="1400"/>
          </a:p>
        </p:txBody>
      </p:sp>
      <p:sp>
        <p:nvSpPr>
          <p:cNvPr id="13210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7B6CAF3-AF42-47EF-AAA6-67AB8A19EA90}" type="slidenum">
              <a:rPr lang="en-US" sz="1400">
                <a:solidFill>
                  <a:srgbClr val="F8F8F8"/>
                </a:solidFill>
                <a:effectLst>
                  <a:outerShdw blurRad="38100" dist="38100" dir="2700000" algn="tl">
                    <a:srgbClr val="000000">
                      <a:alpha val="43137"/>
                    </a:srgbClr>
                  </a:outerShdw>
                </a:effectLst>
              </a:rPr>
              <a:pPr algn="r"/>
              <a:t>105</a:t>
            </a:fld>
            <a:endParaRPr lang="en-US" sz="1400" dirty="0">
              <a:solidFill>
                <a:srgbClr val="F8F8F8"/>
              </a:solidFill>
              <a:effectLst>
                <a:outerShdw blurRad="38100" dist="38100" dir="2700000" algn="tl">
                  <a:srgbClr val="000000">
                    <a:alpha val="43137"/>
                  </a:srgbClr>
                </a:outerShdw>
              </a:effectLst>
            </a:endParaRPr>
          </a:p>
        </p:txBody>
      </p:sp>
      <p:sp>
        <p:nvSpPr>
          <p:cNvPr id="2206723" name="Rectangle 3"/>
          <p:cNvSpPr>
            <a:spLocks noGrp="1" noChangeArrowheads="1"/>
          </p:cNvSpPr>
          <p:nvPr>
            <p:ph type="title" idx="4294967295"/>
          </p:nvPr>
        </p:nvSpPr>
        <p:spPr/>
        <p:txBody>
          <a:bodyPr/>
          <a:lstStyle/>
          <a:p>
            <a:pPr>
              <a:defRPr/>
            </a:pPr>
            <a:r>
              <a:rPr lang="en-US" sz="3600">
                <a:ea typeface="+mj-ea"/>
              </a:rPr>
              <a:t>Assumptions and Limitations </a:t>
            </a:r>
          </a:p>
        </p:txBody>
      </p:sp>
      <p:sp>
        <p:nvSpPr>
          <p:cNvPr id="5409796" name="Rectangle 6"/>
          <p:cNvSpPr>
            <a:spLocks noGrp="1" noChangeArrowheads="1"/>
          </p:cNvSpPr>
          <p:nvPr>
            <p:ph type="body" idx="4294967295"/>
          </p:nvPr>
        </p:nvSpPr>
        <p:spPr>
          <a:xfrm>
            <a:off x="609600" y="1752600"/>
            <a:ext cx="7848600" cy="4572000"/>
          </a:xfrm>
        </p:spPr>
        <p:txBody>
          <a:bodyPr/>
          <a:lstStyle/>
          <a:p>
            <a:pPr>
              <a:spcBef>
                <a:spcPts val="600"/>
              </a:spcBef>
              <a:defRPr/>
            </a:pPr>
            <a:r>
              <a:rPr lang="en-US" sz="2000" b="1" dirty="0"/>
              <a:t>Assumptions:</a:t>
            </a:r>
          </a:p>
          <a:p>
            <a:pPr lvl="1">
              <a:spcBef>
                <a:spcPts val="600"/>
              </a:spcBef>
              <a:defRPr/>
            </a:pPr>
            <a:r>
              <a:rPr lang="en-US" sz="1800" dirty="0" smtClean="0"/>
              <a:t>Cloud-top temperatures are related to surface rainfall rates</a:t>
            </a:r>
            <a:endParaRPr lang="en-US" sz="1800" dirty="0"/>
          </a:p>
          <a:p>
            <a:pPr lvl="1">
              <a:spcBef>
                <a:spcPts val="600"/>
              </a:spcBef>
              <a:defRPr/>
            </a:pPr>
            <a:r>
              <a:rPr lang="en-US" sz="1800" dirty="0" smtClean="0"/>
              <a:t>The entire cloud of interest is contained within the image</a:t>
            </a:r>
            <a:endParaRPr lang="en-US" sz="1800" dirty="0"/>
          </a:p>
          <a:p>
            <a:pPr lvl="1">
              <a:spcBef>
                <a:spcPts val="600"/>
              </a:spcBef>
              <a:defRPr/>
            </a:pPr>
            <a:r>
              <a:rPr lang="en-US" sz="1800" dirty="0" smtClean="0"/>
              <a:t>Striping </a:t>
            </a:r>
            <a:r>
              <a:rPr lang="en-US" sz="1800" dirty="0"/>
              <a:t>is minimal (striping will adversely affect the </a:t>
            </a:r>
            <a:r>
              <a:rPr lang="en-US" sz="1800" dirty="0" smtClean="0"/>
              <a:t>computation of cloud characteristics)</a:t>
            </a:r>
            <a:endParaRPr lang="en-US" sz="1800" dirty="0"/>
          </a:p>
          <a:p>
            <a:pPr lvl="1">
              <a:spcBef>
                <a:spcPts val="600"/>
              </a:spcBef>
              <a:defRPr/>
            </a:pPr>
            <a:r>
              <a:rPr lang="en-US" sz="1800" dirty="0" smtClean="0"/>
              <a:t>ABI </a:t>
            </a:r>
            <a:r>
              <a:rPr lang="en-US" sz="1800" dirty="0"/>
              <a:t>data have been corrected for </a:t>
            </a:r>
            <a:r>
              <a:rPr lang="en-US" sz="1800" dirty="0" smtClean="0"/>
              <a:t>parallax</a:t>
            </a:r>
          </a:p>
          <a:p>
            <a:pPr lvl="1">
              <a:spcBef>
                <a:spcPts val="600"/>
              </a:spcBef>
              <a:defRPr/>
            </a:pPr>
            <a:r>
              <a:rPr lang="en-US" sz="1800" dirty="0" smtClean="0"/>
              <a:t>Calibration over the CONUS is applicable to other parts of the world</a:t>
            </a:r>
            <a:endParaRPr lang="en-US" sz="1800" dirty="0"/>
          </a:p>
          <a:p>
            <a:pPr>
              <a:spcBef>
                <a:spcPts val="600"/>
              </a:spcBef>
              <a:defRPr/>
            </a:pPr>
            <a:r>
              <a:rPr lang="en-US" sz="2000" b="1" dirty="0"/>
              <a:t>Limitations:</a:t>
            </a:r>
          </a:p>
          <a:p>
            <a:pPr lvl="1">
              <a:spcBef>
                <a:spcPts val="600"/>
              </a:spcBef>
              <a:defRPr/>
            </a:pPr>
            <a:r>
              <a:rPr lang="en-US" sz="1800" dirty="0"/>
              <a:t>Better skill for convective rainfall than for </a:t>
            </a:r>
            <a:r>
              <a:rPr lang="en-US" sz="1800" dirty="0" err="1"/>
              <a:t>stratiform</a:t>
            </a:r>
            <a:r>
              <a:rPr lang="en-US" sz="1800" dirty="0"/>
              <a:t> </a:t>
            </a:r>
            <a:r>
              <a:rPr lang="en-US" sz="1800" dirty="0" smtClean="0"/>
              <a:t>rainfall (a </a:t>
            </a:r>
            <a:r>
              <a:rPr lang="en-US" sz="1800" dirty="0"/>
              <a:t>standard limitation of satellite-based rain rate retrievals</a:t>
            </a:r>
            <a:r>
              <a:rPr lang="en-US" sz="1800" dirty="0" smtClean="0"/>
              <a: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2"/>
          </p:nvPr>
        </p:nvSpPr>
        <p:spPr>
          <a:noFill/>
        </p:spPr>
        <p:txBody>
          <a:bodyPr/>
          <a:lstStyle/>
          <a:p>
            <a:fld id="{651070DD-4500-452E-9423-1170FA301C58}" type="slidenum">
              <a:rPr lang="en-US" smtClean="0">
                <a:latin typeface="Times New Roman" pitchFamily="18" charset="0"/>
                <a:ea typeface="ＭＳ Ｐゴシック" pitchFamily="34" charset="-128"/>
              </a:rPr>
              <a:pPr/>
              <a:t>106</a:t>
            </a:fld>
            <a:endParaRPr lang="en-US" smtClean="0">
              <a:latin typeface="Times New Roman" pitchFamily="18" charset="0"/>
              <a:ea typeface="ＭＳ Ｐゴシック" pitchFamily="34" charset="-128"/>
            </a:endParaRPr>
          </a:p>
        </p:txBody>
      </p:sp>
      <p:sp>
        <p:nvSpPr>
          <p:cNvPr id="13312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25FBD441-4476-4590-A82B-251AD911F5C6}" type="slidenum">
              <a:rPr lang="en-US" sz="1400"/>
              <a:pPr algn="r"/>
              <a:t>106</a:t>
            </a:fld>
            <a:endParaRPr lang="en-US" sz="1400"/>
          </a:p>
        </p:txBody>
      </p:sp>
      <p:sp>
        <p:nvSpPr>
          <p:cNvPr id="13312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7031FD3D-97DC-4977-B350-88D729958EC9}" type="slidenum">
              <a:rPr lang="en-US" sz="1400"/>
              <a:pPr algn="r"/>
              <a:t>106</a:t>
            </a:fld>
            <a:endParaRPr lang="en-US" sz="1400"/>
          </a:p>
        </p:txBody>
      </p:sp>
      <p:sp>
        <p:nvSpPr>
          <p:cNvPr id="13312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7A5B38A2-DD8E-4D12-82F1-45F8CD7837E7}" type="slidenum">
              <a:rPr lang="en-US" sz="1400">
                <a:solidFill>
                  <a:srgbClr val="F8F8F8"/>
                </a:solidFill>
                <a:effectLst>
                  <a:outerShdw blurRad="38100" dist="38100" dir="2700000" algn="tl">
                    <a:srgbClr val="000000">
                      <a:alpha val="43137"/>
                    </a:srgbClr>
                  </a:outerShdw>
                </a:effectLst>
              </a:rPr>
              <a:pPr algn="r"/>
              <a:t>106</a:t>
            </a:fld>
            <a:endParaRPr lang="en-US" sz="1400" dirty="0">
              <a:solidFill>
                <a:srgbClr val="F8F8F8"/>
              </a:solidFill>
              <a:effectLst>
                <a:outerShdw blurRad="38100" dist="38100" dir="2700000" algn="tl">
                  <a:srgbClr val="000000">
                    <a:alpha val="43137"/>
                  </a:srgbClr>
                </a:outerShdw>
              </a:effectLst>
            </a:endParaRPr>
          </a:p>
        </p:txBody>
      </p:sp>
      <p:sp>
        <p:nvSpPr>
          <p:cNvPr id="5496834" name="Rectangle 2"/>
          <p:cNvSpPr>
            <a:spLocks noGrp="1" noChangeArrowheads="1"/>
          </p:cNvSpPr>
          <p:nvPr>
            <p:ph type="title" idx="4294967295"/>
          </p:nvPr>
        </p:nvSpPr>
        <p:spPr/>
        <p:txBody>
          <a:bodyPr/>
          <a:lstStyle/>
          <a:p>
            <a:pPr>
              <a:defRPr/>
            </a:pPr>
            <a:r>
              <a:rPr lang="en-US" sz="3600"/>
              <a:t>Error Budget</a:t>
            </a:r>
          </a:p>
        </p:txBody>
      </p:sp>
      <p:sp>
        <p:nvSpPr>
          <p:cNvPr id="5496835" name="Rectangle 3"/>
          <p:cNvSpPr>
            <a:spLocks noGrp="1" noChangeArrowheads="1"/>
          </p:cNvSpPr>
          <p:nvPr>
            <p:ph type="body" idx="4294967295"/>
          </p:nvPr>
        </p:nvSpPr>
        <p:spPr>
          <a:xfrm>
            <a:off x="609600" y="1828800"/>
            <a:ext cx="7848600" cy="4495800"/>
          </a:xfrm>
        </p:spPr>
        <p:txBody>
          <a:bodyPr>
            <a:normAutofit/>
          </a:bodyPr>
          <a:lstStyle/>
          <a:p>
            <a:pPr>
              <a:defRPr/>
            </a:pPr>
            <a:r>
              <a:rPr lang="en-US" sz="2400" dirty="0"/>
              <a:t>Primary sources of error in rain rate are uncertainties in:</a:t>
            </a:r>
          </a:p>
          <a:p>
            <a:pPr lvl="1">
              <a:defRPr/>
            </a:pPr>
            <a:r>
              <a:rPr lang="en-US" sz="2000" dirty="0" smtClean="0"/>
              <a:t>Physical relationships between cloud-top temperature and rainfall rates</a:t>
            </a:r>
          </a:p>
          <a:p>
            <a:pPr lvl="1">
              <a:defRPr/>
            </a:pPr>
            <a:r>
              <a:rPr lang="en-US" sz="2000" dirty="0" smtClean="0"/>
              <a:t>Input IR brightness </a:t>
            </a:r>
            <a:r>
              <a:rPr lang="en-US" sz="2000" dirty="0"/>
              <a:t>temperatures, due </a:t>
            </a:r>
            <a:r>
              <a:rPr lang="en-US" sz="2000" dirty="0" smtClean="0"/>
              <a:t>to errors </a:t>
            </a:r>
            <a:r>
              <a:rPr lang="en-US" sz="2000" dirty="0"/>
              <a:t>in calibration and </a:t>
            </a:r>
            <a:r>
              <a:rPr lang="en-US" sz="2000" dirty="0" smtClean="0"/>
              <a:t>stability</a:t>
            </a:r>
          </a:p>
          <a:p>
            <a:pPr lvl="1">
              <a:defRPr/>
            </a:pPr>
            <a:r>
              <a:rPr lang="en-US" sz="2000" dirty="0" smtClean="0"/>
              <a:t>GFS model output fields for adjustments</a:t>
            </a:r>
            <a:endParaRPr lang="en-US" sz="2000" dirty="0"/>
          </a:p>
          <a:p>
            <a:pPr>
              <a:defRPr/>
            </a:pPr>
            <a:r>
              <a:rPr lang="en-US" sz="2400" dirty="0" smtClean="0"/>
              <a:t>Estimation </a:t>
            </a:r>
            <a:r>
              <a:rPr lang="en-US" sz="2400" dirty="0"/>
              <a:t>of errors can be done by perturbing the different sources by known amounts and comparing the results to those from the un-perturbed values (at least in the first two cases)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2"/>
          </p:nvPr>
        </p:nvSpPr>
        <p:spPr>
          <a:noFill/>
        </p:spPr>
        <p:txBody>
          <a:bodyPr/>
          <a:lstStyle/>
          <a:p>
            <a:fld id="{E39BABA0-2A78-48E8-BA0A-48E0918EE0FF}" type="slidenum">
              <a:rPr lang="en-US" smtClean="0">
                <a:latin typeface="Times New Roman" pitchFamily="18" charset="0"/>
                <a:ea typeface="ＭＳ Ｐゴシック" pitchFamily="34" charset="-128"/>
              </a:rPr>
              <a:pPr/>
              <a:t>107</a:t>
            </a:fld>
            <a:endParaRPr lang="en-US" smtClean="0">
              <a:latin typeface="Times New Roman" pitchFamily="18" charset="0"/>
              <a:ea typeface="ＭＳ Ｐゴシック" pitchFamily="34" charset="-128"/>
            </a:endParaRPr>
          </a:p>
        </p:txBody>
      </p:sp>
      <p:sp>
        <p:nvSpPr>
          <p:cNvPr id="13414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349813A-2836-4ABF-B4B9-FAB66FA95EE7}" type="slidenum">
              <a:rPr lang="en-US" sz="1400">
                <a:solidFill>
                  <a:srgbClr val="F8F8F8"/>
                </a:solidFill>
                <a:effectLst>
                  <a:outerShdw blurRad="38100" dist="38100" dir="2700000" algn="tl">
                    <a:srgbClr val="000000">
                      <a:alpha val="43137"/>
                    </a:srgbClr>
                  </a:outerShdw>
                </a:effectLst>
              </a:rPr>
              <a:pPr algn="r"/>
              <a:t>107</a:t>
            </a:fld>
            <a:endParaRPr lang="en-US" sz="1400" dirty="0">
              <a:solidFill>
                <a:srgbClr val="F8F8F8"/>
              </a:solidFill>
              <a:effectLst>
                <a:outerShdw blurRad="38100" dist="38100" dir="2700000" algn="tl">
                  <a:srgbClr val="000000">
                    <a:alpha val="43137"/>
                  </a:srgbClr>
                </a:outerShdw>
              </a:effectLst>
            </a:endParaRPr>
          </a:p>
        </p:txBody>
      </p:sp>
      <p:sp>
        <p:nvSpPr>
          <p:cNvPr id="14983170" name="Rectangle 2"/>
          <p:cNvSpPr>
            <a:spLocks noGrp="1" noChangeArrowheads="1"/>
          </p:cNvSpPr>
          <p:nvPr>
            <p:ph type="title" idx="4294967295"/>
          </p:nvPr>
        </p:nvSpPr>
        <p:spPr/>
        <p:txBody>
          <a:bodyPr/>
          <a:lstStyle/>
          <a:p>
            <a:pPr>
              <a:defRPr/>
            </a:pPr>
            <a:r>
              <a:rPr lang="en-US" sz="3600">
                <a:ea typeface="+mj-ea"/>
              </a:rPr>
              <a:t>Product Quality Monitoring</a:t>
            </a:r>
          </a:p>
        </p:txBody>
      </p:sp>
      <p:sp>
        <p:nvSpPr>
          <p:cNvPr id="14983171" name="Rectangle 3"/>
          <p:cNvSpPr>
            <a:spLocks noGrp="1" noChangeArrowheads="1"/>
          </p:cNvSpPr>
          <p:nvPr>
            <p:ph type="body" idx="4294967295"/>
          </p:nvPr>
        </p:nvSpPr>
        <p:spPr>
          <a:xfrm>
            <a:off x="381000" y="1676400"/>
            <a:ext cx="8382000" cy="4648200"/>
          </a:xfrm>
        </p:spPr>
        <p:txBody>
          <a:bodyPr/>
          <a:lstStyle/>
          <a:p>
            <a:pPr>
              <a:defRPr/>
            </a:pPr>
            <a:r>
              <a:rPr lang="en-US" sz="1800" dirty="0">
                <a:solidFill>
                  <a:srgbClr val="FFFFFF"/>
                </a:solidFill>
              </a:rPr>
              <a:t>Plan to develop an automated QC system to acquire, match and statistically compare satellite and (ground validation) radar estimates and alert if comparison statistics exceed pre-defined thresholds. </a:t>
            </a:r>
          </a:p>
          <a:p>
            <a:pPr>
              <a:defRPr/>
            </a:pPr>
            <a:endParaRPr lang="en-US" sz="1800" dirty="0">
              <a:solidFill>
                <a:srgbClr val="FFFFFF"/>
              </a:solidFill>
            </a:endParaRPr>
          </a:p>
          <a:p>
            <a:pPr>
              <a:defRPr/>
            </a:pPr>
            <a:r>
              <a:rPr lang="en-US" sz="1800" dirty="0">
                <a:solidFill>
                  <a:srgbClr val="FFFFFF"/>
                </a:solidFill>
              </a:rPr>
              <a:t>Input radiance and ancillary data QC:</a:t>
            </a:r>
          </a:p>
          <a:p>
            <a:pPr lvl="1">
              <a:defRPr/>
            </a:pPr>
            <a:r>
              <a:rPr lang="en-US" sz="1800" dirty="0">
                <a:solidFill>
                  <a:srgbClr val="FFFFFF"/>
                </a:solidFill>
              </a:rPr>
              <a:t>Gross checks (identify unphysical, out-of-bound, saturated values).</a:t>
            </a:r>
          </a:p>
          <a:p>
            <a:pPr lvl="1">
              <a:defRPr/>
            </a:pPr>
            <a:r>
              <a:rPr lang="en-US" sz="1800" dirty="0">
                <a:solidFill>
                  <a:srgbClr val="FFFFFF"/>
                </a:solidFill>
              </a:rPr>
              <a:t>Analysis of consistency with previous values.</a:t>
            </a:r>
          </a:p>
          <a:p>
            <a:pPr lvl="1">
              <a:defRPr/>
            </a:pPr>
            <a:r>
              <a:rPr lang="en-US" sz="1800" dirty="0">
                <a:solidFill>
                  <a:srgbClr val="FFFFFF"/>
                </a:solidFill>
              </a:rPr>
              <a:t>Check for simultaneous availability of all needed input.</a:t>
            </a:r>
          </a:p>
          <a:p>
            <a:pPr lvl="1">
              <a:defRPr/>
            </a:pPr>
            <a:endParaRPr lang="en-US" sz="1800" dirty="0">
              <a:solidFill>
                <a:srgbClr val="FFFFFF"/>
              </a:solidFill>
            </a:endParaRPr>
          </a:p>
          <a:p>
            <a:pPr>
              <a:defRPr/>
            </a:pPr>
            <a:r>
              <a:rPr lang="en-US" sz="1800" dirty="0">
                <a:solidFill>
                  <a:srgbClr val="FFFFFF"/>
                </a:solidFill>
              </a:rPr>
              <a:t>Product QC:</a:t>
            </a:r>
          </a:p>
          <a:p>
            <a:pPr lvl="1">
              <a:defRPr/>
            </a:pPr>
            <a:r>
              <a:rPr lang="en-US" sz="1800" dirty="0">
                <a:solidFill>
                  <a:srgbClr val="FFFFFF"/>
                </a:solidFill>
              </a:rPr>
              <a:t>Quality control satellite product (check for unphysical/missing values, check consistency, etc.)</a:t>
            </a:r>
          </a:p>
          <a:p>
            <a:pPr lvl="1">
              <a:defRPr/>
            </a:pPr>
            <a:r>
              <a:rPr lang="en-US" sz="1800" dirty="0">
                <a:solidFill>
                  <a:srgbClr val="FFFFFF"/>
                </a:solidFill>
              </a:rPr>
              <a:t>Compare satellite product with radar </a:t>
            </a:r>
            <a:r>
              <a:rPr lang="en-US" sz="1800" dirty="0" smtClean="0">
                <a:solidFill>
                  <a:srgbClr val="FFFFFF"/>
                </a:solidFill>
              </a:rPr>
              <a:t>observations.</a:t>
            </a:r>
            <a:endParaRPr lang="en-US" sz="1800" dirty="0">
              <a:solidFill>
                <a:srgbClr val="FFFFFF"/>
              </a:solidFill>
            </a:endParaRPr>
          </a:p>
          <a:p>
            <a:pPr lvl="1">
              <a:defRPr/>
            </a:pPr>
            <a:r>
              <a:rPr lang="en-US" sz="1800" dirty="0">
                <a:solidFill>
                  <a:srgbClr val="FFFFFF"/>
                </a:solidFill>
              </a:rPr>
              <a:t>Flag data and notify when statistics exceed pre-determined levels</a:t>
            </a:r>
            <a:r>
              <a:rPr lang="en-US" sz="1800" dirty="0" smtClean="0">
                <a:solidFill>
                  <a:srgbClr val="FFFFFF"/>
                </a:solidFill>
              </a:rPr>
              <a:t>.</a:t>
            </a: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a:noFill/>
        </p:spPr>
        <p:txBody>
          <a:bodyPr/>
          <a:lstStyle/>
          <a:p>
            <a:fld id="{E48CCB60-C59A-4840-849E-90C7F722063B}" type="slidenum">
              <a:rPr lang="en-US" smtClean="0">
                <a:latin typeface="Times New Roman" pitchFamily="18" charset="0"/>
                <a:ea typeface="ＭＳ Ｐゴシック" pitchFamily="34" charset="-128"/>
              </a:rPr>
              <a:pPr/>
              <a:t>108</a:t>
            </a:fld>
            <a:endParaRPr lang="en-US" smtClean="0">
              <a:latin typeface="Times New Roman" pitchFamily="18" charset="0"/>
              <a:ea typeface="ＭＳ Ｐゴシック" pitchFamily="34" charset="-128"/>
            </a:endParaRPr>
          </a:p>
        </p:txBody>
      </p:sp>
      <p:sp>
        <p:nvSpPr>
          <p:cNvPr id="13517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3E07A78-5209-4E59-9476-72CB6646F27A}" type="slidenum">
              <a:rPr lang="en-US" sz="1400"/>
              <a:pPr algn="r"/>
              <a:t>108</a:t>
            </a:fld>
            <a:endParaRPr lang="en-US" sz="1400"/>
          </a:p>
        </p:txBody>
      </p:sp>
      <p:sp>
        <p:nvSpPr>
          <p:cNvPr id="13517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4045B84E-ADE0-41C9-9810-EA0CC91169E7}" type="slidenum">
              <a:rPr lang="en-US" sz="1400"/>
              <a:pPr algn="r"/>
              <a:t>108</a:t>
            </a:fld>
            <a:endParaRPr lang="en-US" sz="1400"/>
          </a:p>
        </p:txBody>
      </p:sp>
      <p:sp>
        <p:nvSpPr>
          <p:cNvPr id="13517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9C32F401-820A-4FA4-8877-127E006B7A10}" type="slidenum">
              <a:rPr lang="en-US" sz="1400"/>
              <a:pPr algn="r"/>
              <a:t>108</a:t>
            </a:fld>
            <a:endParaRPr lang="en-US" sz="1400"/>
          </a:p>
        </p:txBody>
      </p:sp>
      <p:sp>
        <p:nvSpPr>
          <p:cNvPr id="2204677" name="Text Box 5"/>
          <p:cNvSpPr txBox="1">
            <a:spLocks noGrp="1" noChangeArrowheads="1"/>
          </p:cNvSpPr>
          <p:nvPr>
            <p:ph type="title" idx="4294967295"/>
          </p:nvPr>
        </p:nvSpPr>
        <p:spPr>
          <a:xfrm>
            <a:off x="1371600" y="152400"/>
            <a:ext cx="7543800" cy="1143000"/>
          </a:xfrm>
        </p:spPr>
        <p:txBody>
          <a:bodyPr/>
          <a:lstStyle/>
          <a:p>
            <a:pPr eaLnBrk="1" hangingPunct="1">
              <a:lnSpc>
                <a:spcPct val="100000"/>
              </a:lnSpc>
              <a:defRPr/>
            </a:pPr>
            <a:r>
              <a:rPr lang="en-US" sz="3600" dirty="0" smtClean="0"/>
              <a:t>Summary</a:t>
            </a:r>
            <a:endParaRPr lang="en-US" sz="3600" dirty="0"/>
          </a:p>
        </p:txBody>
      </p:sp>
      <p:sp>
        <p:nvSpPr>
          <p:cNvPr id="13517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BD30804-1384-4FBC-84D8-446001BE0DF5}" type="slidenum">
              <a:rPr lang="en-US" sz="1400">
                <a:solidFill>
                  <a:srgbClr val="F8F8F8"/>
                </a:solidFill>
                <a:effectLst>
                  <a:outerShdw blurRad="38100" dist="38100" dir="2700000" algn="tl">
                    <a:srgbClr val="000000">
                      <a:alpha val="43137"/>
                    </a:srgbClr>
                  </a:outerShdw>
                </a:effectLst>
              </a:rPr>
              <a:pPr algn="r"/>
              <a:t>108</a:t>
            </a:fld>
            <a:endParaRPr lang="en-US" sz="1400" dirty="0">
              <a:solidFill>
                <a:srgbClr val="F8F8F8"/>
              </a:solidFill>
              <a:effectLst>
                <a:outerShdw blurRad="38100" dist="38100" dir="2700000" algn="tl">
                  <a:srgbClr val="000000">
                    <a:alpha val="43137"/>
                  </a:srgbClr>
                </a:outerShdw>
              </a:effectLst>
            </a:endParaRPr>
          </a:p>
        </p:txBody>
      </p:sp>
      <p:sp>
        <p:nvSpPr>
          <p:cNvPr id="5" name="Content Placeholder 4"/>
          <p:cNvSpPr>
            <a:spLocks noGrp="1"/>
          </p:cNvSpPr>
          <p:nvPr>
            <p:ph idx="4294967295"/>
          </p:nvPr>
        </p:nvSpPr>
        <p:spPr>
          <a:xfrm>
            <a:off x="609600" y="1905000"/>
            <a:ext cx="7848600" cy="4114800"/>
          </a:xfrm>
        </p:spPr>
        <p:txBody>
          <a:bodyPr/>
          <a:lstStyle/>
          <a:p>
            <a:pPr>
              <a:spcBef>
                <a:spcPts val="600"/>
              </a:spcBef>
              <a:spcAft>
                <a:spcPts val="600"/>
              </a:spcAft>
              <a:defRPr/>
            </a:pPr>
            <a:r>
              <a:rPr lang="en-US" sz="2000" dirty="0" smtClean="0"/>
              <a:t>The Hydro-Estimator algorithm has been run in operations for the CONUS since 2002 and experimentally at STAR since 2005.</a:t>
            </a:r>
            <a:endParaRPr lang="en-US" sz="2000" dirty="0"/>
          </a:p>
          <a:p>
            <a:pPr>
              <a:spcBef>
                <a:spcPts val="600"/>
              </a:spcBef>
              <a:spcAft>
                <a:spcPts val="600"/>
              </a:spcAft>
              <a:defRPr/>
            </a:pPr>
            <a:r>
              <a:rPr lang="en-US" sz="2000" dirty="0" smtClean="0"/>
              <a:t>This project is transferring the global operational code at STAR to operations at OSPO.</a:t>
            </a:r>
            <a:endParaRPr lang="en-US" sz="2000" dirty="0"/>
          </a:p>
          <a:p>
            <a:pPr>
              <a:spcBef>
                <a:spcPts val="600"/>
              </a:spcBef>
              <a:spcAft>
                <a:spcPts val="600"/>
              </a:spcAft>
              <a:defRPr/>
            </a:pPr>
            <a:r>
              <a:rPr lang="en-US" sz="2000" dirty="0" smtClean="0"/>
              <a:t>The Hydro-Estimator uses IR brightness temperatures to identify regions of rainfall and retrieve rainfall rate, using GFS model fields </a:t>
            </a:r>
            <a:r>
              <a:rPr lang="en-US" sz="2000" smtClean="0"/>
              <a:t>to account for </a:t>
            </a:r>
            <a:r>
              <a:rPr lang="en-US" sz="2000" dirty="0" smtClean="0"/>
              <a:t>the effects of moisture availability, evaporation, </a:t>
            </a:r>
            <a:r>
              <a:rPr lang="en-US" sz="2000" dirty="0" err="1" smtClean="0"/>
              <a:t>orographic</a:t>
            </a:r>
            <a:r>
              <a:rPr lang="en-US" sz="2000" dirty="0" smtClean="0"/>
              <a:t> modulation, and thermodynamic profile effects.</a:t>
            </a:r>
            <a:endParaRPr lang="en-US" sz="18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fld id="{CBC354F6-FA8D-419D-818B-44E949E8159F}" type="slidenum">
              <a:rPr lang="en-US" smtClean="0">
                <a:latin typeface="Times New Roman" pitchFamily="18" charset="0"/>
                <a:ea typeface="ＭＳ Ｐゴシック" pitchFamily="34" charset="-128"/>
              </a:rPr>
              <a:pPr/>
              <a:t>109</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136196"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dirty="0" smtClean="0">
                <a:solidFill>
                  <a:srgbClr val="FFFFFF"/>
                </a:solidFill>
                <a:effectLst/>
                <a:ea typeface="ＭＳ Ｐゴシック" pitchFamily="34" charset="-128"/>
              </a:rPr>
              <a:t>Introduction		      			Zhao</a:t>
            </a:r>
          </a:p>
          <a:p>
            <a:pPr marL="381000" indent="-381000">
              <a:lnSpc>
                <a:spcPct val="90000"/>
              </a:lnSpc>
            </a:pPr>
            <a:r>
              <a:rPr lang="en-US" dirty="0" smtClean="0">
                <a:effectLst/>
                <a:ea typeface="ＭＳ Ｐゴシック" pitchFamily="34" charset="-128"/>
              </a:rPr>
              <a:t>Risks						Wolf</a:t>
            </a:r>
          </a:p>
          <a:p>
            <a:pPr marL="381000" indent="-381000">
              <a:lnSpc>
                <a:spcPct val="90000"/>
              </a:lnSpc>
            </a:pPr>
            <a:r>
              <a:rPr lang="en-US" dirty="0" smtClean="0">
                <a:effectLst/>
                <a:ea typeface="ＭＳ Ｐゴシック" pitchFamily="34" charset="-128"/>
              </a:rPr>
              <a:t>Requirements		                   	Wolf</a:t>
            </a:r>
          </a:p>
          <a:p>
            <a:pPr marL="381000" indent="-381000">
              <a:lnSpc>
                <a:spcPct val="90000"/>
              </a:lnSpc>
            </a:pPr>
            <a:r>
              <a:rPr lang="en-US" dirty="0" smtClean="0">
                <a:effectLst/>
                <a:ea typeface="ＭＳ Ｐゴシック" pitchFamily="34" charset="-128"/>
              </a:rPr>
              <a:t>Operations Concept				Zhao</a:t>
            </a:r>
          </a:p>
          <a:p>
            <a:pPr marL="381000" indent="-381000">
              <a:lnSpc>
                <a:spcPct val="90000"/>
              </a:lnSpc>
            </a:pPr>
            <a:r>
              <a:rPr lang="en-US" dirty="0" smtClean="0">
                <a:effectLst/>
                <a:ea typeface="ＭＳ Ｐゴシック" pitchFamily="34" charset="-128"/>
              </a:rPr>
              <a:t>Algorithm Theoretical Basis		Kuligowski</a:t>
            </a:r>
          </a:p>
          <a:p>
            <a:pPr marL="381000" indent="-381000">
              <a:lnSpc>
                <a:spcPct val="90000"/>
              </a:lnSpc>
            </a:pPr>
            <a:r>
              <a:rPr lang="en-US" dirty="0" smtClean="0">
                <a:solidFill>
                  <a:srgbClr val="FF6600"/>
                </a:solidFill>
                <a:effectLst/>
                <a:ea typeface="ＭＳ Ｐゴシック" pitchFamily="34" charset="-128"/>
              </a:rPr>
              <a:t>Software Architecture &amp;Interfaces	Davenport</a:t>
            </a:r>
          </a:p>
          <a:p>
            <a:pPr marL="381000" indent="-381000">
              <a:lnSpc>
                <a:spcPct val="90000"/>
              </a:lnSpc>
            </a:pPr>
            <a:r>
              <a:rPr lang="en-US" dirty="0" smtClean="0">
                <a:effectLst/>
                <a:ea typeface="ＭＳ Ｐゴシック" pitchFamily="34" charset="-128"/>
              </a:rPr>
              <a:t>Quality Assurance				Wolf</a:t>
            </a:r>
          </a:p>
          <a:p>
            <a:pPr marL="381000" indent="-381000">
              <a:lnSpc>
                <a:spcPct val="90000"/>
              </a:lnSpc>
            </a:pPr>
            <a:r>
              <a:rPr lang="en-US" dirty="0" smtClean="0">
                <a:effectLst/>
                <a:ea typeface="ＭＳ Ｐゴシック" pitchFamily="34" charset="-128"/>
              </a:rPr>
              <a:t>Risks and Actions				Wolf</a:t>
            </a:r>
          </a:p>
          <a:p>
            <a:pPr marL="381000" indent="-381000">
              <a:lnSpc>
                <a:spcPct val="90000"/>
              </a:lnSpc>
            </a:pPr>
            <a:r>
              <a:rPr lang="en-US" dirty="0"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EF25FC45-CB5C-4B26-9D38-726C2C346385}" type="slidenum">
              <a:rPr lang="en-US"/>
              <a:pPr/>
              <a:t>11</a:t>
            </a:fld>
            <a:endParaRPr lang="en-US"/>
          </a:p>
        </p:txBody>
      </p:sp>
      <p:sp>
        <p:nvSpPr>
          <p:cNvPr id="6007810" name="Rectangle 2"/>
          <p:cNvSpPr>
            <a:spLocks noGrp="1" noChangeArrowheads="1"/>
          </p:cNvSpPr>
          <p:nvPr>
            <p:ph type="title"/>
          </p:nvPr>
        </p:nvSpPr>
        <p:spPr>
          <a:xfrm>
            <a:off x="1447800" y="381000"/>
            <a:ext cx="6781800" cy="762000"/>
          </a:xfrm>
        </p:spPr>
        <p:txBody>
          <a:bodyPr/>
          <a:lstStyle/>
          <a:p>
            <a:pPr>
              <a:defRPr/>
            </a:pPr>
            <a:r>
              <a:rPr lang="en-US" sz="3600" dirty="0" smtClean="0"/>
              <a:t>Capabilities &amp; Impacts</a:t>
            </a:r>
          </a:p>
        </p:txBody>
      </p:sp>
      <p:sp>
        <p:nvSpPr>
          <p:cNvPr id="5124" name="Rectangle 3"/>
          <p:cNvSpPr>
            <a:spLocks noGrp="1" noChangeArrowheads="1"/>
          </p:cNvSpPr>
          <p:nvPr>
            <p:ph type="body" idx="1"/>
          </p:nvPr>
        </p:nvSpPr>
        <p:spPr>
          <a:xfrm>
            <a:off x="304800" y="1600200"/>
            <a:ext cx="8458200" cy="4572000"/>
          </a:xfrm>
        </p:spPr>
        <p:txBody>
          <a:bodyPr/>
          <a:lstStyle/>
          <a:p>
            <a:pPr lvl="1">
              <a:lnSpc>
                <a:spcPct val="80000"/>
              </a:lnSpc>
              <a:spcBef>
                <a:spcPct val="25000"/>
              </a:spcBef>
            </a:pPr>
            <a:endParaRPr lang="en-US" sz="1600" smtClean="0">
              <a:effectLst/>
              <a:ea typeface="ＭＳ Ｐゴシック" pitchFamily="34" charset="-128"/>
            </a:endParaRPr>
          </a:p>
          <a:p>
            <a:pPr>
              <a:lnSpc>
                <a:spcPct val="80000"/>
              </a:lnSpc>
              <a:spcBef>
                <a:spcPct val="0"/>
              </a:spcBef>
            </a:pPr>
            <a:r>
              <a:rPr lang="en-US" sz="2200" b="1" smtClean="0">
                <a:effectLst/>
                <a:ea typeface="ＭＳ Ｐゴシック" pitchFamily="34" charset="-128"/>
              </a:rPr>
              <a:t>The Global Flash Flood Guidance (GFFG) system, which is the result of collaboration among NOAA, the Hydrologic Research Center (HRC), and the WMO, relies on the Hydro-Estimator rainfall estimate to drive the GFFG, which is currently providing real-time flash flood guidance for Central America and the Mekong Delta and will soon provide guidance for southern Africa and the Black Sea region.</a:t>
            </a:r>
          </a:p>
          <a:p>
            <a:pPr>
              <a:lnSpc>
                <a:spcPct val="80000"/>
              </a:lnSpc>
              <a:spcBef>
                <a:spcPct val="0"/>
              </a:spcBef>
              <a:buFont typeface="Symbol" pitchFamily="18" charset="2"/>
              <a:buNone/>
            </a:pPr>
            <a:endParaRPr lang="en-US" sz="2200" b="1" smtClean="0">
              <a:effectLst/>
              <a:ea typeface="ＭＳ Ｐゴシック" pitchFamily="34" charset="-128"/>
            </a:endParaRPr>
          </a:p>
          <a:p>
            <a:pPr>
              <a:lnSpc>
                <a:spcPct val="80000"/>
              </a:lnSpc>
              <a:spcBef>
                <a:spcPct val="0"/>
              </a:spcBef>
            </a:pPr>
            <a:r>
              <a:rPr lang="en-US" sz="2200" b="1" smtClean="0">
                <a:effectLst/>
                <a:ea typeface="ＭＳ Ｐゴシック" pitchFamily="34" charset="-128"/>
              </a:rPr>
              <a:t>The STAR H-E global product meets this need, but with the continual risk of outages at crucial times. This risk can be resolved only by operational implementation of the global H-E at OSPO.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noFill/>
        </p:spPr>
        <p:txBody>
          <a:bodyPr/>
          <a:lstStyle/>
          <a:p>
            <a:fld id="{E0817B08-4BB9-49A3-9904-AF87F411328B}" type="slidenum">
              <a:rPr lang="en-US" smtClean="0">
                <a:latin typeface="Times New Roman" pitchFamily="18" charset="0"/>
                <a:ea typeface="ＭＳ Ｐゴシック" pitchFamily="34" charset="-128"/>
              </a:rPr>
              <a:pPr/>
              <a:t>110</a:t>
            </a:fld>
            <a:endParaRPr lang="en-US" smtClean="0">
              <a:latin typeface="Times New Roman" pitchFamily="18" charset="0"/>
              <a:ea typeface="ＭＳ Ｐゴシック" pitchFamily="34" charset="-128"/>
            </a:endParaRPr>
          </a:p>
        </p:txBody>
      </p:sp>
      <p:sp>
        <p:nvSpPr>
          <p:cNvPr id="9625602" name="Rectangle 2"/>
          <p:cNvSpPr>
            <a:spLocks noGrp="1" noChangeArrowheads="1"/>
          </p:cNvSpPr>
          <p:nvPr>
            <p:ph type="body" idx="1"/>
          </p:nvPr>
        </p:nvSpPr>
        <p:spPr>
          <a:xfrm>
            <a:off x="685800" y="2133600"/>
            <a:ext cx="7696200" cy="4114800"/>
          </a:xfrm>
        </p:spPr>
        <p:txBody>
          <a:bodyPr/>
          <a:lstStyle/>
          <a:p>
            <a:pPr marL="0" indent="0" algn="ctr">
              <a:buFont typeface="Symbol" charset="2"/>
              <a:buNone/>
              <a:defRPr/>
            </a:pPr>
            <a:r>
              <a:rPr lang="en-US" sz="4400" b="1" dirty="0" smtClean="0">
                <a:solidFill>
                  <a:srgbClr val="FFFF00"/>
                </a:solidFill>
                <a:latin typeface="Book Antiqua" charset="0"/>
              </a:rPr>
              <a:t>Software Architecture </a:t>
            </a:r>
          </a:p>
          <a:p>
            <a:pPr marL="0" indent="0" algn="ctr">
              <a:buFont typeface="Symbol" charset="2"/>
              <a:buNone/>
              <a:defRPr/>
            </a:pPr>
            <a:r>
              <a:rPr lang="en-US" sz="4400" b="1" dirty="0" smtClean="0">
                <a:solidFill>
                  <a:srgbClr val="FFFF00"/>
                </a:solidFill>
                <a:latin typeface="Book Antiqua" charset="0"/>
              </a:rPr>
              <a:t>and Interfaces</a:t>
            </a:r>
          </a:p>
          <a:p>
            <a:pPr marL="0" indent="0" algn="ctr">
              <a:lnSpc>
                <a:spcPct val="85000"/>
              </a:lnSpc>
              <a:spcBef>
                <a:spcPct val="0"/>
              </a:spcBef>
              <a:buClrTx/>
              <a:buSzTx/>
              <a:buFontTx/>
              <a:buNone/>
              <a:defRPr/>
            </a:pPr>
            <a:r>
              <a:rPr lang="en-US" sz="3200" b="1" dirty="0" smtClean="0">
                <a:solidFill>
                  <a:srgbClr val="FAFD00"/>
                </a:solidFill>
                <a:latin typeface="Book Antiqua" charset="0"/>
              </a:rPr>
              <a:t/>
            </a:r>
            <a:br>
              <a:rPr lang="en-US" sz="3200" b="1" dirty="0" smtClean="0">
                <a:solidFill>
                  <a:srgbClr val="FAFD00"/>
                </a:solidFill>
                <a:latin typeface="Book Antiqua" charset="0"/>
              </a:rPr>
            </a:br>
            <a:r>
              <a:rPr lang="en-US" b="1" dirty="0" smtClean="0">
                <a:solidFill>
                  <a:srgbClr val="FAFD00"/>
                </a:solidFill>
                <a:latin typeface="Book Antiqua" charset="0"/>
              </a:rPr>
              <a:t>Presented by</a:t>
            </a:r>
          </a:p>
          <a:p>
            <a:pPr marL="0" indent="0" algn="ctr">
              <a:lnSpc>
                <a:spcPct val="85000"/>
              </a:lnSpc>
              <a:spcBef>
                <a:spcPct val="0"/>
              </a:spcBef>
              <a:buClrTx/>
              <a:buSzTx/>
              <a:buFontTx/>
              <a:buNone/>
              <a:defRPr/>
            </a:pP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Clay Davenport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5"/>
          <p:cNvSpPr>
            <a:spLocks noGrp="1"/>
          </p:cNvSpPr>
          <p:nvPr>
            <p:ph type="sldNum" sz="quarter" idx="12"/>
          </p:nvPr>
        </p:nvSpPr>
        <p:spPr>
          <a:noFill/>
        </p:spPr>
        <p:txBody>
          <a:bodyPr/>
          <a:lstStyle/>
          <a:p>
            <a:fld id="{6C0EEE98-8E1E-404C-B8B9-FCDF24058FA7}" type="slidenum">
              <a:rPr lang="en-US" smtClean="0">
                <a:latin typeface="Times New Roman" pitchFamily="18" charset="0"/>
                <a:ea typeface="ＭＳ Ｐゴシック" pitchFamily="34" charset="-128"/>
              </a:rPr>
              <a:pPr/>
              <a:t>111</a:t>
            </a:fld>
            <a:endParaRPr lang="en-US" smtClean="0">
              <a:latin typeface="Times New Roman" pitchFamily="18" charset="0"/>
              <a:ea typeface="ＭＳ Ｐゴシック" pitchFamily="34" charset="-128"/>
            </a:endParaRPr>
          </a:p>
        </p:txBody>
      </p:sp>
      <p:sp>
        <p:nvSpPr>
          <p:cNvPr id="9627650" name="Rectangle 2"/>
          <p:cNvSpPr>
            <a:spLocks noGrp="1" noChangeArrowheads="1"/>
          </p:cNvSpPr>
          <p:nvPr>
            <p:ph type="title"/>
          </p:nvPr>
        </p:nvSpPr>
        <p:spPr>
          <a:xfrm>
            <a:off x="990600" y="152400"/>
            <a:ext cx="7239000" cy="1143000"/>
          </a:xfrm>
        </p:spPr>
        <p:txBody>
          <a:bodyPr/>
          <a:lstStyle/>
          <a:p>
            <a:pPr>
              <a:defRPr/>
            </a:pPr>
            <a:r>
              <a:rPr lang="en-US" sz="4000" smtClean="0">
                <a:ea typeface="+mj-ea"/>
              </a:rPr>
              <a:t>Software Architecture</a:t>
            </a:r>
            <a:r>
              <a:rPr lang="en-US" sz="3200" smtClean="0">
                <a:ea typeface="+mj-ea"/>
              </a:rPr>
              <a:t> </a:t>
            </a:r>
          </a:p>
        </p:txBody>
      </p:sp>
      <p:sp>
        <p:nvSpPr>
          <p:cNvPr id="227332" name="Rectangle 3"/>
          <p:cNvSpPr>
            <a:spLocks noGrp="1" noChangeArrowheads="1"/>
          </p:cNvSpPr>
          <p:nvPr>
            <p:ph type="body" idx="1"/>
          </p:nvPr>
        </p:nvSpPr>
        <p:spPr>
          <a:xfrm>
            <a:off x="304800" y="1752600"/>
            <a:ext cx="8382000" cy="4114800"/>
          </a:xfrm>
          <a:noFill/>
        </p:spPr>
        <p:txBody>
          <a:bodyPr/>
          <a:lstStyle/>
          <a:p>
            <a:r>
              <a:rPr lang="en-US" sz="3200" b="1" smtClean="0">
                <a:effectLst/>
                <a:ea typeface="ＭＳ Ｐゴシック" pitchFamily="34" charset="-128"/>
              </a:rPr>
              <a:t>Purpose:</a:t>
            </a:r>
            <a:r>
              <a:rPr lang="en-US" b="1" smtClean="0">
                <a:effectLst/>
                <a:ea typeface="ＭＳ Ｐゴシック" pitchFamily="34" charset="-128"/>
              </a:rPr>
              <a:t> D</a:t>
            </a:r>
            <a:r>
              <a:rPr lang="en-US" sz="3200" b="1" smtClean="0">
                <a:effectLst/>
                <a:ea typeface="ＭＳ Ｐゴシック" pitchFamily="34" charset="-128"/>
              </a:rPr>
              <a:t>emonstrate that the algorithm process flow provides for an implementation that is consistent with the theoretical basis and meets requirements.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noFill/>
        </p:spPr>
        <p:txBody>
          <a:bodyPr/>
          <a:lstStyle/>
          <a:p>
            <a:fld id="{F698783B-AD5F-4F88-AB8A-27EE19796C57}" type="slidenum">
              <a:rPr lang="en-US" smtClean="0">
                <a:latin typeface="Times New Roman" pitchFamily="18" charset="0"/>
                <a:ea typeface="ＭＳ Ｐゴシック" pitchFamily="34" charset="-128"/>
              </a:rPr>
              <a:pPr/>
              <a:t>112</a:t>
            </a:fld>
            <a:endParaRPr lang="en-US" smtClean="0">
              <a:latin typeface="Times New Roman" pitchFamily="18" charset="0"/>
              <a:ea typeface="ＭＳ Ｐゴシック" pitchFamily="34" charset="-128"/>
            </a:endParaRPr>
          </a:p>
        </p:txBody>
      </p:sp>
      <p:sp>
        <p:nvSpPr>
          <p:cNvPr id="9633794" name="Rectangle 2"/>
          <p:cNvSpPr>
            <a:spLocks noGrp="1" noChangeArrowheads="1"/>
          </p:cNvSpPr>
          <p:nvPr>
            <p:ph type="title"/>
          </p:nvPr>
        </p:nvSpPr>
        <p:spPr>
          <a:xfrm>
            <a:off x="990600" y="152400"/>
            <a:ext cx="7239000" cy="1143000"/>
          </a:xfrm>
        </p:spPr>
        <p:txBody>
          <a:bodyPr/>
          <a:lstStyle/>
          <a:p>
            <a:pPr>
              <a:defRPr/>
            </a:pPr>
            <a:r>
              <a:rPr lang="en-US" sz="4000" dirty="0" smtClean="0">
                <a:ea typeface="+mj-ea"/>
              </a:rPr>
              <a:t> CDR Software Architecture</a:t>
            </a:r>
          </a:p>
        </p:txBody>
      </p:sp>
      <p:sp>
        <p:nvSpPr>
          <p:cNvPr id="228356" name="Rectangle 3"/>
          <p:cNvSpPr>
            <a:spLocks noGrp="1" noChangeArrowheads="1"/>
          </p:cNvSpPr>
          <p:nvPr>
            <p:ph type="body" idx="1"/>
          </p:nvPr>
        </p:nvSpPr>
        <p:spPr>
          <a:xfrm>
            <a:off x="304800" y="1752600"/>
            <a:ext cx="8382000" cy="4800600"/>
          </a:xfrm>
          <a:noFill/>
        </p:spPr>
        <p:txBody>
          <a:bodyPr/>
          <a:lstStyle/>
          <a:p>
            <a:pPr>
              <a:lnSpc>
                <a:spcPct val="90000"/>
              </a:lnSpc>
            </a:pPr>
            <a:r>
              <a:rPr lang="en-US" sz="2400" b="1" dirty="0" smtClean="0">
                <a:effectLst/>
                <a:ea typeface="ＭＳ Ｐゴシック" pitchFamily="34" charset="-128"/>
              </a:rPr>
              <a:t>A preferred solution has been selected for GHE</a:t>
            </a:r>
          </a:p>
          <a:p>
            <a:pPr lvl="1">
              <a:lnSpc>
                <a:spcPct val="90000"/>
              </a:lnSpc>
            </a:pPr>
            <a:r>
              <a:rPr lang="en-US" sz="2000" b="1" dirty="0" smtClean="0">
                <a:effectLst/>
                <a:ea typeface="ＭＳ Ｐゴシック" pitchFamily="34" charset="-128"/>
              </a:rPr>
              <a:t>Will be documented in ATBD</a:t>
            </a:r>
          </a:p>
          <a:p>
            <a:pPr lvl="1">
              <a:lnSpc>
                <a:spcPct val="90000"/>
              </a:lnSpc>
            </a:pPr>
            <a:endParaRPr lang="en-US" sz="2000" b="1" dirty="0" smtClean="0">
              <a:effectLst/>
              <a:ea typeface="ＭＳ Ｐゴシック" pitchFamily="34" charset="-128"/>
            </a:endParaRPr>
          </a:p>
          <a:p>
            <a:pPr>
              <a:lnSpc>
                <a:spcPct val="90000"/>
              </a:lnSpc>
              <a:spcBef>
                <a:spcPct val="50000"/>
              </a:spcBef>
            </a:pPr>
            <a:r>
              <a:rPr lang="en-US" sz="2400" b="1" dirty="0" smtClean="0">
                <a:effectLst/>
                <a:ea typeface="ＭＳ Ｐゴシック" pitchFamily="34" charset="-128"/>
              </a:rPr>
              <a:t>The software system is an integrated collection of software elements, or code, that implements the preferred solution, producing well-defined output products from a well-defined set of input data.</a:t>
            </a:r>
          </a:p>
          <a:p>
            <a:pPr>
              <a:lnSpc>
                <a:spcPct val="90000"/>
              </a:lnSpc>
              <a:spcBef>
                <a:spcPct val="50000"/>
              </a:spcBef>
            </a:pPr>
            <a:endParaRPr lang="en-US" sz="2400" b="1" dirty="0" smtClean="0">
              <a:effectLst/>
              <a:ea typeface="ＭＳ Ｐゴシック" pitchFamily="34" charset="-128"/>
            </a:endParaRPr>
          </a:p>
          <a:p>
            <a:pPr>
              <a:lnSpc>
                <a:spcPct val="90000"/>
              </a:lnSpc>
              <a:spcBef>
                <a:spcPct val="50000"/>
              </a:spcBef>
            </a:pPr>
            <a:r>
              <a:rPr lang="en-US" sz="2400" b="1" dirty="0" smtClean="0">
                <a:effectLst/>
                <a:ea typeface="ＭＳ Ｐゴシック" pitchFamily="34" charset="-128"/>
              </a:rPr>
              <a:t>The software architecture describes the structure of the system software elements and the external and internal data flows between software elements.</a:t>
            </a:r>
          </a:p>
          <a:p>
            <a:pPr>
              <a:lnSpc>
                <a:spcPct val="90000"/>
              </a:lnSpc>
              <a:spcBef>
                <a:spcPct val="50000"/>
              </a:spcBef>
              <a:buFont typeface="Symbol" pitchFamily="18" charset="2"/>
              <a:buNone/>
            </a:pPr>
            <a:endParaRPr lang="en-US" sz="2000" b="1"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5"/>
          <p:cNvSpPr>
            <a:spLocks noGrp="1"/>
          </p:cNvSpPr>
          <p:nvPr>
            <p:ph type="sldNum" sz="quarter" idx="12"/>
          </p:nvPr>
        </p:nvSpPr>
        <p:spPr>
          <a:noFill/>
        </p:spPr>
        <p:txBody>
          <a:bodyPr/>
          <a:lstStyle/>
          <a:p>
            <a:fld id="{37EE379B-6B78-4A11-9702-4CF2385E7C7C}" type="slidenum">
              <a:rPr lang="en-US" smtClean="0">
                <a:latin typeface="Times New Roman" pitchFamily="18" charset="0"/>
                <a:ea typeface="ＭＳ Ｐゴシック" pitchFamily="34" charset="-128"/>
              </a:rPr>
              <a:pPr/>
              <a:t>113</a:t>
            </a:fld>
            <a:endParaRPr lang="en-US" smtClean="0">
              <a:latin typeface="Times New Roman" pitchFamily="18" charset="0"/>
              <a:ea typeface="ＭＳ Ｐゴシック" pitchFamily="34" charset="-128"/>
            </a:endParaRPr>
          </a:p>
        </p:txBody>
      </p:sp>
      <p:sp>
        <p:nvSpPr>
          <p:cNvPr id="9635842" name="Rectangle 2"/>
          <p:cNvSpPr>
            <a:spLocks noGrp="1" noChangeArrowheads="1"/>
          </p:cNvSpPr>
          <p:nvPr>
            <p:ph type="title"/>
          </p:nvPr>
        </p:nvSpPr>
        <p:spPr>
          <a:xfrm>
            <a:off x="990600" y="152400"/>
            <a:ext cx="7239000" cy="1143000"/>
          </a:xfrm>
        </p:spPr>
        <p:txBody>
          <a:bodyPr/>
          <a:lstStyle/>
          <a:p>
            <a:pPr>
              <a:defRPr/>
            </a:pPr>
            <a:r>
              <a:rPr lang="en-US" sz="4000" dirty="0" smtClean="0">
                <a:ea typeface="+mj-ea"/>
              </a:rPr>
              <a:t>   Software Architecture Levels</a:t>
            </a:r>
          </a:p>
        </p:txBody>
      </p:sp>
      <p:sp>
        <p:nvSpPr>
          <p:cNvPr id="229380" name="Rectangle 3"/>
          <p:cNvSpPr>
            <a:spLocks noChangeArrowheads="1"/>
          </p:cNvSpPr>
          <p:nvPr/>
        </p:nvSpPr>
        <p:spPr bwMode="auto">
          <a:xfrm>
            <a:off x="914400" y="1905000"/>
            <a:ext cx="2971800" cy="762000"/>
          </a:xfrm>
          <a:prstGeom prst="rect">
            <a:avLst/>
          </a:prstGeom>
          <a:solidFill>
            <a:srgbClr val="FF6600"/>
          </a:solidFill>
          <a:ln w="5715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81" name="Text Box 4"/>
          <p:cNvSpPr txBox="1">
            <a:spLocks noChangeArrowheads="1"/>
          </p:cNvSpPr>
          <p:nvPr/>
        </p:nvSpPr>
        <p:spPr bwMode="auto">
          <a:xfrm>
            <a:off x="1143000" y="2057400"/>
            <a:ext cx="2438400" cy="457200"/>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400">
                <a:solidFill>
                  <a:srgbClr val="000000"/>
                </a:solidFill>
                <a:latin typeface="Times New Roman" pitchFamily="18" charset="0"/>
                <a:ea typeface="ＭＳ Ｐゴシック" pitchFamily="34" charset="-128"/>
              </a:rPr>
              <a:t>Context Level - 0</a:t>
            </a:r>
          </a:p>
        </p:txBody>
      </p:sp>
      <p:sp>
        <p:nvSpPr>
          <p:cNvPr id="229382" name="Rectangle 5"/>
          <p:cNvSpPr>
            <a:spLocks noChangeArrowheads="1"/>
          </p:cNvSpPr>
          <p:nvPr/>
        </p:nvSpPr>
        <p:spPr bwMode="auto">
          <a:xfrm>
            <a:off x="4876800" y="1981200"/>
            <a:ext cx="3200400" cy="609600"/>
          </a:xfrm>
          <a:prstGeom prst="rect">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83" name="Text Box 6"/>
          <p:cNvSpPr txBox="1">
            <a:spLocks noChangeArrowheads="1"/>
          </p:cNvSpPr>
          <p:nvPr/>
        </p:nvSpPr>
        <p:spPr bwMode="auto">
          <a:xfrm>
            <a:off x="5181600" y="2082800"/>
            <a:ext cx="2590800" cy="396875"/>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000">
                <a:solidFill>
                  <a:srgbClr val="000000"/>
                </a:solidFill>
                <a:latin typeface="Times New Roman" pitchFamily="18" charset="0"/>
                <a:ea typeface="ＭＳ Ｐゴシック" pitchFamily="34" charset="-128"/>
              </a:rPr>
              <a:t>External Interfaces</a:t>
            </a:r>
          </a:p>
        </p:txBody>
      </p:sp>
      <p:sp>
        <p:nvSpPr>
          <p:cNvPr id="229384" name="AutoShape 7"/>
          <p:cNvSpPr>
            <a:spLocks noChangeArrowheads="1"/>
          </p:cNvSpPr>
          <p:nvPr/>
        </p:nvSpPr>
        <p:spPr bwMode="auto">
          <a:xfrm>
            <a:off x="3886200" y="2057400"/>
            <a:ext cx="1143000" cy="457200"/>
          </a:xfrm>
          <a:prstGeom prst="leftArrow">
            <a:avLst>
              <a:gd name="adj1" fmla="val 50000"/>
              <a:gd name="adj2" fmla="val 62500"/>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85" name="Rectangle 8"/>
          <p:cNvSpPr>
            <a:spLocks noChangeArrowheads="1"/>
          </p:cNvSpPr>
          <p:nvPr/>
        </p:nvSpPr>
        <p:spPr bwMode="auto">
          <a:xfrm>
            <a:off x="914400" y="2971800"/>
            <a:ext cx="2971800" cy="762000"/>
          </a:xfrm>
          <a:prstGeom prst="rect">
            <a:avLst/>
          </a:prstGeom>
          <a:solidFill>
            <a:srgbClr val="FF6600"/>
          </a:solidFill>
          <a:ln w="5715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86" name="Text Box 9"/>
          <p:cNvSpPr txBox="1">
            <a:spLocks noChangeArrowheads="1"/>
          </p:cNvSpPr>
          <p:nvPr/>
        </p:nvSpPr>
        <p:spPr bwMode="auto">
          <a:xfrm>
            <a:off x="1181100" y="3124200"/>
            <a:ext cx="2438400" cy="457200"/>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400">
                <a:solidFill>
                  <a:srgbClr val="000000"/>
                </a:solidFill>
                <a:latin typeface="Times New Roman" pitchFamily="18" charset="0"/>
                <a:ea typeface="ＭＳ Ｐゴシック" pitchFamily="34" charset="-128"/>
              </a:rPr>
              <a:t>System Level - 1</a:t>
            </a:r>
          </a:p>
        </p:txBody>
      </p:sp>
      <p:sp>
        <p:nvSpPr>
          <p:cNvPr id="229387" name="Rectangle 10"/>
          <p:cNvSpPr>
            <a:spLocks noChangeArrowheads="1"/>
          </p:cNvSpPr>
          <p:nvPr/>
        </p:nvSpPr>
        <p:spPr bwMode="auto">
          <a:xfrm>
            <a:off x="4876800" y="3048000"/>
            <a:ext cx="3200400" cy="609600"/>
          </a:xfrm>
          <a:prstGeom prst="rect">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88" name="Text Box 11"/>
          <p:cNvSpPr txBox="1">
            <a:spLocks noChangeArrowheads="1"/>
          </p:cNvSpPr>
          <p:nvPr/>
        </p:nvSpPr>
        <p:spPr bwMode="auto">
          <a:xfrm>
            <a:off x="5181600" y="3162300"/>
            <a:ext cx="2590800" cy="396875"/>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000">
                <a:solidFill>
                  <a:srgbClr val="000000"/>
                </a:solidFill>
                <a:latin typeface="Times New Roman" pitchFamily="18" charset="0"/>
                <a:ea typeface="ＭＳ Ｐゴシック" pitchFamily="34" charset="-128"/>
              </a:rPr>
              <a:t>Flows Between Units</a:t>
            </a:r>
          </a:p>
        </p:txBody>
      </p:sp>
      <p:sp>
        <p:nvSpPr>
          <p:cNvPr id="229389" name="AutoShape 12"/>
          <p:cNvSpPr>
            <a:spLocks noChangeArrowheads="1"/>
          </p:cNvSpPr>
          <p:nvPr/>
        </p:nvSpPr>
        <p:spPr bwMode="auto">
          <a:xfrm>
            <a:off x="3886200" y="3124200"/>
            <a:ext cx="1143000" cy="457200"/>
          </a:xfrm>
          <a:prstGeom prst="leftArrow">
            <a:avLst>
              <a:gd name="adj1" fmla="val 50000"/>
              <a:gd name="adj2" fmla="val 62500"/>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90" name="Line 13"/>
          <p:cNvSpPr>
            <a:spLocks noChangeShapeType="1"/>
          </p:cNvSpPr>
          <p:nvPr/>
        </p:nvSpPr>
        <p:spPr bwMode="auto">
          <a:xfrm>
            <a:off x="2438400" y="2514600"/>
            <a:ext cx="0" cy="609600"/>
          </a:xfrm>
          <a:prstGeom prst="line">
            <a:avLst/>
          </a:prstGeom>
          <a:noFill/>
          <a:ln w="76200">
            <a:solidFill>
              <a:schemeClr val="tx1"/>
            </a:solidFill>
            <a:round/>
            <a:headEnd/>
            <a:tailEnd type="triangle" w="med" len="med"/>
          </a:ln>
        </p:spPr>
        <p:txBody>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91" name="Rectangle 14"/>
          <p:cNvSpPr>
            <a:spLocks noChangeArrowheads="1"/>
          </p:cNvSpPr>
          <p:nvPr/>
        </p:nvSpPr>
        <p:spPr bwMode="auto">
          <a:xfrm>
            <a:off x="914400" y="4038600"/>
            <a:ext cx="2971800" cy="762000"/>
          </a:xfrm>
          <a:prstGeom prst="rect">
            <a:avLst/>
          </a:prstGeom>
          <a:solidFill>
            <a:srgbClr val="FF6600"/>
          </a:solidFill>
          <a:ln w="5715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92" name="Text Box 15"/>
          <p:cNvSpPr txBox="1">
            <a:spLocks noChangeArrowheads="1"/>
          </p:cNvSpPr>
          <p:nvPr/>
        </p:nvSpPr>
        <p:spPr bwMode="auto">
          <a:xfrm>
            <a:off x="1193800" y="4191000"/>
            <a:ext cx="2438400" cy="457200"/>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400">
                <a:solidFill>
                  <a:srgbClr val="000000"/>
                </a:solidFill>
                <a:latin typeface="Times New Roman" pitchFamily="18" charset="0"/>
                <a:ea typeface="ＭＳ Ｐゴシック" pitchFamily="34" charset="-128"/>
              </a:rPr>
              <a:t>Unit Level - 2</a:t>
            </a:r>
          </a:p>
        </p:txBody>
      </p:sp>
      <p:sp>
        <p:nvSpPr>
          <p:cNvPr id="229393" name="Rectangle 16"/>
          <p:cNvSpPr>
            <a:spLocks noChangeArrowheads="1"/>
          </p:cNvSpPr>
          <p:nvPr/>
        </p:nvSpPr>
        <p:spPr bwMode="auto">
          <a:xfrm>
            <a:off x="4876800" y="4114800"/>
            <a:ext cx="3200400" cy="609600"/>
          </a:xfrm>
          <a:prstGeom prst="rect">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94" name="Text Box 17"/>
          <p:cNvSpPr txBox="1">
            <a:spLocks noChangeArrowheads="1"/>
          </p:cNvSpPr>
          <p:nvPr/>
        </p:nvSpPr>
        <p:spPr bwMode="auto">
          <a:xfrm>
            <a:off x="5105400" y="4229100"/>
            <a:ext cx="2590800" cy="396875"/>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000">
                <a:solidFill>
                  <a:srgbClr val="000000"/>
                </a:solidFill>
                <a:latin typeface="Times New Roman" pitchFamily="18" charset="0"/>
                <a:ea typeface="ＭＳ Ｐゴシック" pitchFamily="34" charset="-128"/>
              </a:rPr>
              <a:t>Flows Within Units</a:t>
            </a:r>
          </a:p>
        </p:txBody>
      </p:sp>
      <p:sp>
        <p:nvSpPr>
          <p:cNvPr id="229395" name="AutoShape 18"/>
          <p:cNvSpPr>
            <a:spLocks noChangeArrowheads="1"/>
          </p:cNvSpPr>
          <p:nvPr/>
        </p:nvSpPr>
        <p:spPr bwMode="auto">
          <a:xfrm>
            <a:off x="3886200" y="4191000"/>
            <a:ext cx="1143000" cy="457200"/>
          </a:xfrm>
          <a:prstGeom prst="leftArrow">
            <a:avLst>
              <a:gd name="adj1" fmla="val 50000"/>
              <a:gd name="adj2" fmla="val 62500"/>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96" name="Line 19"/>
          <p:cNvSpPr>
            <a:spLocks noChangeShapeType="1"/>
          </p:cNvSpPr>
          <p:nvPr/>
        </p:nvSpPr>
        <p:spPr bwMode="auto">
          <a:xfrm>
            <a:off x="2438400" y="3581400"/>
            <a:ext cx="0" cy="609600"/>
          </a:xfrm>
          <a:prstGeom prst="line">
            <a:avLst/>
          </a:prstGeom>
          <a:noFill/>
          <a:ln w="76200">
            <a:solidFill>
              <a:schemeClr val="tx1"/>
            </a:solidFill>
            <a:round/>
            <a:headEnd/>
            <a:tailEnd type="triangle" w="med" len="med"/>
          </a:ln>
        </p:spPr>
        <p:txBody>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97" name="Rectangle 20"/>
          <p:cNvSpPr>
            <a:spLocks noChangeArrowheads="1"/>
          </p:cNvSpPr>
          <p:nvPr/>
        </p:nvSpPr>
        <p:spPr bwMode="auto">
          <a:xfrm>
            <a:off x="914400" y="5105400"/>
            <a:ext cx="2971800" cy="762000"/>
          </a:xfrm>
          <a:prstGeom prst="rect">
            <a:avLst/>
          </a:prstGeom>
          <a:solidFill>
            <a:srgbClr val="FF6600"/>
          </a:solidFill>
          <a:ln w="5715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398" name="Text Box 21"/>
          <p:cNvSpPr txBox="1">
            <a:spLocks noChangeArrowheads="1"/>
          </p:cNvSpPr>
          <p:nvPr/>
        </p:nvSpPr>
        <p:spPr bwMode="auto">
          <a:xfrm>
            <a:off x="1028700" y="5257800"/>
            <a:ext cx="2743200" cy="457200"/>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400">
                <a:solidFill>
                  <a:srgbClr val="000000"/>
                </a:solidFill>
                <a:latin typeface="Times New Roman" pitchFamily="18" charset="0"/>
                <a:ea typeface="ＭＳ Ｐゴシック" pitchFamily="34" charset="-128"/>
              </a:rPr>
              <a:t>Sub-Unit Level - 3</a:t>
            </a:r>
          </a:p>
        </p:txBody>
      </p:sp>
      <p:sp>
        <p:nvSpPr>
          <p:cNvPr id="229399" name="Rectangle 22"/>
          <p:cNvSpPr>
            <a:spLocks noChangeArrowheads="1"/>
          </p:cNvSpPr>
          <p:nvPr/>
        </p:nvSpPr>
        <p:spPr bwMode="auto">
          <a:xfrm>
            <a:off x="4876800" y="5181600"/>
            <a:ext cx="3200400" cy="609600"/>
          </a:xfrm>
          <a:prstGeom prst="rect">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400" name="Text Box 23"/>
          <p:cNvSpPr txBox="1">
            <a:spLocks noChangeArrowheads="1"/>
          </p:cNvSpPr>
          <p:nvPr/>
        </p:nvSpPr>
        <p:spPr bwMode="auto">
          <a:xfrm>
            <a:off x="4991100" y="5295900"/>
            <a:ext cx="3009900" cy="396875"/>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000">
                <a:solidFill>
                  <a:srgbClr val="000000"/>
                </a:solidFill>
                <a:latin typeface="Times New Roman" pitchFamily="18" charset="0"/>
                <a:ea typeface="ＭＳ Ｐゴシック" pitchFamily="34" charset="-128"/>
              </a:rPr>
              <a:t>Flows Within Sub-Units</a:t>
            </a:r>
          </a:p>
        </p:txBody>
      </p:sp>
      <p:sp>
        <p:nvSpPr>
          <p:cNvPr id="229401" name="AutoShape 24"/>
          <p:cNvSpPr>
            <a:spLocks noChangeArrowheads="1"/>
          </p:cNvSpPr>
          <p:nvPr/>
        </p:nvSpPr>
        <p:spPr bwMode="auto">
          <a:xfrm>
            <a:off x="3886200" y="5257800"/>
            <a:ext cx="1143000" cy="457200"/>
          </a:xfrm>
          <a:prstGeom prst="leftArrow">
            <a:avLst>
              <a:gd name="adj1" fmla="val 50000"/>
              <a:gd name="adj2" fmla="val 62500"/>
            </a:avLst>
          </a:prstGeom>
          <a:solidFill>
            <a:srgbClr val="F8F8F8"/>
          </a:solid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29402" name="Line 25"/>
          <p:cNvSpPr>
            <a:spLocks noChangeShapeType="1"/>
          </p:cNvSpPr>
          <p:nvPr/>
        </p:nvSpPr>
        <p:spPr bwMode="auto">
          <a:xfrm>
            <a:off x="2438400" y="4648200"/>
            <a:ext cx="0" cy="609600"/>
          </a:xfrm>
          <a:prstGeom prst="line">
            <a:avLst/>
          </a:prstGeom>
          <a:noFill/>
          <a:ln w="76200">
            <a:solidFill>
              <a:schemeClr val="tx1"/>
            </a:solidFill>
            <a:round/>
            <a:headEnd/>
            <a:tailEnd type="triangle" w="med" len="med"/>
          </a:ln>
        </p:spPr>
        <p:txBody>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5"/>
          <p:cNvSpPr>
            <a:spLocks noGrp="1"/>
          </p:cNvSpPr>
          <p:nvPr>
            <p:ph type="sldNum" sz="quarter" idx="12"/>
          </p:nvPr>
        </p:nvSpPr>
        <p:spPr>
          <a:noFill/>
        </p:spPr>
        <p:txBody>
          <a:bodyPr/>
          <a:lstStyle/>
          <a:p>
            <a:fld id="{F104FFFA-2159-4EEB-8B64-979129FF3682}" type="slidenum">
              <a:rPr lang="en-US" smtClean="0">
                <a:latin typeface="Times New Roman" pitchFamily="18" charset="0"/>
                <a:ea typeface="ＭＳ Ｐゴシック" pitchFamily="34" charset="-128"/>
              </a:rPr>
              <a:pPr/>
              <a:t>114</a:t>
            </a:fld>
            <a:endParaRPr lang="en-US" smtClean="0">
              <a:latin typeface="Times New Roman" pitchFamily="18" charset="0"/>
              <a:ea typeface="ＭＳ Ｐゴシック" pitchFamily="34" charset="-128"/>
            </a:endParaRPr>
          </a:p>
        </p:txBody>
      </p:sp>
      <p:sp>
        <p:nvSpPr>
          <p:cNvPr id="9637890" name="Rectangle 2"/>
          <p:cNvSpPr>
            <a:spLocks noGrp="1" noChangeArrowheads="1"/>
          </p:cNvSpPr>
          <p:nvPr>
            <p:ph type="title"/>
          </p:nvPr>
        </p:nvSpPr>
        <p:spPr>
          <a:xfrm>
            <a:off x="990600" y="152400"/>
            <a:ext cx="7239000" cy="1143000"/>
          </a:xfrm>
        </p:spPr>
        <p:txBody>
          <a:bodyPr/>
          <a:lstStyle/>
          <a:p>
            <a:pPr>
              <a:defRPr/>
            </a:pPr>
            <a:r>
              <a:rPr lang="en-US" sz="4000" smtClean="0">
                <a:ea typeface="+mj-ea"/>
              </a:rPr>
              <a:t>External Interfaces -- Definition</a:t>
            </a:r>
          </a:p>
        </p:txBody>
      </p:sp>
      <p:sp>
        <p:nvSpPr>
          <p:cNvPr id="230404" name="Rectangle 3"/>
          <p:cNvSpPr>
            <a:spLocks noGrp="1" noChangeArrowheads="1"/>
          </p:cNvSpPr>
          <p:nvPr>
            <p:ph type="body" idx="1"/>
          </p:nvPr>
        </p:nvSpPr>
        <p:spPr>
          <a:xfrm>
            <a:off x="304800" y="1752600"/>
            <a:ext cx="8382000" cy="4495800"/>
          </a:xfrm>
          <a:noFill/>
        </p:spPr>
        <p:txBody>
          <a:bodyPr/>
          <a:lstStyle/>
          <a:p>
            <a:r>
              <a:rPr lang="en-US" b="1" smtClean="0">
                <a:effectLst/>
                <a:ea typeface="ＭＳ Ｐゴシック" pitchFamily="34" charset="-128"/>
              </a:rPr>
              <a:t>An external input is defined as a data source needed by the system that is produced or made available by a process external to the system</a:t>
            </a:r>
          </a:p>
          <a:p>
            <a:pPr>
              <a:buFont typeface="Symbol" pitchFamily="18" charset="2"/>
              <a:buNone/>
            </a:pPr>
            <a:endParaRPr lang="en-US" b="1" smtClean="0">
              <a:effectLst/>
              <a:ea typeface="ＭＳ Ｐゴシック" pitchFamily="34" charset="-128"/>
            </a:endParaRPr>
          </a:p>
          <a:p>
            <a:r>
              <a:rPr lang="en-US" b="1" smtClean="0">
                <a:effectLst/>
                <a:ea typeface="ＭＳ Ｐゴシック" pitchFamily="34" charset="-128"/>
              </a:rPr>
              <a:t>An external output is defined as a data sink that is produced by the system for an external user</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5"/>
          <p:cNvSpPr>
            <a:spLocks noGrp="1"/>
          </p:cNvSpPr>
          <p:nvPr>
            <p:ph type="sldNum" sz="quarter" idx="12"/>
          </p:nvPr>
        </p:nvSpPr>
        <p:spPr>
          <a:noFill/>
        </p:spPr>
        <p:txBody>
          <a:bodyPr/>
          <a:lstStyle/>
          <a:p>
            <a:fld id="{F36EBDC7-F250-4BA2-9B9D-DA952D2A20BB}" type="slidenum">
              <a:rPr lang="en-US" smtClean="0">
                <a:latin typeface="Times New Roman" pitchFamily="18" charset="0"/>
                <a:ea typeface="ＭＳ Ｐゴシック" pitchFamily="34" charset="-128"/>
              </a:rPr>
              <a:pPr/>
              <a:t>115</a:t>
            </a:fld>
            <a:endParaRPr lang="en-US" smtClean="0">
              <a:latin typeface="Times New Roman" pitchFamily="18" charset="0"/>
              <a:ea typeface="ＭＳ Ｐゴシック" pitchFamily="34" charset="-128"/>
            </a:endParaRPr>
          </a:p>
        </p:txBody>
      </p:sp>
      <p:sp>
        <p:nvSpPr>
          <p:cNvPr id="9639938" name="Rectangle 2"/>
          <p:cNvSpPr>
            <a:spLocks noGrp="1" noChangeArrowheads="1"/>
          </p:cNvSpPr>
          <p:nvPr>
            <p:ph type="title"/>
          </p:nvPr>
        </p:nvSpPr>
        <p:spPr>
          <a:xfrm>
            <a:off x="1219200" y="76200"/>
            <a:ext cx="7239000" cy="1143000"/>
          </a:xfrm>
        </p:spPr>
        <p:txBody>
          <a:bodyPr/>
          <a:lstStyle/>
          <a:p>
            <a:pPr>
              <a:defRPr/>
            </a:pPr>
            <a:r>
              <a:rPr lang="en-US" sz="4000" smtClean="0">
                <a:ea typeface="+mj-ea"/>
              </a:rPr>
              <a:t>External Interfaces - Criteria</a:t>
            </a:r>
          </a:p>
        </p:txBody>
      </p:sp>
      <p:sp>
        <p:nvSpPr>
          <p:cNvPr id="231428" name="Rectangle 3"/>
          <p:cNvSpPr>
            <a:spLocks noGrp="1" noChangeArrowheads="1"/>
          </p:cNvSpPr>
          <p:nvPr>
            <p:ph type="body" idx="1"/>
          </p:nvPr>
        </p:nvSpPr>
        <p:spPr>
          <a:xfrm>
            <a:off x="304800" y="1752600"/>
            <a:ext cx="8382000" cy="4495800"/>
          </a:xfrm>
          <a:noFill/>
        </p:spPr>
        <p:txBody>
          <a:bodyPr/>
          <a:lstStyle/>
          <a:p>
            <a:r>
              <a:rPr lang="en-US" b="1" dirty="0" smtClean="0">
                <a:effectLst/>
                <a:ea typeface="ＭＳ Ｐゴシック" pitchFamily="34" charset="-128"/>
              </a:rPr>
              <a:t>Most input/output data files for the GHE algorithms will be obtained from/delivered to the NESDIS data servers in </a:t>
            </a:r>
            <a:r>
              <a:rPr lang="en-US" b="1" dirty="0" err="1" smtClean="0">
                <a:effectLst/>
                <a:ea typeface="ＭＳ Ｐゴシック" pitchFamily="34" charset="-128"/>
              </a:rPr>
              <a:t>McIDAS</a:t>
            </a:r>
            <a:r>
              <a:rPr lang="en-US" b="1" dirty="0" smtClean="0">
                <a:effectLst/>
                <a:ea typeface="ＭＳ Ｐゴシック" pitchFamily="34" charset="-128"/>
              </a:rPr>
              <a:t> format.  </a:t>
            </a:r>
          </a:p>
          <a:p>
            <a:r>
              <a:rPr lang="en-US" b="1" dirty="0" smtClean="0">
                <a:effectLst/>
                <a:ea typeface="ＭＳ Ｐゴシック" pitchFamily="34" charset="-128"/>
              </a:rPr>
              <a:t>Static Files:</a:t>
            </a:r>
          </a:p>
          <a:p>
            <a:pPr lvl="1"/>
            <a:r>
              <a:rPr lang="en-US" b="1" dirty="0" smtClean="0">
                <a:effectLst/>
                <a:ea typeface="ＭＳ Ｐゴシック" pitchFamily="34" charset="-128"/>
              </a:rPr>
              <a:t>Global terrain file (AREA file)</a:t>
            </a:r>
          </a:p>
          <a:p>
            <a:pPr lvl="1"/>
            <a:r>
              <a:rPr lang="en-US" b="1" dirty="0" smtClean="0">
                <a:effectLst/>
                <a:ea typeface="ＭＳ Ｐゴシック" pitchFamily="34" charset="-128"/>
              </a:rPr>
              <a:t>Lookup tables for ground/satellite angles (ASCII)</a:t>
            </a:r>
          </a:p>
          <a:p>
            <a:r>
              <a:rPr lang="en-US" b="1" dirty="0" smtClean="0">
                <a:effectLst/>
                <a:ea typeface="ＭＳ Ｐゴシック" pitchFamily="34" charset="-128"/>
              </a:rPr>
              <a:t>Output Files</a:t>
            </a:r>
          </a:p>
          <a:p>
            <a:pPr lvl="1"/>
            <a:r>
              <a:rPr lang="en-US" b="1" dirty="0" smtClean="0">
                <a:effectLst/>
                <a:ea typeface="ＭＳ Ｐゴシック" pitchFamily="34" charset="-128"/>
              </a:rPr>
              <a:t>Log files (ASCII)</a:t>
            </a:r>
          </a:p>
          <a:p>
            <a:pPr lvl="1"/>
            <a:r>
              <a:rPr lang="en-US" b="1" dirty="0" smtClean="0">
                <a:effectLst/>
                <a:ea typeface="ＭＳ Ｐゴシック" pitchFamily="34" charset="-128"/>
              </a:rPr>
              <a:t>NetCDF4 version of output AREA files</a:t>
            </a:r>
          </a:p>
          <a:p>
            <a:r>
              <a:rPr lang="en-US" b="1" dirty="0" smtClean="0">
                <a:effectLst/>
                <a:ea typeface="ＭＳ Ｐゴシック" pitchFamily="34" charset="-128"/>
              </a:rPr>
              <a:t>The data passed to the units and sub-units will be stored in AREA files.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Number Placeholder 5"/>
          <p:cNvSpPr>
            <a:spLocks noGrp="1"/>
          </p:cNvSpPr>
          <p:nvPr>
            <p:ph type="sldNum" sz="quarter" idx="12"/>
          </p:nvPr>
        </p:nvSpPr>
        <p:spPr>
          <a:noFill/>
        </p:spPr>
        <p:txBody>
          <a:bodyPr/>
          <a:lstStyle/>
          <a:p>
            <a:fld id="{33E825E0-4F8B-4056-A8E1-379EEB9F45AA}" type="slidenum">
              <a:rPr lang="en-US" smtClean="0">
                <a:latin typeface="Times New Roman" pitchFamily="18" charset="0"/>
                <a:ea typeface="ＭＳ Ｐゴシック" pitchFamily="34" charset="-128"/>
              </a:rPr>
              <a:pPr/>
              <a:t>116</a:t>
            </a:fld>
            <a:endParaRPr lang="en-US" smtClean="0">
              <a:latin typeface="Times New Roman" pitchFamily="18" charset="0"/>
              <a:ea typeface="ＭＳ Ｐゴシック" pitchFamily="34" charset="-128"/>
            </a:endParaRPr>
          </a:p>
        </p:txBody>
      </p:sp>
      <p:sp>
        <p:nvSpPr>
          <p:cNvPr id="9641986" name="Rectangle 2"/>
          <p:cNvSpPr>
            <a:spLocks noGrp="1" noChangeArrowheads="1"/>
          </p:cNvSpPr>
          <p:nvPr>
            <p:ph type="title"/>
          </p:nvPr>
        </p:nvSpPr>
        <p:spPr>
          <a:xfrm>
            <a:off x="990600" y="152400"/>
            <a:ext cx="7239000" cy="1143000"/>
          </a:xfrm>
        </p:spPr>
        <p:txBody>
          <a:bodyPr/>
          <a:lstStyle/>
          <a:p>
            <a:pPr>
              <a:defRPr/>
            </a:pPr>
            <a:r>
              <a:rPr lang="en-US" sz="4000" smtClean="0">
                <a:ea typeface="+mj-ea"/>
              </a:rPr>
              <a:t>External Interface </a:t>
            </a:r>
            <a:br>
              <a:rPr lang="en-US" sz="4000" smtClean="0">
                <a:ea typeface="+mj-ea"/>
              </a:rPr>
            </a:br>
            <a:r>
              <a:rPr lang="en-US" sz="4000" smtClean="0">
                <a:ea typeface="+mj-ea"/>
              </a:rPr>
              <a:t>Design at CDR</a:t>
            </a:r>
          </a:p>
        </p:txBody>
      </p:sp>
      <p:sp>
        <p:nvSpPr>
          <p:cNvPr id="232452" name="Rectangle 3"/>
          <p:cNvSpPr>
            <a:spLocks noGrp="1" noChangeArrowheads="1"/>
          </p:cNvSpPr>
          <p:nvPr>
            <p:ph type="body" idx="1"/>
          </p:nvPr>
        </p:nvSpPr>
        <p:spPr>
          <a:xfrm>
            <a:off x="1447800" y="2971800"/>
            <a:ext cx="6400800" cy="1219200"/>
          </a:xfrm>
          <a:noFill/>
        </p:spPr>
        <p:txBody>
          <a:bodyPr/>
          <a:lstStyle/>
          <a:p>
            <a:pPr algn="ctr">
              <a:buFont typeface="Symbol" pitchFamily="18" charset="2"/>
              <a:buNone/>
            </a:pPr>
            <a:r>
              <a:rPr lang="en-US" sz="4400" b="1" dirty="0" smtClean="0">
                <a:solidFill>
                  <a:srgbClr val="FFFF00"/>
                </a:solidFill>
                <a:effectLst/>
                <a:latin typeface="Book Antiqua" pitchFamily="18" charset="0"/>
                <a:ea typeface="ＭＳ Ｐゴシック" pitchFamily="34" charset="-128"/>
              </a:rPr>
              <a:t>Global Hydro-Estimator System</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Number Placeholder 5"/>
          <p:cNvSpPr>
            <a:spLocks noGrp="1"/>
          </p:cNvSpPr>
          <p:nvPr>
            <p:ph type="sldNum" sz="quarter" idx="12"/>
          </p:nvPr>
        </p:nvSpPr>
        <p:spPr>
          <a:noFill/>
        </p:spPr>
        <p:txBody>
          <a:bodyPr/>
          <a:lstStyle/>
          <a:p>
            <a:fld id="{62B9F551-644D-4028-8302-12B61CDA574E}" type="slidenum">
              <a:rPr lang="en-US" smtClean="0">
                <a:latin typeface="Times New Roman" pitchFamily="18" charset="0"/>
                <a:ea typeface="ＭＳ Ｐゴシック" pitchFamily="34" charset="-128"/>
              </a:rPr>
              <a:pPr/>
              <a:t>117</a:t>
            </a:fld>
            <a:endParaRPr lang="en-US" smtClean="0">
              <a:latin typeface="Times New Roman" pitchFamily="18" charset="0"/>
              <a:ea typeface="ＭＳ Ｐゴシック" pitchFamily="34" charset="-128"/>
            </a:endParaRPr>
          </a:p>
        </p:txBody>
      </p:sp>
      <p:sp>
        <p:nvSpPr>
          <p:cNvPr id="295939" name="Rectangle 2"/>
          <p:cNvSpPr>
            <a:spLocks noGrp="1" noChangeArrowheads="1"/>
          </p:cNvSpPr>
          <p:nvPr>
            <p:ph type="title"/>
          </p:nvPr>
        </p:nvSpPr>
        <p:spPr/>
        <p:txBody>
          <a:bodyPr/>
          <a:lstStyle/>
          <a:p>
            <a:pPr eaLnBrk="1" hangingPunct="1">
              <a:defRPr/>
            </a:pPr>
            <a:r>
              <a:rPr lang="en-US" smtClean="0">
                <a:ea typeface="+mj-ea"/>
              </a:rPr>
              <a:t>Purpose</a:t>
            </a:r>
          </a:p>
        </p:txBody>
      </p:sp>
      <p:sp>
        <p:nvSpPr>
          <p:cNvPr id="295940" name="Rectangle 3"/>
          <p:cNvSpPr>
            <a:spLocks noGrp="1" noChangeArrowheads="1"/>
          </p:cNvSpPr>
          <p:nvPr>
            <p:ph type="body" idx="1"/>
          </p:nvPr>
        </p:nvSpPr>
        <p:spPr/>
        <p:txBody>
          <a:bodyPr/>
          <a:lstStyle/>
          <a:p>
            <a:pPr eaLnBrk="1" hangingPunct="1">
              <a:buFont typeface="Symbol" charset="2"/>
              <a:buChar char="·"/>
              <a:defRPr/>
            </a:pPr>
            <a:r>
              <a:rPr lang="en-US" sz="3200" b="1" dirty="0" smtClean="0"/>
              <a:t>Purpose:</a:t>
            </a:r>
            <a:r>
              <a:rPr lang="en-US" b="1" dirty="0" smtClean="0"/>
              <a:t> D</a:t>
            </a:r>
            <a:r>
              <a:rPr lang="en-US" sz="3200" b="1" dirty="0" smtClean="0"/>
              <a:t>emonstrate that the GHE system provides an infrastructure that will enable the implementation of the GHE algorithms that meet requirements. </a:t>
            </a:r>
          </a:p>
          <a:p>
            <a:pPr eaLnBrk="1" hangingPunct="1">
              <a:buFont typeface="Symbol" charset="2"/>
              <a:buChar char="·"/>
              <a:defRPr/>
            </a:pPr>
            <a:endParaRPr lang="en-US"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5"/>
          <p:cNvSpPr>
            <a:spLocks noGrp="1"/>
          </p:cNvSpPr>
          <p:nvPr>
            <p:ph type="sldNum" sz="quarter" idx="12"/>
          </p:nvPr>
        </p:nvSpPr>
        <p:spPr>
          <a:noFill/>
        </p:spPr>
        <p:txBody>
          <a:bodyPr/>
          <a:lstStyle/>
          <a:p>
            <a:fld id="{E92DD6D7-56D6-4CA3-A1E3-00662F24EA19}" type="slidenum">
              <a:rPr lang="en-US" smtClean="0">
                <a:latin typeface="Times New Roman" pitchFamily="18" charset="0"/>
                <a:ea typeface="ＭＳ Ｐゴシック" pitchFamily="34" charset="-128"/>
              </a:rPr>
              <a:pPr/>
              <a:t>118</a:t>
            </a:fld>
            <a:endParaRPr lang="en-US" smtClean="0">
              <a:latin typeface="Times New Roman" pitchFamily="18" charset="0"/>
              <a:ea typeface="ＭＳ Ｐゴシック" pitchFamily="34" charset="-128"/>
            </a:endParaRPr>
          </a:p>
        </p:txBody>
      </p:sp>
      <p:sp>
        <p:nvSpPr>
          <p:cNvPr id="565251" name="Rectangle 2"/>
          <p:cNvSpPr>
            <a:spLocks noGrp="1" noChangeArrowheads="1"/>
          </p:cNvSpPr>
          <p:nvPr>
            <p:ph type="title"/>
          </p:nvPr>
        </p:nvSpPr>
        <p:spPr/>
        <p:txBody>
          <a:bodyPr/>
          <a:lstStyle/>
          <a:p>
            <a:pPr eaLnBrk="1" hangingPunct="1">
              <a:defRPr/>
            </a:pPr>
            <a:r>
              <a:rPr lang="en-US" dirty="0" smtClean="0">
                <a:ea typeface="+mj-ea"/>
              </a:rPr>
              <a:t>GHE System</a:t>
            </a:r>
          </a:p>
        </p:txBody>
      </p:sp>
      <p:sp>
        <p:nvSpPr>
          <p:cNvPr id="565252" name="Rectangle 3"/>
          <p:cNvSpPr>
            <a:spLocks noGrp="1" noChangeArrowheads="1"/>
          </p:cNvSpPr>
          <p:nvPr>
            <p:ph type="body" idx="1"/>
          </p:nvPr>
        </p:nvSpPr>
        <p:spPr>
          <a:xfrm>
            <a:off x="609600" y="1828800"/>
            <a:ext cx="7848600" cy="4114800"/>
          </a:xfrm>
        </p:spPr>
        <p:txBody>
          <a:bodyPr/>
          <a:lstStyle/>
          <a:p>
            <a:pPr eaLnBrk="1" hangingPunct="1">
              <a:lnSpc>
                <a:spcPct val="90000"/>
              </a:lnSpc>
              <a:defRPr/>
            </a:pPr>
            <a:r>
              <a:rPr lang="en-US" sz="3200" dirty="0" smtClean="0">
                <a:ea typeface="+mn-ea"/>
              </a:rPr>
              <a:t>Calculation of non-satellite inputs</a:t>
            </a:r>
          </a:p>
          <a:p>
            <a:pPr eaLnBrk="1" hangingPunct="1">
              <a:lnSpc>
                <a:spcPct val="90000"/>
              </a:lnSpc>
              <a:defRPr/>
            </a:pPr>
            <a:endParaRPr lang="en-US" sz="3200" dirty="0" smtClean="0">
              <a:ea typeface="+mn-ea"/>
            </a:endParaRPr>
          </a:p>
          <a:p>
            <a:pPr eaLnBrk="1" hangingPunct="1">
              <a:lnSpc>
                <a:spcPct val="90000"/>
              </a:lnSpc>
              <a:defRPr/>
            </a:pPr>
            <a:r>
              <a:rPr lang="en-US" sz="3200" dirty="0" smtClean="0">
                <a:ea typeface="+mn-ea"/>
              </a:rPr>
              <a:t>Calculation of Rainfall Rate for each satellite/sector</a:t>
            </a:r>
          </a:p>
          <a:p>
            <a:pPr eaLnBrk="1" hangingPunct="1">
              <a:lnSpc>
                <a:spcPct val="90000"/>
              </a:lnSpc>
              <a:defRPr/>
            </a:pPr>
            <a:endParaRPr lang="en-US" sz="3200" dirty="0" smtClean="0">
              <a:ea typeface="+mn-ea"/>
            </a:endParaRPr>
          </a:p>
          <a:p>
            <a:pPr eaLnBrk="1" hangingPunct="1">
              <a:lnSpc>
                <a:spcPct val="90000"/>
              </a:lnSpc>
              <a:defRPr/>
            </a:pPr>
            <a:r>
              <a:rPr lang="en-US" sz="3200" dirty="0" smtClean="0">
                <a:ea typeface="+mn-ea"/>
              </a:rPr>
              <a:t>Composite Rainfall Rate outputs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Number Placeholder 5"/>
          <p:cNvSpPr>
            <a:spLocks noGrp="1"/>
          </p:cNvSpPr>
          <p:nvPr>
            <p:ph type="sldNum" sz="quarter" idx="12"/>
          </p:nvPr>
        </p:nvSpPr>
        <p:spPr>
          <a:noFill/>
        </p:spPr>
        <p:txBody>
          <a:bodyPr/>
          <a:lstStyle/>
          <a:p>
            <a:fld id="{0EEF6934-0E0F-4BDD-AFB6-21FB03F33765}" type="slidenum">
              <a:rPr lang="en-US" smtClean="0">
                <a:latin typeface="Times New Roman" pitchFamily="18" charset="0"/>
                <a:ea typeface="ＭＳ Ｐゴシック" pitchFamily="34" charset="-128"/>
              </a:rPr>
              <a:pPr/>
              <a:t>119</a:t>
            </a:fld>
            <a:endParaRPr lang="en-US" smtClean="0">
              <a:latin typeface="Times New Roman" pitchFamily="18" charset="0"/>
              <a:ea typeface="ＭＳ Ｐゴシック" pitchFamily="34" charset="-128"/>
            </a:endParaRPr>
          </a:p>
        </p:txBody>
      </p:sp>
      <p:sp>
        <p:nvSpPr>
          <p:cNvPr id="296963" name="Rectangle 2"/>
          <p:cNvSpPr>
            <a:spLocks noGrp="1" noChangeArrowheads="1"/>
          </p:cNvSpPr>
          <p:nvPr>
            <p:ph type="title"/>
          </p:nvPr>
        </p:nvSpPr>
        <p:spPr>
          <a:xfrm>
            <a:off x="838200" y="228600"/>
            <a:ext cx="7848600" cy="1143000"/>
          </a:xfrm>
        </p:spPr>
        <p:txBody>
          <a:bodyPr/>
          <a:lstStyle/>
          <a:p>
            <a:pPr eaLnBrk="1" hangingPunct="1">
              <a:defRPr/>
            </a:pPr>
            <a:r>
              <a:rPr lang="en-US" sz="4000" dirty="0" smtClean="0">
                <a:ea typeface="+mj-ea"/>
              </a:rPr>
              <a:t>Data Flow and Interfaces</a:t>
            </a:r>
          </a:p>
        </p:txBody>
      </p:sp>
      <p:sp>
        <p:nvSpPr>
          <p:cNvPr id="296964" name="Rectangle 3"/>
          <p:cNvSpPr>
            <a:spLocks noGrp="1" noChangeArrowheads="1"/>
          </p:cNvSpPr>
          <p:nvPr>
            <p:ph type="body" idx="1"/>
          </p:nvPr>
        </p:nvSpPr>
        <p:spPr/>
        <p:txBody>
          <a:bodyPr/>
          <a:lstStyle/>
          <a:p>
            <a:pPr eaLnBrk="1" hangingPunct="1">
              <a:defRPr/>
            </a:pPr>
            <a:r>
              <a:rPr lang="en-US" dirty="0" smtClean="0">
                <a:ea typeface="+mn-ea"/>
              </a:rPr>
              <a:t>The following slides show the data flow and interfaces in the framework.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CDB33CDE-1088-4E23-A15B-C13C2BD08EF7}" type="slidenum">
              <a:rPr lang="en-US" smtClean="0">
                <a:latin typeface="Times New Roman" pitchFamily="18" charset="0"/>
                <a:ea typeface="ＭＳ Ｐゴシック" pitchFamily="34" charset="-128"/>
              </a:rPr>
              <a:pPr/>
              <a:t>12</a:t>
            </a:fld>
            <a:endParaRPr lang="en-US" smtClean="0">
              <a:latin typeface="Times New Roman" pitchFamily="18" charset="0"/>
              <a:ea typeface="ＭＳ Ｐゴシック" pitchFamily="34" charset="-128"/>
            </a:endParaRPr>
          </a:p>
        </p:txBody>
      </p:sp>
      <p:sp>
        <p:nvSpPr>
          <p:cNvPr id="6005762" name="Rectangle 2"/>
          <p:cNvSpPr>
            <a:spLocks noGrp="1" noChangeArrowheads="1"/>
          </p:cNvSpPr>
          <p:nvPr>
            <p:ph type="title"/>
          </p:nvPr>
        </p:nvSpPr>
        <p:spPr>
          <a:xfrm>
            <a:off x="1295400" y="152400"/>
            <a:ext cx="6781800" cy="1143000"/>
          </a:xfrm>
        </p:spPr>
        <p:txBody>
          <a:bodyPr/>
          <a:lstStyle/>
          <a:p>
            <a:pPr>
              <a:defRPr/>
            </a:pPr>
            <a:r>
              <a:rPr lang="en-US" sz="4000" smtClean="0"/>
              <a:t>Project Stakeholders –</a:t>
            </a:r>
            <a:br>
              <a:rPr lang="en-US" sz="4000" smtClean="0"/>
            </a:br>
            <a:r>
              <a:rPr lang="en-US" sz="4000" smtClean="0"/>
              <a:t>Customers and Users</a:t>
            </a:r>
          </a:p>
        </p:txBody>
      </p:sp>
      <p:sp>
        <p:nvSpPr>
          <p:cNvPr id="40964" name="Rectangle 3"/>
          <p:cNvSpPr>
            <a:spLocks noGrp="1" noChangeArrowheads="1"/>
          </p:cNvSpPr>
          <p:nvPr>
            <p:ph type="body" idx="1"/>
          </p:nvPr>
        </p:nvSpPr>
        <p:spPr>
          <a:xfrm>
            <a:off x="533400" y="1600200"/>
            <a:ext cx="8001000" cy="5105400"/>
          </a:xfrm>
        </p:spPr>
        <p:txBody>
          <a:bodyPr/>
          <a:lstStyle/>
          <a:p>
            <a:pPr>
              <a:lnSpc>
                <a:spcPct val="90000"/>
              </a:lnSpc>
            </a:pPr>
            <a:r>
              <a:rPr lang="en-US" sz="2400" b="1" dirty="0" smtClean="0">
                <a:effectLst/>
                <a:ea typeface="ＭＳ Ｐゴシック" pitchFamily="34" charset="-128"/>
              </a:rPr>
              <a:t>Users:</a:t>
            </a:r>
          </a:p>
          <a:p>
            <a:pPr lvl="1">
              <a:lnSpc>
                <a:spcPct val="90000"/>
              </a:lnSpc>
            </a:pPr>
            <a:r>
              <a:rPr lang="en-US" b="1" dirty="0" smtClean="0">
                <a:effectLst/>
                <a:ea typeface="ＭＳ Ｐゴシック" pitchFamily="34" charset="-128"/>
              </a:rPr>
              <a:t>Dan Beardsley (NWS)</a:t>
            </a:r>
          </a:p>
          <a:p>
            <a:pPr lvl="1">
              <a:lnSpc>
                <a:spcPct val="90000"/>
              </a:lnSpc>
            </a:pPr>
            <a:r>
              <a:rPr lang="en-US" b="1" dirty="0" err="1" smtClean="0">
                <a:effectLst/>
                <a:ea typeface="ＭＳ Ｐゴシック" pitchFamily="34" charset="-128"/>
              </a:rPr>
              <a:t>Liqun</a:t>
            </a:r>
            <a:r>
              <a:rPr lang="en-US" b="1" dirty="0" smtClean="0">
                <a:effectLst/>
                <a:ea typeface="ＭＳ Ｐゴシック" pitchFamily="34" charset="-128"/>
              </a:rPr>
              <a:t> Ma (SPB)</a:t>
            </a:r>
          </a:p>
          <a:p>
            <a:pPr lvl="1">
              <a:lnSpc>
                <a:spcPct val="90000"/>
              </a:lnSpc>
            </a:pPr>
            <a:r>
              <a:rPr lang="en-US" b="1" dirty="0" smtClean="0">
                <a:effectLst/>
                <a:ea typeface="ＭＳ Ｐゴシック" pitchFamily="34" charset="-128"/>
              </a:rPr>
              <a:t>Sheldon </a:t>
            </a:r>
            <a:r>
              <a:rPr lang="en-US" b="1" dirty="0" err="1" smtClean="0">
                <a:effectLst/>
                <a:ea typeface="ＭＳ Ｐゴシック" pitchFamily="34" charset="-128"/>
              </a:rPr>
              <a:t>Kusselson</a:t>
            </a:r>
            <a:r>
              <a:rPr lang="en-US" b="1" dirty="0" smtClean="0">
                <a:effectLst/>
                <a:ea typeface="ＭＳ Ｐゴシック" pitchFamily="34" charset="-128"/>
              </a:rPr>
              <a:t> (SAB)</a:t>
            </a:r>
          </a:p>
          <a:p>
            <a:pPr lvl="1">
              <a:lnSpc>
                <a:spcPct val="90000"/>
              </a:lnSpc>
            </a:pPr>
            <a:r>
              <a:rPr lang="en-US" b="1" dirty="0" err="1" smtClean="0">
                <a:effectLst/>
                <a:ea typeface="ＭＳ Ｐゴシック" pitchFamily="34" charset="-128"/>
              </a:rPr>
              <a:t>Konstantine</a:t>
            </a:r>
            <a:r>
              <a:rPr lang="en-US" b="1" dirty="0" smtClean="0">
                <a:effectLst/>
                <a:ea typeface="ＭＳ Ｐゴシック" pitchFamily="34" charset="-128"/>
              </a:rPr>
              <a:t> </a:t>
            </a:r>
            <a:r>
              <a:rPr lang="en-US" b="1" dirty="0" err="1" smtClean="0">
                <a:effectLst/>
                <a:ea typeface="ＭＳ Ｐゴシック" pitchFamily="34" charset="-128"/>
              </a:rPr>
              <a:t>Georgakakos</a:t>
            </a:r>
            <a:r>
              <a:rPr lang="en-US" b="1" dirty="0" smtClean="0">
                <a:effectLst/>
                <a:ea typeface="ＭＳ Ｐゴシック" pitchFamily="34" charset="-128"/>
              </a:rPr>
              <a:t>, Bob </a:t>
            </a:r>
            <a:r>
              <a:rPr lang="en-US" b="1" dirty="0" err="1" smtClean="0">
                <a:effectLst/>
                <a:ea typeface="ＭＳ Ｐゴシック" pitchFamily="34" charset="-128"/>
              </a:rPr>
              <a:t>Jubach</a:t>
            </a:r>
            <a:r>
              <a:rPr lang="en-US" b="1" dirty="0" smtClean="0">
                <a:effectLst/>
                <a:ea typeface="ＭＳ Ｐゴシック" pitchFamily="34" charset="-128"/>
              </a:rPr>
              <a:t> (HRC)</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26E330DB-9BA3-4D53-A262-A9C6CFA90FB1}" type="slidenum">
              <a:rPr lang="en-US" smtClean="0">
                <a:latin typeface="Times New Roman" pitchFamily="18" charset="0"/>
                <a:ea typeface="ＭＳ Ｐゴシック" pitchFamily="34" charset="-128"/>
              </a:rPr>
              <a:pPr/>
              <a:t>120</a:t>
            </a:fld>
            <a:endParaRPr lang="en-US" smtClean="0">
              <a:latin typeface="Times New Roman" pitchFamily="18" charset="0"/>
              <a:ea typeface="ＭＳ Ｐゴシック" pitchFamily="34" charset="-128"/>
            </a:endParaRPr>
          </a:p>
        </p:txBody>
      </p:sp>
      <p:sp>
        <p:nvSpPr>
          <p:cNvPr id="1028" name="Rectangle 2"/>
          <p:cNvSpPr>
            <a:spLocks noGrp="1" noChangeArrowheads="1"/>
          </p:cNvSpPr>
          <p:nvPr>
            <p:ph type="title"/>
          </p:nvPr>
        </p:nvSpPr>
        <p:spPr>
          <a:xfrm>
            <a:off x="685800" y="228600"/>
            <a:ext cx="7848600" cy="1143000"/>
          </a:xfrm>
        </p:spPr>
        <p:txBody>
          <a:bodyPr/>
          <a:lstStyle/>
          <a:p>
            <a:pPr eaLnBrk="1" hangingPunct="1">
              <a:defRPr/>
            </a:pPr>
            <a:r>
              <a:rPr lang="en-US" sz="4000" dirty="0" smtClean="0">
                <a:ea typeface="+mj-ea"/>
              </a:rPr>
              <a:t>GHE System</a:t>
            </a:r>
            <a:br>
              <a:rPr lang="en-US" sz="4000" dirty="0" smtClean="0">
                <a:ea typeface="+mj-ea"/>
              </a:rPr>
            </a:br>
            <a:r>
              <a:rPr lang="en-US" sz="4000" dirty="0" smtClean="0">
                <a:ea typeface="+mj-ea"/>
              </a:rPr>
              <a:t>Context Diagram</a:t>
            </a:r>
          </a:p>
        </p:txBody>
      </p:sp>
      <p:sp>
        <p:nvSpPr>
          <p:cNvPr id="5" name="Rectangle 4"/>
          <p:cNvSpPr/>
          <p:nvPr/>
        </p:nvSpPr>
        <p:spPr bwMode="auto">
          <a:xfrm>
            <a:off x="1066800" y="1981200"/>
            <a:ext cx="1676400" cy="8382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NCEP GFS        Model Server</a:t>
            </a:r>
          </a:p>
        </p:txBody>
      </p:sp>
      <p:sp>
        <p:nvSpPr>
          <p:cNvPr id="6" name="Rectangle 5"/>
          <p:cNvSpPr/>
          <p:nvPr/>
        </p:nvSpPr>
        <p:spPr bwMode="auto">
          <a:xfrm>
            <a:off x="1066800" y="3276600"/>
            <a:ext cx="1676400" cy="8382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Ancillary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1066800" y="4495800"/>
            <a:ext cx="1676400" cy="8382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Satellite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cs typeface="Arial" pitchFamily="34" charset="0"/>
              </a:rPr>
              <a:t>Servers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3886200" y="2133600"/>
            <a:ext cx="1676400" cy="6858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Algorithm Packages</a:t>
            </a:r>
          </a:p>
        </p:txBody>
      </p:sp>
      <p:sp>
        <p:nvSpPr>
          <p:cNvPr id="9" name="Rectangle 8"/>
          <p:cNvSpPr/>
          <p:nvPr/>
        </p:nvSpPr>
        <p:spPr bwMode="auto">
          <a:xfrm>
            <a:off x="6553200" y="3657600"/>
            <a:ext cx="1676400" cy="8382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File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Server</a:t>
            </a:r>
          </a:p>
        </p:txBody>
      </p:sp>
      <p:sp>
        <p:nvSpPr>
          <p:cNvPr id="11" name="Flowchart: Internal Storage 10"/>
          <p:cNvSpPr/>
          <p:nvPr/>
        </p:nvSpPr>
        <p:spPr bwMode="auto">
          <a:xfrm>
            <a:off x="3810000" y="3429000"/>
            <a:ext cx="1600200" cy="1752600"/>
          </a:xfrm>
          <a:prstGeom prst="flowChartInternalStorag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GHE System</a:t>
            </a:r>
          </a:p>
        </p:txBody>
      </p:sp>
      <p:cxnSp>
        <p:nvCxnSpPr>
          <p:cNvPr id="13" name="Straight Arrow Connector 12"/>
          <p:cNvCxnSpPr/>
          <p:nvPr/>
        </p:nvCxnSpPr>
        <p:spPr bwMode="auto">
          <a:xfrm rot="5400000" flipH="1" flipV="1">
            <a:off x="3733800" y="3124200"/>
            <a:ext cx="6096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17" name="Straight Arrow Connector 16"/>
          <p:cNvCxnSpPr/>
          <p:nvPr/>
        </p:nvCxnSpPr>
        <p:spPr bwMode="auto">
          <a:xfrm rot="5400000">
            <a:off x="4648200" y="3124200"/>
            <a:ext cx="6096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19" name="Straight Arrow Connector 18"/>
          <p:cNvCxnSpPr/>
          <p:nvPr/>
        </p:nvCxnSpPr>
        <p:spPr bwMode="auto">
          <a:xfrm>
            <a:off x="2743200" y="3962400"/>
            <a:ext cx="10668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21" name="Straight Arrow Connector 20"/>
          <p:cNvCxnSpPr/>
          <p:nvPr/>
        </p:nvCxnSpPr>
        <p:spPr bwMode="auto">
          <a:xfrm>
            <a:off x="2743200" y="4724400"/>
            <a:ext cx="10668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28" name="Straight Connector 27"/>
          <p:cNvCxnSpPr/>
          <p:nvPr/>
        </p:nvCxnSpPr>
        <p:spPr bwMode="auto">
          <a:xfrm>
            <a:off x="2743200" y="2590800"/>
            <a:ext cx="457200" cy="1588"/>
          </a:xfrm>
          <a:prstGeom prst="line">
            <a:avLst/>
          </a:prstGeom>
          <a:solidFill>
            <a:schemeClr val="accent1"/>
          </a:solidFill>
          <a:ln w="12700" cap="flat" cmpd="sng" algn="ctr">
            <a:solidFill>
              <a:srgbClr val="F8F8F8"/>
            </a:solidFill>
            <a:prstDash val="solid"/>
            <a:round/>
            <a:headEnd type="none" w="sm" len="sm"/>
            <a:tailEnd type="none" w="sm" len="sm"/>
          </a:ln>
          <a:effectLst/>
        </p:spPr>
      </p:cxnSp>
      <p:cxnSp>
        <p:nvCxnSpPr>
          <p:cNvPr id="30" name="Straight Connector 29"/>
          <p:cNvCxnSpPr/>
          <p:nvPr/>
        </p:nvCxnSpPr>
        <p:spPr bwMode="auto">
          <a:xfrm rot="5400000">
            <a:off x="2628900" y="3162300"/>
            <a:ext cx="1143000" cy="1588"/>
          </a:xfrm>
          <a:prstGeom prst="line">
            <a:avLst/>
          </a:prstGeom>
          <a:solidFill>
            <a:schemeClr val="accent1"/>
          </a:solidFill>
          <a:ln w="12700" cap="flat" cmpd="sng" algn="ctr">
            <a:solidFill>
              <a:srgbClr val="F8F8F8"/>
            </a:solidFill>
            <a:prstDash val="solid"/>
            <a:round/>
            <a:headEnd type="none" w="sm" len="sm"/>
            <a:tailEnd type="none" w="sm" len="sm"/>
          </a:ln>
          <a:effectLst/>
        </p:spPr>
      </p:cxnSp>
      <p:cxnSp>
        <p:nvCxnSpPr>
          <p:cNvPr id="32" name="Straight Arrow Connector 31"/>
          <p:cNvCxnSpPr/>
          <p:nvPr/>
        </p:nvCxnSpPr>
        <p:spPr bwMode="auto">
          <a:xfrm>
            <a:off x="3200400" y="3733800"/>
            <a:ext cx="6096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39" name="Straight Arrow Connector 38"/>
          <p:cNvCxnSpPr/>
          <p:nvPr/>
        </p:nvCxnSpPr>
        <p:spPr bwMode="auto">
          <a:xfrm>
            <a:off x="5410200" y="4191000"/>
            <a:ext cx="11430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sp>
        <p:nvSpPr>
          <p:cNvPr id="40" name="TextBox 39"/>
          <p:cNvSpPr txBox="1"/>
          <p:nvPr/>
        </p:nvSpPr>
        <p:spPr>
          <a:xfrm>
            <a:off x="4572000" y="2971800"/>
            <a:ext cx="790601" cy="276999"/>
          </a:xfrm>
          <a:prstGeom prst="rect">
            <a:avLst/>
          </a:prstGeom>
          <a:noFill/>
        </p:spPr>
        <p:txBody>
          <a:bodyPr wrap="none" rtlCol="0">
            <a:spAutoFit/>
          </a:bodyPr>
          <a:lstStyle/>
          <a:p>
            <a:r>
              <a:rPr lang="en-US" sz="1200" dirty="0" smtClean="0">
                <a:solidFill>
                  <a:srgbClr val="FFFF00"/>
                </a:solidFill>
              </a:rPr>
              <a:t>Products</a:t>
            </a:r>
            <a:endParaRPr lang="en-US" sz="1200" dirty="0">
              <a:solidFill>
                <a:srgbClr val="FFFF00"/>
              </a:solidFill>
            </a:endParaRPr>
          </a:p>
        </p:txBody>
      </p:sp>
      <p:sp>
        <p:nvSpPr>
          <p:cNvPr id="41" name="TextBox 40"/>
          <p:cNvSpPr txBox="1"/>
          <p:nvPr/>
        </p:nvSpPr>
        <p:spPr>
          <a:xfrm rot="10800000" flipV="1">
            <a:off x="5486400" y="4191000"/>
            <a:ext cx="790601" cy="276999"/>
          </a:xfrm>
          <a:prstGeom prst="rect">
            <a:avLst/>
          </a:prstGeom>
          <a:noFill/>
        </p:spPr>
        <p:txBody>
          <a:bodyPr wrap="square" rtlCol="0">
            <a:spAutoFit/>
          </a:bodyPr>
          <a:lstStyle/>
          <a:p>
            <a:r>
              <a:rPr lang="en-US" sz="1200" dirty="0" smtClean="0">
                <a:solidFill>
                  <a:srgbClr val="FFFF00"/>
                </a:solidFill>
              </a:rPr>
              <a:t>Products</a:t>
            </a:r>
            <a:endParaRPr lang="en-US" sz="1200" dirty="0">
              <a:solidFill>
                <a:srgbClr val="FFFF00"/>
              </a:solidFill>
            </a:endParaRPr>
          </a:p>
        </p:txBody>
      </p:sp>
      <p:sp>
        <p:nvSpPr>
          <p:cNvPr id="42" name="TextBox 41"/>
          <p:cNvSpPr txBox="1"/>
          <p:nvPr/>
        </p:nvSpPr>
        <p:spPr>
          <a:xfrm>
            <a:off x="3810000" y="2971800"/>
            <a:ext cx="790601" cy="461665"/>
          </a:xfrm>
          <a:prstGeom prst="rect">
            <a:avLst/>
          </a:prstGeom>
          <a:noFill/>
        </p:spPr>
        <p:txBody>
          <a:bodyPr wrap="square" rtlCol="0">
            <a:spAutoFit/>
          </a:bodyPr>
          <a:lstStyle/>
          <a:p>
            <a:r>
              <a:rPr lang="en-US" sz="1200" dirty="0" smtClean="0">
                <a:solidFill>
                  <a:srgbClr val="FFFF00"/>
                </a:solidFill>
              </a:rPr>
              <a:t>Input Data</a:t>
            </a:r>
            <a:endParaRPr lang="en-US" sz="1200" dirty="0">
              <a:solidFill>
                <a:srgbClr val="FFFF00"/>
              </a:solidFill>
            </a:endParaRPr>
          </a:p>
        </p:txBody>
      </p:sp>
      <p:sp>
        <p:nvSpPr>
          <p:cNvPr id="43" name="TextBox 42"/>
          <p:cNvSpPr txBox="1"/>
          <p:nvPr/>
        </p:nvSpPr>
        <p:spPr>
          <a:xfrm>
            <a:off x="2895600" y="2971800"/>
            <a:ext cx="644728" cy="461665"/>
          </a:xfrm>
          <a:prstGeom prst="rect">
            <a:avLst/>
          </a:prstGeom>
          <a:noFill/>
        </p:spPr>
        <p:txBody>
          <a:bodyPr wrap="none" rtlCol="0">
            <a:spAutoFit/>
          </a:bodyPr>
          <a:lstStyle/>
          <a:p>
            <a:r>
              <a:rPr lang="en-US" sz="1200" dirty="0" smtClean="0">
                <a:solidFill>
                  <a:srgbClr val="FFFF00"/>
                </a:solidFill>
              </a:rPr>
              <a:t>Model </a:t>
            </a:r>
          </a:p>
          <a:p>
            <a:r>
              <a:rPr lang="en-US" sz="1200" dirty="0" smtClean="0">
                <a:solidFill>
                  <a:srgbClr val="FFFF00"/>
                </a:solidFill>
              </a:rPr>
              <a:t>Data</a:t>
            </a:r>
            <a:endParaRPr lang="en-US" sz="1200" dirty="0">
              <a:solidFill>
                <a:srgbClr val="FFFF00"/>
              </a:solidFill>
            </a:endParaRPr>
          </a:p>
        </p:txBody>
      </p:sp>
      <p:sp>
        <p:nvSpPr>
          <p:cNvPr id="44" name="TextBox 43"/>
          <p:cNvSpPr txBox="1"/>
          <p:nvPr/>
        </p:nvSpPr>
        <p:spPr>
          <a:xfrm>
            <a:off x="2895600" y="3810000"/>
            <a:ext cx="686406" cy="461665"/>
          </a:xfrm>
          <a:prstGeom prst="rect">
            <a:avLst/>
          </a:prstGeom>
          <a:noFill/>
        </p:spPr>
        <p:txBody>
          <a:bodyPr wrap="none" rtlCol="0">
            <a:spAutoFit/>
          </a:bodyPr>
          <a:lstStyle/>
          <a:p>
            <a:r>
              <a:rPr lang="en-US" sz="1200" dirty="0" smtClean="0">
                <a:solidFill>
                  <a:srgbClr val="FFFF00"/>
                </a:solidFill>
              </a:rPr>
              <a:t>Lookup</a:t>
            </a:r>
          </a:p>
          <a:p>
            <a:r>
              <a:rPr lang="en-US" sz="1200" dirty="0" smtClean="0">
                <a:solidFill>
                  <a:srgbClr val="FFFF00"/>
                </a:solidFill>
              </a:rPr>
              <a:t>Tables</a:t>
            </a:r>
          </a:p>
        </p:txBody>
      </p:sp>
      <p:sp>
        <p:nvSpPr>
          <p:cNvPr id="45" name="TextBox 44"/>
          <p:cNvSpPr txBox="1"/>
          <p:nvPr/>
        </p:nvSpPr>
        <p:spPr>
          <a:xfrm>
            <a:off x="2895600" y="4572000"/>
            <a:ext cx="772969" cy="461665"/>
          </a:xfrm>
          <a:prstGeom prst="rect">
            <a:avLst/>
          </a:prstGeom>
          <a:noFill/>
        </p:spPr>
        <p:txBody>
          <a:bodyPr wrap="none" rtlCol="0">
            <a:spAutoFit/>
          </a:bodyPr>
          <a:lstStyle/>
          <a:p>
            <a:r>
              <a:rPr lang="en-US" sz="1200" dirty="0" smtClean="0">
                <a:solidFill>
                  <a:srgbClr val="FFFF00"/>
                </a:solidFill>
              </a:rPr>
              <a:t>Satellite </a:t>
            </a:r>
          </a:p>
          <a:p>
            <a:r>
              <a:rPr lang="en-US" sz="1200" dirty="0" smtClean="0">
                <a:solidFill>
                  <a:srgbClr val="FFFF00"/>
                </a:solidFill>
              </a:rPr>
              <a:t>Imagery</a:t>
            </a:r>
            <a:endParaRPr lang="en-US" sz="1200" dirty="0">
              <a:solidFill>
                <a:srgbClr val="FFFF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23CDAE9C-AB12-4C58-894F-C12580ED0CCF}" type="slidenum">
              <a:rPr lang="en-US" smtClean="0">
                <a:latin typeface="Times New Roman" pitchFamily="18" charset="0"/>
                <a:ea typeface="ＭＳ Ｐゴシック" pitchFamily="34" charset="-128"/>
              </a:rPr>
              <a:pPr/>
              <a:t>121</a:t>
            </a:fld>
            <a:endParaRPr lang="en-US" smtClean="0">
              <a:latin typeface="Times New Roman" pitchFamily="18" charset="0"/>
              <a:ea typeface="ＭＳ Ｐゴシック" pitchFamily="34" charset="-128"/>
            </a:endParaRPr>
          </a:p>
        </p:txBody>
      </p:sp>
      <p:sp>
        <p:nvSpPr>
          <p:cNvPr id="2052" name="Rectangle 2"/>
          <p:cNvSpPr>
            <a:spLocks noGrp="1" noChangeArrowheads="1"/>
          </p:cNvSpPr>
          <p:nvPr>
            <p:ph type="title"/>
          </p:nvPr>
        </p:nvSpPr>
        <p:spPr>
          <a:xfrm>
            <a:off x="685800" y="228600"/>
            <a:ext cx="7848600" cy="1143000"/>
          </a:xfrm>
        </p:spPr>
        <p:txBody>
          <a:bodyPr/>
          <a:lstStyle/>
          <a:p>
            <a:pPr eaLnBrk="1" hangingPunct="1">
              <a:defRPr/>
            </a:pPr>
            <a:r>
              <a:rPr lang="en-US" dirty="0" smtClean="0">
                <a:ea typeface="+mj-ea"/>
              </a:rPr>
              <a:t>GHE</a:t>
            </a:r>
            <a:br>
              <a:rPr lang="en-US" dirty="0" smtClean="0">
                <a:ea typeface="+mj-ea"/>
              </a:rPr>
            </a:br>
            <a:r>
              <a:rPr lang="en-US" dirty="0" smtClean="0">
                <a:ea typeface="+mj-ea"/>
              </a:rPr>
              <a:t>System Level</a:t>
            </a:r>
          </a:p>
        </p:txBody>
      </p:sp>
      <p:sp>
        <p:nvSpPr>
          <p:cNvPr id="6" name="Rectangle 5"/>
          <p:cNvSpPr/>
          <p:nvPr/>
        </p:nvSpPr>
        <p:spPr bwMode="auto">
          <a:xfrm>
            <a:off x="3886200" y="2895600"/>
            <a:ext cx="1066800" cy="6096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PW</a:t>
            </a:r>
          </a:p>
        </p:txBody>
      </p:sp>
      <p:sp>
        <p:nvSpPr>
          <p:cNvPr id="7" name="Rectangle 6"/>
          <p:cNvSpPr/>
          <p:nvPr/>
        </p:nvSpPr>
        <p:spPr bwMode="auto">
          <a:xfrm>
            <a:off x="5029200" y="2895600"/>
            <a:ext cx="990600" cy="6096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RH</a:t>
            </a:r>
          </a:p>
        </p:txBody>
      </p:sp>
      <p:sp>
        <p:nvSpPr>
          <p:cNvPr id="8" name="Rectangle 7"/>
          <p:cNvSpPr/>
          <p:nvPr/>
        </p:nvSpPr>
        <p:spPr bwMode="auto">
          <a:xfrm>
            <a:off x="7391400" y="3200400"/>
            <a:ext cx="914400" cy="6096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Orog</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6248400" y="2895600"/>
            <a:ext cx="990600" cy="6096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EQL</a:t>
            </a:r>
          </a:p>
        </p:txBody>
      </p:sp>
      <p:sp>
        <p:nvSpPr>
          <p:cNvPr id="10" name="Rectangle 9"/>
          <p:cNvSpPr/>
          <p:nvPr/>
        </p:nvSpPr>
        <p:spPr bwMode="auto">
          <a:xfrm>
            <a:off x="304800" y="1752600"/>
            <a:ext cx="2057400" cy="2743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Satellite Data</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GOES-11</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Times New Roman" pitchFamily="18" charset="0"/>
              </a:rPr>
              <a:t>GOES-13</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Meteosat-7</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Times New Roman" pitchFamily="18" charset="0"/>
              </a:rPr>
              <a:t>Meteosat-9</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MTSAT-1R</a:t>
            </a:r>
          </a:p>
        </p:txBody>
      </p:sp>
      <p:sp>
        <p:nvSpPr>
          <p:cNvPr id="11" name="Rectangle 10"/>
          <p:cNvSpPr/>
          <p:nvPr/>
        </p:nvSpPr>
        <p:spPr bwMode="auto">
          <a:xfrm>
            <a:off x="3810000" y="1752600"/>
            <a:ext cx="5105400" cy="609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NCEP GFS Model Data</a:t>
            </a:r>
          </a:p>
        </p:txBody>
      </p:sp>
      <p:cxnSp>
        <p:nvCxnSpPr>
          <p:cNvPr id="13" name="Straight Arrow Connector 12"/>
          <p:cNvCxnSpPr>
            <a:endCxn id="6" idx="0"/>
          </p:cNvCxnSpPr>
          <p:nvPr/>
        </p:nvCxnSpPr>
        <p:spPr bwMode="auto">
          <a:xfrm rot="5400000">
            <a:off x="4153694" y="2628900"/>
            <a:ext cx="532606" cy="794"/>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20" name="Straight Arrow Connector 19"/>
          <p:cNvCxnSpPr>
            <a:endCxn id="8" idx="0"/>
          </p:cNvCxnSpPr>
          <p:nvPr/>
        </p:nvCxnSpPr>
        <p:spPr bwMode="auto">
          <a:xfrm rot="5400000">
            <a:off x="7429500" y="2781300"/>
            <a:ext cx="8382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sp>
        <p:nvSpPr>
          <p:cNvPr id="30" name="Rectangle 29"/>
          <p:cNvSpPr/>
          <p:nvPr/>
        </p:nvSpPr>
        <p:spPr bwMode="auto">
          <a:xfrm>
            <a:off x="533400" y="4953000"/>
            <a:ext cx="1600200" cy="9144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rPr>
              <a:t>Zenith Angle Adjustment</a:t>
            </a:r>
            <a:endParaRPr kumimoji="0" lang="en-US" sz="2000" b="0" i="0" u="none" strike="noStrike" cap="none" normalizeH="0" baseline="0" dirty="0" smtClean="0">
              <a:ln>
                <a:noFill/>
              </a:ln>
              <a:solidFill>
                <a:schemeClr val="tx1"/>
              </a:solidFill>
              <a:effectLst/>
              <a:latin typeface="Times New Roman" pitchFamily="18" charset="0"/>
            </a:endParaRPr>
          </a:p>
        </p:txBody>
      </p:sp>
      <p:sp>
        <p:nvSpPr>
          <p:cNvPr id="31" name="Rectangle 30"/>
          <p:cNvSpPr/>
          <p:nvPr/>
        </p:nvSpPr>
        <p:spPr bwMode="auto">
          <a:xfrm>
            <a:off x="2667000" y="4953000"/>
            <a:ext cx="1447800" cy="9144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Parallax Adjustment</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2" name="Rectangle 31"/>
          <p:cNvSpPr/>
          <p:nvPr/>
        </p:nvSpPr>
        <p:spPr bwMode="auto">
          <a:xfrm>
            <a:off x="4800600" y="4114800"/>
            <a:ext cx="3886200" cy="19812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Rain Rates</a:t>
            </a:r>
          </a:p>
        </p:txBody>
      </p:sp>
      <p:cxnSp>
        <p:nvCxnSpPr>
          <p:cNvPr id="34" name="Straight Arrow Connector 33"/>
          <p:cNvCxnSpPr>
            <a:stCxn id="10" idx="2"/>
            <a:endCxn id="30" idx="0"/>
          </p:cNvCxnSpPr>
          <p:nvPr/>
        </p:nvCxnSpPr>
        <p:spPr bwMode="auto">
          <a:xfrm rot="5400000">
            <a:off x="1104900" y="4724400"/>
            <a:ext cx="4572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36" name="Straight Arrow Connector 35"/>
          <p:cNvCxnSpPr>
            <a:stCxn id="30" idx="3"/>
            <a:endCxn id="31" idx="1"/>
          </p:cNvCxnSpPr>
          <p:nvPr/>
        </p:nvCxnSpPr>
        <p:spPr bwMode="auto">
          <a:xfrm>
            <a:off x="2133600" y="5410200"/>
            <a:ext cx="5334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38" name="Straight Arrow Connector 37"/>
          <p:cNvCxnSpPr>
            <a:stCxn id="31" idx="3"/>
          </p:cNvCxnSpPr>
          <p:nvPr/>
        </p:nvCxnSpPr>
        <p:spPr bwMode="auto">
          <a:xfrm>
            <a:off x="4114800" y="5410200"/>
            <a:ext cx="6858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40" name="Straight Arrow Connector 39"/>
          <p:cNvCxnSpPr>
            <a:stCxn id="6" idx="2"/>
          </p:cNvCxnSpPr>
          <p:nvPr/>
        </p:nvCxnSpPr>
        <p:spPr bwMode="auto">
          <a:xfrm rot="16200000" flipH="1">
            <a:off x="4686300" y="3238500"/>
            <a:ext cx="609600" cy="1143000"/>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42" name="Straight Arrow Connector 41"/>
          <p:cNvCxnSpPr>
            <a:stCxn id="7" idx="2"/>
          </p:cNvCxnSpPr>
          <p:nvPr/>
        </p:nvCxnSpPr>
        <p:spPr bwMode="auto">
          <a:xfrm rot="16200000" flipH="1">
            <a:off x="5543550" y="3486150"/>
            <a:ext cx="609600" cy="647700"/>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44" name="Straight Arrow Connector 43"/>
          <p:cNvCxnSpPr>
            <a:stCxn id="8" idx="2"/>
          </p:cNvCxnSpPr>
          <p:nvPr/>
        </p:nvCxnSpPr>
        <p:spPr bwMode="auto">
          <a:xfrm rot="5400000">
            <a:off x="7620000" y="3886200"/>
            <a:ext cx="304800" cy="152400"/>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46" name="Straight Arrow Connector 45"/>
          <p:cNvCxnSpPr>
            <a:stCxn id="9" idx="2"/>
            <a:endCxn id="32" idx="0"/>
          </p:cNvCxnSpPr>
          <p:nvPr/>
        </p:nvCxnSpPr>
        <p:spPr bwMode="auto">
          <a:xfrm rot="5400000">
            <a:off x="6438900" y="3810000"/>
            <a:ext cx="6096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48" name="Shape 47"/>
          <p:cNvCxnSpPr>
            <a:stCxn id="11" idx="1"/>
            <a:endCxn id="31" idx="0"/>
          </p:cNvCxnSpPr>
          <p:nvPr/>
        </p:nvCxnSpPr>
        <p:spPr bwMode="auto">
          <a:xfrm rot="10800000" flipV="1">
            <a:off x="3390900" y="2057400"/>
            <a:ext cx="419100" cy="2895600"/>
          </a:xfrm>
          <a:prstGeom prst="bentConnector2">
            <a:avLst/>
          </a:prstGeom>
          <a:solidFill>
            <a:schemeClr val="accent1"/>
          </a:solidFill>
          <a:ln w="12700" cap="flat" cmpd="sng" algn="ctr">
            <a:solidFill>
              <a:srgbClr val="F8F8F8"/>
            </a:solidFill>
            <a:prstDash val="solid"/>
            <a:round/>
            <a:headEnd type="none" w="sm" len="sm"/>
            <a:tailEnd type="arrow"/>
          </a:ln>
          <a:effectLst/>
        </p:spPr>
      </p:cxnSp>
      <p:sp>
        <p:nvSpPr>
          <p:cNvPr id="25" name="Rectangle 24"/>
          <p:cNvSpPr/>
          <p:nvPr/>
        </p:nvSpPr>
        <p:spPr bwMode="auto">
          <a:xfrm>
            <a:off x="8229600" y="2438400"/>
            <a:ext cx="914400" cy="609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Topo</a:t>
            </a:r>
            <a:r>
              <a:rPr kumimoji="0" lang="en-US" sz="2000" b="0" i="0" u="none" strike="noStrike" cap="none" normalizeH="0" baseline="0" dirty="0" smtClean="0">
                <a:ln>
                  <a:noFill/>
                </a:ln>
                <a:solidFill>
                  <a:schemeClr val="tx1"/>
                </a:solidFill>
                <a:effectLst/>
                <a:latin typeface="Times New Roman" pitchFamily="18" charset="0"/>
              </a:rPr>
              <a:t> Maps</a:t>
            </a:r>
          </a:p>
        </p:txBody>
      </p:sp>
      <p:cxnSp>
        <p:nvCxnSpPr>
          <p:cNvPr id="37" name="Shape 36"/>
          <p:cNvCxnSpPr>
            <a:stCxn id="25" idx="2"/>
            <a:endCxn id="8" idx="3"/>
          </p:cNvCxnSpPr>
          <p:nvPr/>
        </p:nvCxnSpPr>
        <p:spPr bwMode="auto">
          <a:xfrm rot="5400000">
            <a:off x="8267700" y="3086100"/>
            <a:ext cx="457200" cy="381000"/>
          </a:xfrm>
          <a:prstGeom prst="bentConnector2">
            <a:avLst/>
          </a:prstGeom>
          <a:solidFill>
            <a:schemeClr val="accent1"/>
          </a:solidFill>
          <a:ln w="12700" cap="flat" cmpd="sng" algn="ctr">
            <a:solidFill>
              <a:srgbClr val="F8F8F8"/>
            </a:solidFill>
            <a:prstDash val="solid"/>
            <a:round/>
            <a:headEnd type="none" w="sm" len="sm"/>
            <a:tailEnd type="arrow"/>
          </a:ln>
          <a:effectLst/>
        </p:spPr>
      </p:cxnSp>
      <p:sp>
        <p:nvSpPr>
          <p:cNvPr id="41" name="Rectangle 40"/>
          <p:cNvSpPr/>
          <p:nvPr/>
        </p:nvSpPr>
        <p:spPr bwMode="auto">
          <a:xfrm>
            <a:off x="533400" y="6172200"/>
            <a:ext cx="1600200" cy="5334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Joyce model</a:t>
            </a:r>
          </a:p>
        </p:txBody>
      </p:sp>
      <p:cxnSp>
        <p:nvCxnSpPr>
          <p:cNvPr id="45" name="Straight Arrow Connector 44"/>
          <p:cNvCxnSpPr>
            <a:stCxn id="41" idx="0"/>
            <a:endCxn id="30" idx="2"/>
          </p:cNvCxnSpPr>
          <p:nvPr/>
        </p:nvCxnSpPr>
        <p:spPr bwMode="auto">
          <a:xfrm rot="5400000" flipH="1" flipV="1">
            <a:off x="1181100" y="6019800"/>
            <a:ext cx="3048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29" name="Straight Arrow Connector 28"/>
          <p:cNvCxnSpPr/>
          <p:nvPr/>
        </p:nvCxnSpPr>
        <p:spPr bwMode="auto">
          <a:xfrm rot="5400000">
            <a:off x="5295900" y="2628106"/>
            <a:ext cx="532606" cy="794"/>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33" name="Straight Arrow Connector 32"/>
          <p:cNvCxnSpPr/>
          <p:nvPr/>
        </p:nvCxnSpPr>
        <p:spPr bwMode="auto">
          <a:xfrm rot="5400000">
            <a:off x="6439694" y="2628106"/>
            <a:ext cx="532606" cy="794"/>
          </a:xfrm>
          <a:prstGeom prst="straightConnector1">
            <a:avLst/>
          </a:prstGeom>
          <a:solidFill>
            <a:schemeClr val="accent1"/>
          </a:solidFill>
          <a:ln w="12700" cap="flat" cmpd="sng" algn="ctr">
            <a:solidFill>
              <a:srgbClr val="F8F8F8"/>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23CDAE9C-AB12-4C58-894F-C12580ED0CCF}" type="slidenum">
              <a:rPr lang="en-US" smtClean="0">
                <a:latin typeface="Times New Roman" pitchFamily="18" charset="0"/>
                <a:ea typeface="ＭＳ Ｐゴシック" pitchFamily="34" charset="-128"/>
              </a:rPr>
              <a:pPr/>
              <a:t>122</a:t>
            </a:fld>
            <a:endParaRPr lang="en-US" smtClean="0">
              <a:latin typeface="Times New Roman" pitchFamily="18" charset="0"/>
              <a:ea typeface="ＭＳ Ｐゴシック" pitchFamily="34" charset="-128"/>
            </a:endParaRPr>
          </a:p>
        </p:txBody>
      </p:sp>
      <p:sp>
        <p:nvSpPr>
          <p:cNvPr id="2052" name="Rectangle 2"/>
          <p:cNvSpPr>
            <a:spLocks noGrp="1" noChangeArrowheads="1"/>
          </p:cNvSpPr>
          <p:nvPr>
            <p:ph type="title"/>
          </p:nvPr>
        </p:nvSpPr>
        <p:spPr>
          <a:xfrm>
            <a:off x="685800" y="228600"/>
            <a:ext cx="7848600" cy="1143000"/>
          </a:xfrm>
        </p:spPr>
        <p:txBody>
          <a:bodyPr/>
          <a:lstStyle/>
          <a:p>
            <a:pPr eaLnBrk="1" hangingPunct="1">
              <a:defRPr/>
            </a:pPr>
            <a:r>
              <a:rPr lang="en-US" dirty="0" smtClean="0">
                <a:ea typeface="+mj-ea"/>
              </a:rPr>
              <a:t>GHE</a:t>
            </a:r>
            <a:br>
              <a:rPr lang="en-US" dirty="0" smtClean="0">
                <a:ea typeface="+mj-ea"/>
              </a:rPr>
            </a:br>
            <a:r>
              <a:rPr lang="en-US" dirty="0" smtClean="0">
                <a:ea typeface="+mj-ea"/>
              </a:rPr>
              <a:t>System Level</a:t>
            </a:r>
          </a:p>
        </p:txBody>
      </p:sp>
      <p:sp>
        <p:nvSpPr>
          <p:cNvPr id="5" name="Rectangle 4"/>
          <p:cNvSpPr/>
          <p:nvPr/>
        </p:nvSpPr>
        <p:spPr bwMode="auto">
          <a:xfrm>
            <a:off x="838200" y="2514600"/>
            <a:ext cx="1219200" cy="10668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GOES-11 Rain Rates</a:t>
            </a:r>
          </a:p>
        </p:txBody>
      </p:sp>
      <p:sp>
        <p:nvSpPr>
          <p:cNvPr id="6" name="Rectangle 5"/>
          <p:cNvSpPr/>
          <p:nvPr/>
        </p:nvSpPr>
        <p:spPr bwMode="auto">
          <a:xfrm>
            <a:off x="2438400" y="2514600"/>
            <a:ext cx="1219200" cy="10668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GOES-13 Rain Rates</a:t>
            </a:r>
          </a:p>
        </p:txBody>
      </p:sp>
      <p:sp>
        <p:nvSpPr>
          <p:cNvPr id="7" name="Rectangle 6"/>
          <p:cNvSpPr/>
          <p:nvPr/>
        </p:nvSpPr>
        <p:spPr bwMode="auto">
          <a:xfrm>
            <a:off x="4038600" y="2514600"/>
            <a:ext cx="1219200" cy="10668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Meteo-9 Rain Rates</a:t>
            </a:r>
          </a:p>
        </p:txBody>
      </p:sp>
      <p:sp>
        <p:nvSpPr>
          <p:cNvPr id="8" name="Rectangle 7"/>
          <p:cNvSpPr/>
          <p:nvPr/>
        </p:nvSpPr>
        <p:spPr bwMode="auto">
          <a:xfrm>
            <a:off x="5715000" y="2514600"/>
            <a:ext cx="1143000" cy="10668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Meteo-7 Rain Rates</a:t>
            </a:r>
          </a:p>
        </p:txBody>
      </p:sp>
      <p:sp>
        <p:nvSpPr>
          <p:cNvPr id="9" name="Rectangle 8"/>
          <p:cNvSpPr/>
          <p:nvPr/>
        </p:nvSpPr>
        <p:spPr bwMode="auto">
          <a:xfrm>
            <a:off x="7239000" y="2514600"/>
            <a:ext cx="1600200" cy="10668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MTSAT-1R Rain Rates</a:t>
            </a:r>
          </a:p>
        </p:txBody>
      </p:sp>
      <p:sp>
        <p:nvSpPr>
          <p:cNvPr id="10" name="Rectangle 9"/>
          <p:cNvSpPr/>
          <p:nvPr/>
        </p:nvSpPr>
        <p:spPr bwMode="auto">
          <a:xfrm>
            <a:off x="2514600" y="5410200"/>
            <a:ext cx="4267200" cy="12954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Times New Roman" pitchFamily="18" charset="0"/>
              </a:rPr>
              <a:t>Global Rain Composite</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3962400" y="4038600"/>
            <a:ext cx="1371600" cy="9144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Merger Algorithm</a:t>
            </a: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13" name="Straight Arrow Connector 12"/>
          <p:cNvCxnSpPr>
            <a:stCxn id="7" idx="2"/>
            <a:endCxn id="11" idx="0"/>
          </p:cNvCxnSpPr>
          <p:nvPr/>
        </p:nvCxnSpPr>
        <p:spPr bwMode="auto">
          <a:xfrm rot="5400000">
            <a:off x="4419600" y="3810000"/>
            <a:ext cx="4572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15" name="Straight Arrow Connector 14"/>
          <p:cNvCxnSpPr>
            <a:stCxn id="8" idx="2"/>
          </p:cNvCxnSpPr>
          <p:nvPr/>
        </p:nvCxnSpPr>
        <p:spPr bwMode="auto">
          <a:xfrm rot="5400000">
            <a:off x="5429250" y="3181350"/>
            <a:ext cx="457200" cy="1257300"/>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17" name="Straight Arrow Connector 16"/>
          <p:cNvCxnSpPr>
            <a:stCxn id="6" idx="2"/>
          </p:cNvCxnSpPr>
          <p:nvPr/>
        </p:nvCxnSpPr>
        <p:spPr bwMode="auto">
          <a:xfrm rot="16200000" flipH="1">
            <a:off x="3429000" y="3200400"/>
            <a:ext cx="457200" cy="1219200"/>
          </a:xfrm>
          <a:prstGeom prst="straightConnector1">
            <a:avLst/>
          </a:prstGeom>
          <a:solidFill>
            <a:schemeClr val="accent1"/>
          </a:solidFill>
          <a:ln w="12700" cap="flat" cmpd="sng" algn="ctr">
            <a:solidFill>
              <a:srgbClr val="F8F8F8"/>
            </a:solidFill>
            <a:prstDash val="solid"/>
            <a:round/>
            <a:headEnd type="none" w="sm" len="sm"/>
            <a:tailEnd type="arrow"/>
          </a:ln>
          <a:effectLst/>
        </p:spPr>
      </p:cxnSp>
      <p:cxnSp>
        <p:nvCxnSpPr>
          <p:cNvPr id="19" name="Shape 18"/>
          <p:cNvCxnSpPr>
            <a:stCxn id="9" idx="2"/>
            <a:endCxn id="11" idx="3"/>
          </p:cNvCxnSpPr>
          <p:nvPr/>
        </p:nvCxnSpPr>
        <p:spPr bwMode="auto">
          <a:xfrm rot="5400000">
            <a:off x="6229350" y="2686050"/>
            <a:ext cx="914400" cy="2705100"/>
          </a:xfrm>
          <a:prstGeom prst="bentConnector2">
            <a:avLst/>
          </a:prstGeom>
          <a:solidFill>
            <a:schemeClr val="accent1"/>
          </a:solidFill>
          <a:ln w="12700" cap="flat" cmpd="sng" algn="ctr">
            <a:solidFill>
              <a:srgbClr val="F8F8F8"/>
            </a:solidFill>
            <a:prstDash val="solid"/>
            <a:round/>
            <a:headEnd type="none" w="sm" len="sm"/>
            <a:tailEnd type="arrow"/>
          </a:ln>
          <a:effectLst/>
        </p:spPr>
      </p:cxnSp>
      <p:cxnSp>
        <p:nvCxnSpPr>
          <p:cNvPr id="23" name="Shape 22"/>
          <p:cNvCxnSpPr>
            <a:stCxn id="5" idx="2"/>
            <a:endCxn id="11" idx="1"/>
          </p:cNvCxnSpPr>
          <p:nvPr/>
        </p:nvCxnSpPr>
        <p:spPr bwMode="auto">
          <a:xfrm rot="16200000" flipH="1">
            <a:off x="2247900" y="2781300"/>
            <a:ext cx="914400" cy="2514600"/>
          </a:xfrm>
          <a:prstGeom prst="bentConnector2">
            <a:avLst/>
          </a:prstGeom>
          <a:solidFill>
            <a:schemeClr val="accent1"/>
          </a:solidFill>
          <a:ln w="12700" cap="flat" cmpd="sng" algn="ctr">
            <a:solidFill>
              <a:srgbClr val="F8F8F8"/>
            </a:solidFill>
            <a:prstDash val="solid"/>
            <a:round/>
            <a:headEnd type="none" w="sm" len="sm"/>
            <a:tailEnd type="arrow"/>
          </a:ln>
          <a:effectLst/>
        </p:spPr>
      </p:cxnSp>
      <p:cxnSp>
        <p:nvCxnSpPr>
          <p:cNvPr id="25" name="Straight Arrow Connector 24"/>
          <p:cNvCxnSpPr>
            <a:stCxn id="11" idx="2"/>
            <a:endCxn id="10" idx="0"/>
          </p:cNvCxnSpPr>
          <p:nvPr/>
        </p:nvCxnSpPr>
        <p:spPr bwMode="auto">
          <a:xfrm rot="5400000">
            <a:off x="4419600" y="5181600"/>
            <a:ext cx="457200" cy="1588"/>
          </a:xfrm>
          <a:prstGeom prst="straightConnector1">
            <a:avLst/>
          </a:prstGeom>
          <a:solidFill>
            <a:schemeClr val="accent1"/>
          </a:solidFill>
          <a:ln w="12700" cap="flat" cmpd="sng" algn="ctr">
            <a:solidFill>
              <a:srgbClr val="F8F8F8"/>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Number Placeholder 5"/>
          <p:cNvSpPr>
            <a:spLocks noGrp="1"/>
          </p:cNvSpPr>
          <p:nvPr>
            <p:ph type="sldNum" sz="quarter" idx="12"/>
          </p:nvPr>
        </p:nvSpPr>
        <p:spPr>
          <a:noFill/>
        </p:spPr>
        <p:txBody>
          <a:bodyPr/>
          <a:lstStyle/>
          <a:p>
            <a:fld id="{6547704A-207D-4F5E-8130-D13A3132C52A}" type="slidenum">
              <a:rPr lang="en-US" smtClean="0">
                <a:latin typeface="Times New Roman" pitchFamily="18" charset="0"/>
                <a:ea typeface="ＭＳ Ｐゴシック" pitchFamily="34" charset="-128"/>
              </a:rPr>
              <a:pPr/>
              <a:t>123</a:t>
            </a:fld>
            <a:endParaRPr lang="en-US" smtClean="0">
              <a:latin typeface="Times New Roman" pitchFamily="18" charset="0"/>
              <a:ea typeface="ＭＳ Ｐゴシック" pitchFamily="34" charset="-128"/>
            </a:endParaRPr>
          </a:p>
        </p:txBody>
      </p:sp>
      <p:sp>
        <p:nvSpPr>
          <p:cNvPr id="297987" name="Rectangle 2"/>
          <p:cNvSpPr>
            <a:spLocks noGrp="1" noChangeArrowheads="1"/>
          </p:cNvSpPr>
          <p:nvPr>
            <p:ph type="title"/>
          </p:nvPr>
        </p:nvSpPr>
        <p:spPr>
          <a:xfrm>
            <a:off x="990600" y="152400"/>
            <a:ext cx="7239000" cy="1143000"/>
          </a:xfrm>
        </p:spPr>
        <p:txBody>
          <a:bodyPr/>
          <a:lstStyle/>
          <a:p>
            <a:pPr eaLnBrk="1" hangingPunct="1">
              <a:defRPr/>
            </a:pPr>
            <a:r>
              <a:rPr lang="en-US" sz="4000" dirty="0" smtClean="0">
                <a:ea typeface="+mj-ea"/>
              </a:rPr>
              <a:t>GHE Inputs</a:t>
            </a:r>
            <a:r>
              <a:rPr lang="en-US" sz="3200" dirty="0" smtClean="0">
                <a:ea typeface="+mj-ea"/>
              </a:rPr>
              <a:t> </a:t>
            </a:r>
          </a:p>
        </p:txBody>
      </p:sp>
      <p:sp>
        <p:nvSpPr>
          <p:cNvPr id="297988" name="Rectangle 3"/>
          <p:cNvSpPr>
            <a:spLocks noGrp="1" noChangeArrowheads="1"/>
          </p:cNvSpPr>
          <p:nvPr>
            <p:ph type="body" idx="1"/>
          </p:nvPr>
        </p:nvSpPr>
        <p:spPr>
          <a:xfrm>
            <a:off x="304800" y="1752600"/>
            <a:ext cx="8382000" cy="4114800"/>
          </a:xfrm>
        </p:spPr>
        <p:txBody>
          <a:bodyPr/>
          <a:lstStyle/>
          <a:p>
            <a:pPr eaLnBrk="1" hangingPunct="1">
              <a:buFont typeface="Symbol" charset="2"/>
              <a:buChar char="·"/>
              <a:defRPr/>
            </a:pPr>
            <a:r>
              <a:rPr lang="en-US" sz="3200" b="1" dirty="0" err="1" smtClean="0"/>
              <a:t>McIDAS</a:t>
            </a:r>
            <a:r>
              <a:rPr lang="en-US" sz="3200" b="1" dirty="0" smtClean="0"/>
              <a:t> AREA files (IR imagery from five geosynchronous satellites)</a:t>
            </a:r>
          </a:p>
          <a:p>
            <a:pPr eaLnBrk="1" hangingPunct="1">
              <a:buFont typeface="Symbol" charset="2"/>
              <a:buChar char="·"/>
              <a:defRPr/>
            </a:pPr>
            <a:r>
              <a:rPr lang="en-US" sz="3200" b="1" dirty="0" err="1" smtClean="0"/>
              <a:t>McIDAS</a:t>
            </a:r>
            <a:r>
              <a:rPr lang="en-US" sz="3200" b="1" dirty="0" smtClean="0"/>
              <a:t> GRID files (data from GFS model)</a:t>
            </a:r>
          </a:p>
          <a:p>
            <a:pPr eaLnBrk="1" hangingPunct="1">
              <a:buFont typeface="Symbol" charset="2"/>
              <a:buChar char="·"/>
              <a:defRPr/>
            </a:pPr>
            <a:r>
              <a:rPr lang="en-US" sz="3200" b="1" dirty="0" smtClean="0"/>
              <a:t>Static Local Data</a:t>
            </a:r>
          </a:p>
          <a:p>
            <a:pPr lvl="1" eaLnBrk="1" hangingPunct="1">
              <a:defRPr/>
            </a:pPr>
            <a:r>
              <a:rPr lang="en-US" dirty="0" smtClean="0"/>
              <a:t>Global Terrain Maps</a:t>
            </a:r>
          </a:p>
          <a:p>
            <a:pPr lvl="1" eaLnBrk="1" hangingPunct="1">
              <a:defRPr/>
            </a:pPr>
            <a:r>
              <a:rPr lang="en-US" dirty="0" smtClean="0"/>
              <a:t>Lookup tables for viewing angle corrections</a:t>
            </a:r>
          </a:p>
          <a:p>
            <a:pPr lvl="1" eaLnBrk="1" hangingPunct="1">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Number Placeholder 5"/>
          <p:cNvSpPr>
            <a:spLocks noGrp="1"/>
          </p:cNvSpPr>
          <p:nvPr>
            <p:ph type="sldNum" sz="quarter" idx="12"/>
          </p:nvPr>
        </p:nvSpPr>
        <p:spPr>
          <a:noFill/>
        </p:spPr>
        <p:txBody>
          <a:bodyPr/>
          <a:lstStyle/>
          <a:p>
            <a:fld id="{79BB19A2-4CA5-49EA-A7BA-263251046007}" type="slidenum">
              <a:rPr lang="en-US" smtClean="0">
                <a:latin typeface="Times New Roman" pitchFamily="18" charset="0"/>
                <a:ea typeface="ＭＳ Ｐゴシック" pitchFamily="34" charset="-128"/>
              </a:rPr>
              <a:pPr/>
              <a:t>124</a:t>
            </a:fld>
            <a:endParaRPr lang="en-US" smtClean="0">
              <a:latin typeface="Times New Roman" pitchFamily="18" charset="0"/>
              <a:ea typeface="ＭＳ Ｐゴシック" pitchFamily="34" charset="-128"/>
            </a:endParaRPr>
          </a:p>
        </p:txBody>
      </p:sp>
      <p:sp>
        <p:nvSpPr>
          <p:cNvPr id="299011" name="Rectangle 2"/>
          <p:cNvSpPr>
            <a:spLocks noGrp="1" noChangeArrowheads="1"/>
          </p:cNvSpPr>
          <p:nvPr>
            <p:ph type="title"/>
          </p:nvPr>
        </p:nvSpPr>
        <p:spPr/>
        <p:txBody>
          <a:bodyPr/>
          <a:lstStyle/>
          <a:p>
            <a:pPr eaLnBrk="1" hangingPunct="1">
              <a:defRPr/>
            </a:pPr>
            <a:r>
              <a:rPr lang="en-US" dirty="0" err="1" smtClean="0">
                <a:ea typeface="+mj-ea"/>
              </a:rPr>
              <a:t>McIDAS</a:t>
            </a:r>
            <a:r>
              <a:rPr lang="en-US" dirty="0" smtClean="0">
                <a:ea typeface="+mj-ea"/>
              </a:rPr>
              <a:t> AREA Files</a:t>
            </a:r>
          </a:p>
        </p:txBody>
      </p:sp>
      <p:sp>
        <p:nvSpPr>
          <p:cNvPr id="299012" name="Rectangle 3"/>
          <p:cNvSpPr>
            <a:spLocks noGrp="1" noChangeArrowheads="1"/>
          </p:cNvSpPr>
          <p:nvPr>
            <p:ph type="body" idx="1"/>
          </p:nvPr>
        </p:nvSpPr>
        <p:spPr>
          <a:xfrm>
            <a:off x="609600" y="1828800"/>
            <a:ext cx="7848600" cy="1295400"/>
          </a:xfrm>
        </p:spPr>
        <p:txBody>
          <a:bodyPr/>
          <a:lstStyle/>
          <a:p>
            <a:pPr eaLnBrk="1" hangingPunct="1">
              <a:lnSpc>
                <a:spcPct val="90000"/>
              </a:lnSpc>
              <a:defRPr/>
            </a:pPr>
            <a:r>
              <a:rPr lang="en-US" dirty="0" smtClean="0">
                <a:ea typeface="+mn-ea"/>
              </a:rPr>
              <a:t>The satellite imagery to be processed for rain rates will be received as </a:t>
            </a:r>
            <a:r>
              <a:rPr lang="en-US" dirty="0" err="1" smtClean="0">
                <a:ea typeface="+mn-ea"/>
              </a:rPr>
              <a:t>McIDAS</a:t>
            </a:r>
            <a:r>
              <a:rPr lang="en-US" dirty="0" smtClean="0">
                <a:ea typeface="+mn-ea"/>
              </a:rPr>
              <a:t> AREA files</a:t>
            </a:r>
          </a:p>
          <a:p>
            <a:pPr lvl="1" eaLnBrk="1" hangingPunct="1">
              <a:lnSpc>
                <a:spcPct val="90000"/>
              </a:lnSpc>
              <a:defRPr/>
            </a:pPr>
            <a:r>
              <a:rPr lang="en-US" dirty="0" smtClean="0"/>
              <a:t>Five satellites provide global coverage</a:t>
            </a:r>
          </a:p>
          <a:p>
            <a:pPr lvl="1" eaLnBrk="1" hangingPunct="1">
              <a:lnSpc>
                <a:spcPct val="90000"/>
              </a:lnSpc>
              <a:defRPr/>
            </a:pPr>
            <a:endParaRPr lang="en-US" dirty="0" smtClean="0"/>
          </a:p>
          <a:p>
            <a:pPr lvl="1" eaLnBrk="1" hangingPunct="1">
              <a:lnSpc>
                <a:spcPct val="90000"/>
              </a:lnSpc>
              <a:buNone/>
              <a:defRPr/>
            </a:pPr>
            <a:endParaRPr lang="en-US" dirty="0" smtClean="0"/>
          </a:p>
        </p:txBody>
      </p:sp>
      <p:graphicFrame>
        <p:nvGraphicFramePr>
          <p:cNvPr id="5" name="Table 4"/>
          <p:cNvGraphicFramePr>
            <a:graphicFrameLocks noGrp="1"/>
          </p:cNvGraphicFramePr>
          <p:nvPr/>
        </p:nvGraphicFramePr>
        <p:xfrm>
          <a:off x="304800" y="3352800"/>
          <a:ext cx="8534400" cy="3279648"/>
        </p:xfrm>
        <a:graphic>
          <a:graphicData uri="http://schemas.openxmlformats.org/drawingml/2006/table">
            <a:tbl>
              <a:tblPr firstRow="1" bandRow="1">
                <a:tableStyleId>{5C22544A-7EE6-4342-B048-85BDC9FD1C3A}</a:tableStyleId>
              </a:tblPr>
              <a:tblGrid>
                <a:gridCol w="1422400"/>
                <a:gridCol w="1422400"/>
                <a:gridCol w="1422400"/>
                <a:gridCol w="1422400"/>
                <a:gridCol w="1422400"/>
                <a:gridCol w="1422400"/>
              </a:tblGrid>
              <a:tr h="640604">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Satellite and sensor</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Longitude</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Band</a:t>
                      </a:r>
                    </a:p>
                  </a:txBody>
                  <a:tcPr marL="18288" marR="18288" marT="9144" marB="9144" anchor="ctr" horzOverflow="overflow"/>
                </a:tc>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Wavelength</a:t>
                      </a:r>
                    </a:p>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Range (</a:t>
                      </a:r>
                      <a:r>
                        <a:rPr kumimoji="0" lang="en-US" sz="1600" b="1" i="0" u="none" strike="noStrike" cap="none" normalizeH="0" baseline="0" dirty="0" err="1"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μm</a:t>
                      </a: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a:t>
                      </a:r>
                    </a:p>
                  </a:txBody>
                  <a:tcPr marL="18288" marR="18288" marT="9144" marB="9144"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Central</a:t>
                      </a:r>
                    </a:p>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Wavelength (</a:t>
                      </a:r>
                      <a:r>
                        <a:rPr kumimoji="0" lang="en-US" sz="1600" b="1" i="0" u="none" strike="noStrike" cap="none" normalizeH="0" baseline="0" dirty="0" err="1"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μm</a:t>
                      </a: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a:t>
                      </a:r>
                    </a:p>
                  </a:txBody>
                  <a:tcPr marL="18288" marR="18288" marT="9144" marB="9144"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Sub-satellite</a:t>
                      </a:r>
                    </a:p>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IGFOV (km)</a:t>
                      </a:r>
                    </a:p>
                  </a:txBody>
                  <a:tcPr marL="18288" marR="18288" marT="9144" marB="9144" anchor="ctr" horzOverflow="overflow"/>
                </a:tc>
              </a:tr>
              <a:tr h="326197">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GOES-11 Imager</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135°W</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10.20-11.20</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10.7</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tc>
              </a:tr>
              <a:tr h="326197">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GOES-13 Imager</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75°W</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10.20-11.20</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10.8</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tc>
              </a:tr>
              <a:tr h="483401">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METEOSAT-9 SEVIRI</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0°E</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9</a:t>
                      </a:r>
                    </a:p>
                  </a:txBody>
                  <a:tcPr marL="18288" marR="18288" marT="9144" marB="9144" anchor="ctr" horzOverflow="overflow"/>
                </a:tc>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10.28-11.28</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10.8</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18288" marR="18288" marT="9144" marB="9144" anchor="ctr" horzOverflow="overflow"/>
                </a:tc>
              </a:tr>
              <a:tr h="483401">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METEOSAT-7 MVRI</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57.5°E</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10.5-12.5</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11.5</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18288" marR="18288" marT="9144" marB="9144" anchor="ctr" horzOverflow="overflow"/>
                </a:tc>
              </a:tr>
              <a:tr h="483401">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MTSAT-1R Imager</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140°E</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IR1</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10.3-11.3</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10.8</a:t>
                      </a:r>
                    </a:p>
                  </a:txBody>
                  <a:tcPr marL="18288" marR="18288" marT="9144" marB="9144"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Number Placeholder 5"/>
          <p:cNvSpPr>
            <a:spLocks noGrp="1"/>
          </p:cNvSpPr>
          <p:nvPr>
            <p:ph type="sldNum" sz="quarter" idx="12"/>
          </p:nvPr>
        </p:nvSpPr>
        <p:spPr>
          <a:noFill/>
        </p:spPr>
        <p:txBody>
          <a:bodyPr/>
          <a:lstStyle/>
          <a:p>
            <a:fld id="{BCC0050D-5388-49CA-8BF2-39E5F2E981D4}" type="slidenum">
              <a:rPr lang="en-US" smtClean="0">
                <a:latin typeface="Times New Roman" pitchFamily="18" charset="0"/>
                <a:ea typeface="ＭＳ Ｐゴシック" pitchFamily="34" charset="-128"/>
              </a:rPr>
              <a:pPr/>
              <a:t>125</a:t>
            </a:fld>
            <a:endParaRPr lang="en-US" smtClean="0">
              <a:latin typeface="Times New Roman" pitchFamily="18" charset="0"/>
              <a:ea typeface="ＭＳ Ｐゴシック" pitchFamily="34" charset="-128"/>
            </a:endParaRPr>
          </a:p>
        </p:txBody>
      </p:sp>
      <p:sp>
        <p:nvSpPr>
          <p:cNvPr id="300035" name="Rectangle 2"/>
          <p:cNvSpPr>
            <a:spLocks noGrp="1" noChangeArrowheads="1"/>
          </p:cNvSpPr>
          <p:nvPr>
            <p:ph type="title"/>
          </p:nvPr>
        </p:nvSpPr>
        <p:spPr>
          <a:xfrm>
            <a:off x="685800" y="228600"/>
            <a:ext cx="7848600" cy="1143000"/>
          </a:xfrm>
        </p:spPr>
        <p:txBody>
          <a:bodyPr/>
          <a:lstStyle/>
          <a:p>
            <a:pPr eaLnBrk="1" hangingPunct="1">
              <a:defRPr/>
            </a:pPr>
            <a:r>
              <a:rPr lang="en-US" dirty="0" smtClean="0">
                <a:ea typeface="+mj-ea"/>
              </a:rPr>
              <a:t>McIDAS AREA Files</a:t>
            </a:r>
          </a:p>
        </p:txBody>
      </p:sp>
      <p:sp>
        <p:nvSpPr>
          <p:cNvPr id="300036" name="Rectangle 3"/>
          <p:cNvSpPr>
            <a:spLocks noGrp="1" noChangeArrowheads="1"/>
          </p:cNvSpPr>
          <p:nvPr>
            <p:ph type="body" idx="1"/>
          </p:nvPr>
        </p:nvSpPr>
        <p:spPr>
          <a:xfrm>
            <a:off x="152400" y="1828800"/>
            <a:ext cx="8763000" cy="4572000"/>
          </a:xfrm>
        </p:spPr>
        <p:txBody>
          <a:bodyPr/>
          <a:lstStyle/>
          <a:p>
            <a:pPr eaLnBrk="1" hangingPunct="1">
              <a:lnSpc>
                <a:spcPct val="90000"/>
              </a:lnSpc>
              <a:defRPr/>
            </a:pPr>
            <a:r>
              <a:rPr lang="en-US" dirty="0" smtClean="0"/>
              <a:t>In order to maximize coverage in both space and time, 13 different types of AREA files need to be pulled from the servers</a:t>
            </a:r>
          </a:p>
          <a:p>
            <a:pPr lvl="1" eaLnBrk="1" hangingPunct="1">
              <a:lnSpc>
                <a:spcPct val="90000"/>
              </a:lnSpc>
              <a:defRPr/>
            </a:pPr>
            <a:r>
              <a:rPr lang="en-US" dirty="0" smtClean="0"/>
              <a:t>GOES-13: GEFDSK04I4 (3 hourly), GENHEM04I4 (30 min), GECONS04I4 (15 min), GESHEM04I4 (30 min)</a:t>
            </a:r>
          </a:p>
          <a:p>
            <a:pPr lvl="1" eaLnBrk="1" hangingPunct="1">
              <a:lnSpc>
                <a:spcPct val="90000"/>
              </a:lnSpc>
              <a:defRPr/>
            </a:pPr>
            <a:r>
              <a:rPr lang="en-US" dirty="0" smtClean="0"/>
              <a:t>GOES-11: GWFDSK04I4 (3 hr), GWNEM04I4 (30 min), GWSHEM04I4 (30 min), GWPACU04I4(15 min)</a:t>
            </a:r>
          </a:p>
          <a:p>
            <a:pPr lvl="1" eaLnBrk="1" hangingPunct="1">
              <a:lnSpc>
                <a:spcPct val="90000"/>
              </a:lnSpc>
              <a:defRPr/>
            </a:pPr>
            <a:r>
              <a:rPr lang="en-US" dirty="0" smtClean="0"/>
              <a:t>Meteosat-9: MSGLOB09I (15 min)</a:t>
            </a:r>
          </a:p>
          <a:p>
            <a:pPr lvl="1" eaLnBrk="1" hangingPunct="1">
              <a:lnSpc>
                <a:spcPct val="90000"/>
              </a:lnSpc>
              <a:defRPr/>
            </a:pPr>
            <a:r>
              <a:rPr lang="en-US" dirty="0" smtClean="0"/>
              <a:t>Meteosat-7: INDOEXIR (30 min)</a:t>
            </a:r>
          </a:p>
          <a:p>
            <a:pPr lvl="1" eaLnBrk="1" hangingPunct="1">
              <a:lnSpc>
                <a:spcPct val="90000"/>
              </a:lnSpc>
              <a:defRPr/>
            </a:pPr>
            <a:r>
              <a:rPr lang="en-US" dirty="0" smtClean="0"/>
              <a:t>MTSAT-1R: MTGLOB04I2 (60 min), MTNHEM04I2 (30 min), MTSHEM04I2 (6 hourly)</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Number Placeholder 5"/>
          <p:cNvSpPr>
            <a:spLocks noGrp="1"/>
          </p:cNvSpPr>
          <p:nvPr>
            <p:ph type="sldNum" sz="quarter" idx="12"/>
          </p:nvPr>
        </p:nvSpPr>
        <p:spPr>
          <a:noFill/>
        </p:spPr>
        <p:txBody>
          <a:bodyPr/>
          <a:lstStyle/>
          <a:p>
            <a:fld id="{DFB0207B-D536-46E7-B916-60CAB0E45A38}" type="slidenum">
              <a:rPr lang="en-US" smtClean="0">
                <a:latin typeface="Times New Roman" pitchFamily="18" charset="0"/>
                <a:ea typeface="ＭＳ Ｐゴシック" pitchFamily="34" charset="-128"/>
              </a:rPr>
              <a:pPr/>
              <a:t>126</a:t>
            </a:fld>
            <a:endParaRPr lang="en-US" smtClean="0">
              <a:latin typeface="Times New Roman" pitchFamily="18" charset="0"/>
              <a:ea typeface="ＭＳ Ｐゴシック" pitchFamily="34" charset="-128"/>
            </a:endParaRPr>
          </a:p>
        </p:txBody>
      </p:sp>
      <p:sp>
        <p:nvSpPr>
          <p:cNvPr id="301060" name="Rectangle 3"/>
          <p:cNvSpPr>
            <a:spLocks noGrp="1" noChangeArrowheads="1"/>
          </p:cNvSpPr>
          <p:nvPr>
            <p:ph type="title"/>
          </p:nvPr>
        </p:nvSpPr>
        <p:spPr/>
        <p:txBody>
          <a:bodyPr/>
          <a:lstStyle/>
          <a:p>
            <a:pPr eaLnBrk="1" hangingPunct="1">
              <a:defRPr/>
            </a:pPr>
            <a:r>
              <a:rPr lang="en-US" dirty="0" smtClean="0">
                <a:ea typeface="+mj-ea"/>
              </a:rPr>
              <a:t>GFS Model Data</a:t>
            </a:r>
            <a:endParaRPr lang="en-US" sz="1800" dirty="0" smtClean="0">
              <a:ea typeface="+mj-ea"/>
            </a:endParaRPr>
          </a:p>
        </p:txBody>
      </p:sp>
      <p:sp>
        <p:nvSpPr>
          <p:cNvPr id="238609" name="Text Box 18"/>
          <p:cNvSpPr txBox="1">
            <a:spLocks noChangeArrowheads="1"/>
          </p:cNvSpPr>
          <p:nvPr/>
        </p:nvSpPr>
        <p:spPr bwMode="auto">
          <a:xfrm>
            <a:off x="685800" y="1905000"/>
            <a:ext cx="8077200" cy="4216539"/>
          </a:xfrm>
          <a:prstGeom prst="rect">
            <a:avLst/>
          </a:prstGeom>
          <a:noFill/>
          <a:ln w="9525">
            <a:noFill/>
            <a:miter lim="800000"/>
            <a:headEnd/>
            <a:tailEnd/>
          </a:ln>
        </p:spPr>
        <p:txBody>
          <a:bodyPr wrap="square">
            <a:spAutoFit/>
          </a:bodyPr>
          <a:lstStyle/>
          <a:p>
            <a:pPr marL="228600" indent="-228600" eaLnBrk="0" fontAlgn="base" hangingPunct="0">
              <a:spcBef>
                <a:spcPct val="0"/>
              </a:spcBef>
              <a:spcAft>
                <a:spcPct val="0"/>
              </a:spcAft>
              <a:buClr>
                <a:srgbClr val="FFFF00"/>
              </a:buClr>
              <a:buFont typeface="Arial" pitchFamily="34" charset="0"/>
              <a:buChar char="•"/>
            </a:pPr>
            <a:r>
              <a:rPr lang="en-US" sz="2400" dirty="0" smtClean="0">
                <a:solidFill>
                  <a:srgbClr val="F8F8F8"/>
                </a:solidFill>
                <a:effectLst>
                  <a:outerShdw blurRad="38100" dist="38100" dir="2700000" algn="tl">
                    <a:srgbClr val="000000"/>
                  </a:outerShdw>
                </a:effectLst>
                <a:latin typeface="+mn-lt"/>
                <a:ea typeface="ＭＳ Ｐゴシック" charset="-128"/>
              </a:rPr>
              <a:t>Model data updates every 6 hours</a:t>
            </a:r>
          </a:p>
          <a:p>
            <a:pPr marL="228600" indent="-228600" eaLnBrk="0" fontAlgn="base" hangingPunct="0">
              <a:spcBef>
                <a:spcPct val="0"/>
              </a:spcBef>
              <a:spcAft>
                <a:spcPct val="0"/>
              </a:spcAft>
              <a:buClr>
                <a:srgbClr val="FFFF00"/>
              </a:buClr>
              <a:buFont typeface="Arial" pitchFamily="34" charset="0"/>
              <a:buChar char="•"/>
            </a:pPr>
            <a:r>
              <a:rPr lang="en-US" sz="2400" dirty="0" smtClean="0">
                <a:solidFill>
                  <a:srgbClr val="F8F8F8"/>
                </a:solidFill>
                <a:effectLst>
                  <a:outerShdw blurRad="38100" dist="38100" dir="2700000" algn="tl">
                    <a:srgbClr val="000000"/>
                  </a:outerShdw>
                </a:effectLst>
                <a:latin typeface="+mn-lt"/>
                <a:ea typeface="ＭＳ Ｐゴシック" charset="-128"/>
              </a:rPr>
              <a:t>Always selects the most current model run containing data for selected time</a:t>
            </a:r>
          </a:p>
          <a:p>
            <a:pPr marL="228600" indent="-228600" eaLnBrk="0" fontAlgn="base" hangingPunct="0">
              <a:spcBef>
                <a:spcPct val="0"/>
              </a:spcBef>
              <a:spcAft>
                <a:spcPct val="0"/>
              </a:spcAft>
              <a:buClr>
                <a:srgbClr val="FFFF00"/>
              </a:buClr>
              <a:buFont typeface="Arial" pitchFamily="34" charset="0"/>
              <a:buChar char="•"/>
            </a:pPr>
            <a:r>
              <a:rPr lang="en-US" sz="2400" dirty="0" smtClean="0">
                <a:solidFill>
                  <a:srgbClr val="F8F8F8"/>
                </a:solidFill>
                <a:effectLst>
                  <a:outerShdw blurRad="38100" dist="38100" dir="2700000" algn="tl">
                    <a:srgbClr val="000000"/>
                  </a:outerShdw>
                </a:effectLst>
                <a:latin typeface="+mn-lt"/>
                <a:ea typeface="ＭＳ Ｐゴシック" charset="-128"/>
              </a:rPr>
              <a:t>Will continue to work through two missed model runs</a:t>
            </a:r>
          </a:p>
          <a:p>
            <a:pPr marL="228600" indent="-228600" eaLnBrk="0" fontAlgn="base" hangingPunct="0">
              <a:spcBef>
                <a:spcPct val="0"/>
              </a:spcBef>
              <a:spcAft>
                <a:spcPct val="0"/>
              </a:spcAft>
              <a:buClr>
                <a:srgbClr val="FFFF00"/>
              </a:buClr>
              <a:buFont typeface="Arial" pitchFamily="34" charset="0"/>
              <a:buChar char="•"/>
            </a:pPr>
            <a:r>
              <a:rPr lang="en-US" sz="2400" dirty="0" smtClean="0">
                <a:solidFill>
                  <a:srgbClr val="F8F8F8"/>
                </a:solidFill>
                <a:effectLst>
                  <a:outerShdw blurRad="38100" dist="38100" dir="2700000" algn="tl">
                    <a:srgbClr val="000000"/>
                  </a:outerShdw>
                </a:effectLst>
                <a:latin typeface="+mn-lt"/>
                <a:ea typeface="ＭＳ Ｐゴシック" charset="-128"/>
              </a:rPr>
              <a:t>Extracts vertical profiles of temperature and humidity at each grid point, total </a:t>
            </a:r>
            <a:r>
              <a:rPr lang="en-US" sz="2400" dirty="0" err="1" smtClean="0">
                <a:solidFill>
                  <a:srgbClr val="F8F8F8"/>
                </a:solidFill>
                <a:effectLst>
                  <a:outerShdw blurRad="38100" dist="38100" dir="2700000" algn="tl">
                    <a:srgbClr val="000000"/>
                  </a:outerShdw>
                </a:effectLst>
                <a:latin typeface="+mn-lt"/>
                <a:ea typeface="ＭＳ Ｐゴシック" charset="-128"/>
              </a:rPr>
              <a:t>precipitable</a:t>
            </a:r>
            <a:r>
              <a:rPr lang="en-US" sz="2400" dirty="0" smtClean="0">
                <a:solidFill>
                  <a:srgbClr val="F8F8F8"/>
                </a:solidFill>
                <a:effectLst>
                  <a:outerShdw blurRad="38100" dist="38100" dir="2700000" algn="tl">
                    <a:srgbClr val="000000"/>
                  </a:outerShdw>
                </a:effectLst>
                <a:latin typeface="+mn-lt"/>
                <a:ea typeface="ＭＳ Ｐゴシック" charset="-128"/>
              </a:rPr>
              <a:t> water, and 700 </a:t>
            </a:r>
            <a:r>
              <a:rPr lang="en-US" sz="2400" dirty="0" err="1" smtClean="0">
                <a:solidFill>
                  <a:srgbClr val="F8F8F8"/>
                </a:solidFill>
                <a:effectLst>
                  <a:outerShdw blurRad="38100" dist="38100" dir="2700000" algn="tl">
                    <a:srgbClr val="000000"/>
                  </a:outerShdw>
                </a:effectLst>
                <a:latin typeface="+mn-lt"/>
                <a:ea typeface="ＭＳ Ｐゴシック" charset="-128"/>
              </a:rPr>
              <a:t>mb</a:t>
            </a:r>
            <a:r>
              <a:rPr lang="en-US" sz="2400" dirty="0" smtClean="0">
                <a:solidFill>
                  <a:srgbClr val="F8F8F8"/>
                </a:solidFill>
                <a:effectLst>
                  <a:outerShdw blurRad="38100" dist="38100" dir="2700000" algn="tl">
                    <a:srgbClr val="000000"/>
                  </a:outerShdw>
                </a:effectLst>
                <a:latin typeface="+mn-lt"/>
                <a:ea typeface="ＭＳ Ｐゴシック" charset="-128"/>
              </a:rPr>
              <a:t> winds</a:t>
            </a:r>
          </a:p>
          <a:p>
            <a:pPr marL="228600" indent="-228600" eaLnBrk="0" fontAlgn="base" hangingPunct="0">
              <a:spcBef>
                <a:spcPct val="0"/>
              </a:spcBef>
              <a:spcAft>
                <a:spcPct val="0"/>
              </a:spcAft>
              <a:buClr>
                <a:srgbClr val="FFFF00"/>
              </a:buClr>
              <a:buFont typeface="Arial" pitchFamily="34" charset="0"/>
              <a:buChar char="•"/>
            </a:pPr>
            <a:r>
              <a:rPr lang="en-US" sz="2400" dirty="0" smtClean="0">
                <a:solidFill>
                  <a:srgbClr val="F8F8F8"/>
                </a:solidFill>
                <a:effectLst>
                  <a:outerShdw blurRad="38100" dist="38100" dir="2700000" algn="tl">
                    <a:srgbClr val="000000"/>
                  </a:outerShdw>
                </a:effectLst>
                <a:latin typeface="+mn-lt"/>
                <a:ea typeface="ＭＳ Ｐゴシック" charset="-128"/>
              </a:rPr>
              <a:t>Data is obtained in </a:t>
            </a:r>
            <a:r>
              <a:rPr lang="en-US" sz="2400" dirty="0" err="1" smtClean="0">
                <a:solidFill>
                  <a:srgbClr val="F8F8F8"/>
                </a:solidFill>
                <a:effectLst>
                  <a:outerShdw blurRad="38100" dist="38100" dir="2700000" algn="tl">
                    <a:srgbClr val="000000"/>
                  </a:outerShdw>
                </a:effectLst>
                <a:latin typeface="+mn-lt"/>
                <a:ea typeface="ＭＳ Ｐゴシック" charset="-128"/>
              </a:rPr>
              <a:t>McIDAS</a:t>
            </a:r>
            <a:r>
              <a:rPr lang="en-US" sz="2400" dirty="0" smtClean="0">
                <a:solidFill>
                  <a:srgbClr val="F8F8F8"/>
                </a:solidFill>
                <a:effectLst>
                  <a:outerShdw blurRad="38100" dist="38100" dir="2700000" algn="tl">
                    <a:srgbClr val="000000"/>
                  </a:outerShdw>
                </a:effectLst>
                <a:latin typeface="+mn-lt"/>
                <a:ea typeface="ＭＳ Ｐゴシック" charset="-128"/>
              </a:rPr>
              <a:t> GRID format, converted into AREA format to match satellite imagery</a:t>
            </a:r>
          </a:p>
          <a:p>
            <a:pPr eaLnBrk="0" fontAlgn="base" hangingPunct="0">
              <a:spcBef>
                <a:spcPct val="0"/>
              </a:spcBef>
              <a:spcAft>
                <a:spcPct val="0"/>
              </a:spcAft>
              <a:buFont typeface="Arial" pitchFamily="34" charset="0"/>
              <a:buChar char="•"/>
            </a:pPr>
            <a:endParaRPr lang="en-US" sz="2000" b="1" dirty="0" smtClean="0">
              <a:solidFill>
                <a:srgbClr val="FAFD00"/>
              </a:solidFill>
              <a:effectLst>
                <a:outerShdw blurRad="38100" dist="38100" dir="2700000" algn="tl">
                  <a:srgbClr val="000000"/>
                </a:outerShdw>
              </a:effectLst>
              <a:latin typeface="+mj-lt"/>
              <a:ea typeface="+mj-ea"/>
              <a:cs typeface="+mj-cs"/>
            </a:endParaRPr>
          </a:p>
          <a:p>
            <a:pPr eaLnBrk="0" fontAlgn="base" hangingPunct="0">
              <a:spcBef>
                <a:spcPct val="0"/>
              </a:spcBef>
              <a:spcAft>
                <a:spcPct val="0"/>
              </a:spcAft>
            </a:pPr>
            <a:endParaRPr lang="en-US" sz="1600" b="1" dirty="0" smtClean="0">
              <a:solidFill>
                <a:srgbClr val="FF6600"/>
              </a:solidFill>
              <a:ea typeface="ＭＳ Ｐゴシック" pitchFamily="34" charset="-128"/>
            </a:endParaRPr>
          </a:p>
          <a:p>
            <a:pPr eaLnBrk="0" fontAlgn="base" hangingPunct="0">
              <a:spcBef>
                <a:spcPct val="0"/>
              </a:spcBef>
              <a:spcAft>
                <a:spcPct val="0"/>
              </a:spcAft>
            </a:pPr>
            <a:endParaRPr lang="en-US" sz="1600" b="1" dirty="0">
              <a:solidFill>
                <a:srgbClr val="FF6600"/>
              </a:solidFill>
              <a:ea typeface="ＭＳ Ｐゴシック" pitchFamily="34" charset="-12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Number Placeholder 5"/>
          <p:cNvSpPr>
            <a:spLocks noGrp="1"/>
          </p:cNvSpPr>
          <p:nvPr>
            <p:ph type="sldNum" sz="quarter" idx="12"/>
          </p:nvPr>
        </p:nvSpPr>
        <p:spPr>
          <a:noFill/>
        </p:spPr>
        <p:txBody>
          <a:bodyPr/>
          <a:lstStyle/>
          <a:p>
            <a:fld id="{D7AC1DCF-D8C5-44EE-954C-568C82C32DF2}" type="slidenum">
              <a:rPr lang="en-US" smtClean="0">
                <a:latin typeface="Times New Roman" pitchFamily="18" charset="0"/>
                <a:ea typeface="ＭＳ Ｐゴシック" pitchFamily="34" charset="-128"/>
              </a:rPr>
              <a:pPr/>
              <a:t>127</a:t>
            </a:fld>
            <a:endParaRPr lang="en-US" smtClean="0">
              <a:latin typeface="Times New Roman" pitchFamily="18" charset="0"/>
              <a:ea typeface="ＭＳ Ｐゴシック" pitchFamily="34" charset="-128"/>
            </a:endParaRPr>
          </a:p>
        </p:txBody>
      </p:sp>
      <p:sp>
        <p:nvSpPr>
          <p:cNvPr id="564227" name="Rectangle 2"/>
          <p:cNvSpPr>
            <a:spLocks noGrp="1" noChangeArrowheads="1"/>
          </p:cNvSpPr>
          <p:nvPr>
            <p:ph type="title"/>
          </p:nvPr>
        </p:nvSpPr>
        <p:spPr/>
        <p:txBody>
          <a:bodyPr/>
          <a:lstStyle/>
          <a:p>
            <a:pPr eaLnBrk="1" hangingPunct="1">
              <a:defRPr/>
            </a:pPr>
            <a:r>
              <a:rPr lang="en-US" dirty="0" smtClean="0">
                <a:ea typeface="+mj-ea"/>
              </a:rPr>
              <a:t>Static Local Data</a:t>
            </a:r>
          </a:p>
        </p:txBody>
      </p:sp>
      <p:sp>
        <p:nvSpPr>
          <p:cNvPr id="564228" name="Rectangle 3"/>
          <p:cNvSpPr>
            <a:spLocks noGrp="1" noChangeArrowheads="1"/>
          </p:cNvSpPr>
          <p:nvPr>
            <p:ph type="body" idx="1"/>
          </p:nvPr>
        </p:nvSpPr>
        <p:spPr>
          <a:xfrm>
            <a:off x="609600" y="1981200"/>
            <a:ext cx="7848600" cy="4114800"/>
          </a:xfrm>
        </p:spPr>
        <p:txBody>
          <a:bodyPr/>
          <a:lstStyle/>
          <a:p>
            <a:pPr eaLnBrk="1" hangingPunct="1">
              <a:defRPr/>
            </a:pPr>
            <a:r>
              <a:rPr lang="en-US" sz="3200" dirty="0" smtClean="0">
                <a:ea typeface="+mn-ea"/>
              </a:rPr>
              <a:t>Cloud-top temperatures  are modified from a lookup table based on apparent temperature, zenith angle, latitude, and season (Joyce CPC model)</a:t>
            </a:r>
          </a:p>
          <a:p>
            <a:pPr eaLnBrk="1" hangingPunct="1">
              <a:defRPr/>
            </a:pPr>
            <a:endParaRPr lang="en-US" sz="3200" dirty="0" smtClean="0">
              <a:ea typeface="+mn-ea"/>
            </a:endParaRPr>
          </a:p>
          <a:p>
            <a:pPr eaLnBrk="1" hangingPunct="1">
              <a:defRPr/>
            </a:pPr>
            <a:r>
              <a:rPr lang="en-US" sz="3200" dirty="0" smtClean="0">
                <a:ea typeface="+mn-ea"/>
              </a:rPr>
              <a:t>Global topographic files and land/sea masks, in AREA format, from SSEC  and USGS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5"/>
          <p:cNvSpPr>
            <a:spLocks noGrp="1"/>
          </p:cNvSpPr>
          <p:nvPr>
            <p:ph type="sldNum" sz="quarter" idx="12"/>
          </p:nvPr>
        </p:nvSpPr>
        <p:spPr>
          <a:noFill/>
        </p:spPr>
        <p:txBody>
          <a:bodyPr/>
          <a:lstStyle/>
          <a:p>
            <a:fld id="{E92DD6D7-56D6-4CA3-A1E3-00662F24EA19}" type="slidenum">
              <a:rPr lang="en-US" smtClean="0">
                <a:latin typeface="Times New Roman" pitchFamily="18" charset="0"/>
                <a:ea typeface="ＭＳ Ｐゴシック" pitchFamily="34" charset="-128"/>
              </a:rPr>
              <a:pPr/>
              <a:t>128</a:t>
            </a:fld>
            <a:endParaRPr lang="en-US" smtClean="0">
              <a:latin typeface="Times New Roman" pitchFamily="18" charset="0"/>
              <a:ea typeface="ＭＳ Ｐゴシック" pitchFamily="34" charset="-128"/>
            </a:endParaRPr>
          </a:p>
        </p:txBody>
      </p:sp>
      <p:sp>
        <p:nvSpPr>
          <p:cNvPr id="565251" name="Rectangle 2"/>
          <p:cNvSpPr>
            <a:spLocks noGrp="1" noChangeArrowheads="1"/>
          </p:cNvSpPr>
          <p:nvPr>
            <p:ph type="title"/>
          </p:nvPr>
        </p:nvSpPr>
        <p:spPr/>
        <p:txBody>
          <a:bodyPr/>
          <a:lstStyle/>
          <a:p>
            <a:pPr eaLnBrk="1" hangingPunct="1">
              <a:defRPr/>
            </a:pPr>
            <a:r>
              <a:rPr lang="en-US" smtClean="0">
                <a:ea typeface="+mj-ea"/>
              </a:rPr>
              <a:t>Product Precedence</a:t>
            </a:r>
          </a:p>
        </p:txBody>
      </p:sp>
      <p:sp>
        <p:nvSpPr>
          <p:cNvPr id="565252" name="Rectangle 3"/>
          <p:cNvSpPr>
            <a:spLocks noGrp="1" noChangeArrowheads="1"/>
          </p:cNvSpPr>
          <p:nvPr>
            <p:ph type="body" idx="1"/>
          </p:nvPr>
        </p:nvSpPr>
        <p:spPr>
          <a:xfrm>
            <a:off x="609600" y="1676400"/>
            <a:ext cx="7848600" cy="4114800"/>
          </a:xfrm>
        </p:spPr>
        <p:txBody>
          <a:bodyPr/>
          <a:lstStyle/>
          <a:p>
            <a:pPr eaLnBrk="1" hangingPunct="1">
              <a:lnSpc>
                <a:spcPct val="90000"/>
              </a:lnSpc>
              <a:defRPr/>
            </a:pPr>
            <a:r>
              <a:rPr lang="en-US" dirty="0" smtClean="0">
                <a:ea typeface="+mn-ea"/>
              </a:rPr>
              <a:t>Model-based adjustments  (PW, RH, Orography, Stability) used by all satellites, are run as standalone jobs every hour</a:t>
            </a:r>
          </a:p>
          <a:p>
            <a:pPr eaLnBrk="1" hangingPunct="1">
              <a:lnSpc>
                <a:spcPct val="90000"/>
              </a:lnSpc>
              <a:defRPr/>
            </a:pPr>
            <a:endParaRPr lang="en-US" dirty="0" smtClean="0">
              <a:ea typeface="+mn-ea"/>
            </a:endParaRPr>
          </a:p>
          <a:p>
            <a:pPr eaLnBrk="1" hangingPunct="1">
              <a:lnSpc>
                <a:spcPct val="90000"/>
              </a:lnSpc>
              <a:defRPr/>
            </a:pPr>
            <a:r>
              <a:rPr lang="en-US" dirty="0" smtClean="0">
                <a:ea typeface="+mn-ea"/>
              </a:rPr>
              <a:t>Each of the five satellite rainfall products is run as its own job (attempts every 15 minutes, skipped if no new satellite data)</a:t>
            </a:r>
          </a:p>
          <a:p>
            <a:pPr eaLnBrk="1" hangingPunct="1">
              <a:lnSpc>
                <a:spcPct val="90000"/>
              </a:lnSpc>
              <a:defRPr/>
            </a:pPr>
            <a:endParaRPr lang="en-US" dirty="0" smtClean="0">
              <a:ea typeface="+mn-ea"/>
            </a:endParaRPr>
          </a:p>
          <a:p>
            <a:pPr eaLnBrk="1" hangingPunct="1">
              <a:lnSpc>
                <a:spcPct val="90000"/>
              </a:lnSpc>
              <a:defRPr/>
            </a:pPr>
            <a:r>
              <a:rPr lang="en-US" dirty="0" smtClean="0">
                <a:ea typeface="+mn-ea"/>
              </a:rPr>
              <a:t>Compositing programs create spatial mosaics and time summations; time summations run with each new rain image, global composite runs hourly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p:spPr>
        <p:txBody>
          <a:bodyPr/>
          <a:lstStyle/>
          <a:p>
            <a:fld id="{1BE0AE20-196C-4407-B15A-FE8184822E2C}" type="slidenum">
              <a:rPr lang="en-US" smtClean="0">
                <a:latin typeface="Times New Roman" pitchFamily="18" charset="0"/>
                <a:ea typeface="ＭＳ Ｐゴシック" pitchFamily="34" charset="-128"/>
              </a:rPr>
              <a:pPr/>
              <a:t>129</a:t>
            </a:fld>
            <a:endParaRPr lang="en-US" smtClean="0">
              <a:latin typeface="Times New Roman" pitchFamily="18" charset="0"/>
              <a:ea typeface="ＭＳ Ｐゴシック" pitchFamily="34" charset="-128"/>
            </a:endParaRPr>
          </a:p>
        </p:txBody>
      </p:sp>
      <p:sp>
        <p:nvSpPr>
          <p:cNvPr id="5124" name="Rectangle 2"/>
          <p:cNvSpPr>
            <a:spLocks noGrp="1" noChangeArrowheads="1"/>
          </p:cNvSpPr>
          <p:nvPr>
            <p:ph type="title"/>
          </p:nvPr>
        </p:nvSpPr>
        <p:spPr>
          <a:xfrm>
            <a:off x="685800" y="228600"/>
            <a:ext cx="7848600" cy="1143000"/>
          </a:xfrm>
        </p:spPr>
        <p:txBody>
          <a:bodyPr/>
          <a:lstStyle/>
          <a:p>
            <a:pPr eaLnBrk="1" hangingPunct="1">
              <a:defRPr/>
            </a:pPr>
            <a:r>
              <a:rPr lang="en-US" sz="4000" dirty="0" smtClean="0">
                <a:ea typeface="+mj-ea"/>
              </a:rPr>
              <a:t>Product Precedence</a:t>
            </a:r>
            <a:br>
              <a:rPr lang="en-US" sz="4000" dirty="0" smtClean="0">
                <a:ea typeface="+mj-ea"/>
              </a:rPr>
            </a:br>
            <a:r>
              <a:rPr lang="en-US" sz="4000" dirty="0" smtClean="0">
                <a:ea typeface="+mj-ea"/>
              </a:rPr>
              <a:t>Model Data</a:t>
            </a:r>
          </a:p>
        </p:txBody>
      </p:sp>
      <p:sp>
        <p:nvSpPr>
          <p:cNvPr id="5" name="Content Placeholder 4"/>
          <p:cNvSpPr>
            <a:spLocks noGrp="1"/>
          </p:cNvSpPr>
          <p:nvPr>
            <p:ph idx="1"/>
          </p:nvPr>
        </p:nvSpPr>
        <p:spPr>
          <a:xfrm>
            <a:off x="609600" y="1905000"/>
            <a:ext cx="7848600" cy="4114800"/>
          </a:xfrm>
        </p:spPr>
        <p:txBody>
          <a:bodyPr/>
          <a:lstStyle/>
          <a:p>
            <a:r>
              <a:rPr lang="en-US" dirty="0" smtClean="0"/>
              <a:t>Precipitable water and relative humidity are directly taken from the NFS model, interpolated between model runs to an hourly product</a:t>
            </a:r>
          </a:p>
          <a:p>
            <a:endParaRPr lang="en-US" dirty="0" smtClean="0"/>
          </a:p>
          <a:p>
            <a:r>
              <a:rPr lang="en-US" dirty="0" smtClean="0"/>
              <a:t>Data transformed into a global AREA file</a:t>
            </a:r>
          </a:p>
          <a:p>
            <a:endParaRPr lang="en-US" dirty="0" smtClean="0"/>
          </a:p>
          <a:p>
            <a:r>
              <a:rPr lang="en-US" dirty="0" smtClean="0"/>
              <a:t>Each satellite run will extract the portion of the global field required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38A9AB4E-9904-43BC-8009-15912C17DBB0}" type="slidenum">
              <a:rPr lang="en-US"/>
              <a:pPr/>
              <a:t>13</a:t>
            </a:fld>
            <a:endParaRPr lang="en-US"/>
          </a:p>
        </p:txBody>
      </p:sp>
      <p:sp>
        <p:nvSpPr>
          <p:cNvPr id="6007810" name="Rectangle 2"/>
          <p:cNvSpPr>
            <a:spLocks noGrp="1" noChangeArrowheads="1"/>
          </p:cNvSpPr>
          <p:nvPr>
            <p:ph type="title"/>
          </p:nvPr>
        </p:nvSpPr>
        <p:spPr>
          <a:xfrm>
            <a:off x="1295400" y="152400"/>
            <a:ext cx="6781800" cy="1143000"/>
          </a:xfrm>
        </p:spPr>
        <p:txBody>
          <a:bodyPr/>
          <a:lstStyle/>
          <a:p>
            <a:pPr>
              <a:defRPr/>
            </a:pPr>
            <a:r>
              <a:rPr lang="en-US" sz="3600" dirty="0" smtClean="0"/>
              <a:t>Project Stakeholders – Operations and Maintenance</a:t>
            </a:r>
          </a:p>
        </p:txBody>
      </p:sp>
      <p:sp>
        <p:nvSpPr>
          <p:cNvPr id="6148" name="Rectangle 3"/>
          <p:cNvSpPr>
            <a:spLocks noGrp="1" noChangeArrowheads="1"/>
          </p:cNvSpPr>
          <p:nvPr>
            <p:ph type="body" idx="1"/>
          </p:nvPr>
        </p:nvSpPr>
        <p:spPr>
          <a:xfrm>
            <a:off x="304800" y="1905000"/>
            <a:ext cx="8458200" cy="4572000"/>
          </a:xfrm>
        </p:spPr>
        <p:txBody>
          <a:bodyPr/>
          <a:lstStyle/>
          <a:p>
            <a:pPr lvl="1">
              <a:lnSpc>
                <a:spcPct val="80000"/>
              </a:lnSpc>
              <a:spcBef>
                <a:spcPct val="25000"/>
              </a:spcBef>
            </a:pPr>
            <a:endParaRPr lang="en-US" sz="1600" smtClean="0">
              <a:effectLst/>
              <a:ea typeface="ＭＳ Ｐゴシック" pitchFamily="34" charset="-128"/>
            </a:endParaRPr>
          </a:p>
          <a:p>
            <a:pPr>
              <a:lnSpc>
                <a:spcPct val="80000"/>
              </a:lnSpc>
              <a:spcBef>
                <a:spcPct val="0"/>
              </a:spcBef>
            </a:pPr>
            <a:r>
              <a:rPr lang="en-US" sz="2400" b="1" smtClean="0">
                <a:effectLst/>
                <a:ea typeface="ＭＳ Ｐゴシック" pitchFamily="34" charset="-128"/>
              </a:rPr>
              <a:t>OSPO Products Area Lead – Limin Zhao</a:t>
            </a:r>
          </a:p>
          <a:p>
            <a:pPr>
              <a:lnSpc>
                <a:spcPct val="80000"/>
              </a:lnSpc>
              <a:spcBef>
                <a:spcPct val="0"/>
              </a:spcBef>
            </a:pPr>
            <a:endParaRPr lang="en-US" sz="2000" b="1" smtClean="0">
              <a:effectLst/>
              <a:ea typeface="ＭＳ Ｐゴシック" pitchFamily="34" charset="-128"/>
            </a:endParaRPr>
          </a:p>
          <a:p>
            <a:pPr>
              <a:lnSpc>
                <a:spcPct val="80000"/>
              </a:lnSpc>
              <a:spcBef>
                <a:spcPct val="0"/>
              </a:spcBef>
            </a:pPr>
            <a:r>
              <a:rPr lang="en-US" sz="2400" b="1" smtClean="0">
                <a:effectLst/>
                <a:ea typeface="ＭＳ Ｐゴシック" pitchFamily="34" charset="-128"/>
              </a:rPr>
              <a:t>OSPO QA Lead – Zhaohui Cheng</a:t>
            </a:r>
          </a:p>
          <a:p>
            <a:pPr>
              <a:lnSpc>
                <a:spcPct val="80000"/>
              </a:lnSpc>
              <a:spcBef>
                <a:spcPct val="0"/>
              </a:spcBef>
            </a:pPr>
            <a:endParaRPr lang="en-US" sz="2000" b="1" smtClean="0">
              <a:effectLst/>
              <a:ea typeface="ＭＳ Ｐゴシック" pitchFamily="34" charset="-128"/>
            </a:endParaRPr>
          </a:p>
          <a:p>
            <a:pPr>
              <a:lnSpc>
                <a:spcPct val="80000"/>
              </a:lnSpc>
              <a:spcBef>
                <a:spcPct val="0"/>
              </a:spcBef>
            </a:pPr>
            <a:r>
              <a:rPr lang="en-US" sz="2400" b="1" smtClean="0">
                <a:effectLst/>
                <a:ea typeface="ＭＳ Ｐゴシック" pitchFamily="34" charset="-128"/>
              </a:rPr>
              <a:t>Operational Implementation and Maintenance Team</a:t>
            </a:r>
          </a:p>
          <a:p>
            <a:pPr lvl="1">
              <a:lnSpc>
                <a:spcPct val="80000"/>
              </a:lnSpc>
              <a:spcBef>
                <a:spcPct val="0"/>
              </a:spcBef>
            </a:pPr>
            <a:r>
              <a:rPr lang="en-US" sz="2000" b="1" smtClean="0">
                <a:effectLst/>
                <a:ea typeface="ＭＳ Ｐゴシック" pitchFamily="34" charset="-128"/>
              </a:rPr>
              <a:t>Clay Davenport</a:t>
            </a:r>
          </a:p>
          <a:p>
            <a:pPr lvl="1">
              <a:lnSpc>
                <a:spcPct val="80000"/>
              </a:lnSpc>
              <a:spcBef>
                <a:spcPct val="0"/>
              </a:spcBef>
            </a:pPr>
            <a:r>
              <a:rPr lang="en-US" sz="2000" b="1" smtClean="0">
                <a:effectLst/>
                <a:ea typeface="ＭＳ Ｐゴシック" pitchFamily="34" charset="-128"/>
              </a:rPr>
              <a:t>William Pennoyer </a:t>
            </a:r>
          </a:p>
          <a:p>
            <a:pPr lvl="1">
              <a:lnSpc>
                <a:spcPct val="80000"/>
              </a:lnSpc>
              <a:spcBef>
                <a:spcPct val="0"/>
              </a:spcBef>
            </a:pPr>
            <a:r>
              <a:rPr lang="en-US" sz="2000" b="1" smtClean="0">
                <a:effectLst/>
                <a:ea typeface="ＭＳ Ｐゴシック" pitchFamily="34" charset="-128"/>
              </a:rPr>
              <a:t>Jessica Staude </a:t>
            </a:r>
          </a:p>
          <a:p>
            <a:pPr>
              <a:lnSpc>
                <a:spcPct val="80000"/>
              </a:lnSpc>
              <a:spcBef>
                <a:spcPct val="0"/>
              </a:spcBef>
            </a:pPr>
            <a:endParaRPr lang="en-US" sz="2000" b="1" smtClean="0">
              <a:effectLst/>
              <a:ea typeface="ＭＳ Ｐゴシック" pitchFamily="34" charset="-128"/>
            </a:endParaRPr>
          </a:p>
          <a:p>
            <a:pPr>
              <a:lnSpc>
                <a:spcPct val="80000"/>
              </a:lnSpc>
              <a:spcBef>
                <a:spcPct val="0"/>
              </a:spcBef>
            </a:pPr>
            <a:r>
              <a:rPr lang="en-US" sz="2400" b="1" smtClean="0">
                <a:effectLst/>
                <a:ea typeface="ＭＳ Ｐゴシック" pitchFamily="34" charset="-128"/>
              </a:rPr>
              <a:t>Science Maintenance Team </a:t>
            </a:r>
          </a:p>
          <a:p>
            <a:pPr lvl="1">
              <a:lnSpc>
                <a:spcPct val="80000"/>
              </a:lnSpc>
              <a:spcBef>
                <a:spcPct val="0"/>
              </a:spcBef>
            </a:pPr>
            <a:r>
              <a:rPr lang="en-US" sz="2000" b="1" smtClean="0">
                <a:effectLst/>
                <a:ea typeface="ＭＳ Ｐゴシック" pitchFamily="34" charset="-128"/>
              </a:rPr>
              <a:t>Bob Kuligowski</a:t>
            </a:r>
          </a:p>
          <a:p>
            <a:pPr lvl="1">
              <a:lnSpc>
                <a:spcPct val="80000"/>
              </a:lnSpc>
              <a:spcBef>
                <a:spcPct val="0"/>
              </a:spcBef>
            </a:pPr>
            <a:r>
              <a:rPr lang="en-US" sz="2000" b="1" smtClean="0">
                <a:effectLst/>
                <a:ea typeface="ＭＳ Ｐゴシック" pitchFamily="34" charset="-128"/>
              </a:rPr>
              <a:t>Zhihua Zhang</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lstStyle/>
          <a:p>
            <a:fld id="{FCD20F60-32BC-4068-BEB6-0A7AEB66D9FA}" type="slidenum">
              <a:rPr lang="en-US" smtClean="0">
                <a:latin typeface="Times New Roman" pitchFamily="18" charset="0"/>
                <a:ea typeface="ＭＳ Ｐゴシック" pitchFamily="34" charset="-128"/>
              </a:rPr>
              <a:pPr/>
              <a:t>130</a:t>
            </a:fld>
            <a:endParaRPr lang="en-US" smtClean="0">
              <a:latin typeface="Times New Roman" pitchFamily="18" charset="0"/>
              <a:ea typeface="ＭＳ Ｐゴシック" pitchFamily="34" charset="-128"/>
            </a:endParaRPr>
          </a:p>
        </p:txBody>
      </p:sp>
      <p:sp>
        <p:nvSpPr>
          <p:cNvPr id="6148" name="Rectangle 2"/>
          <p:cNvSpPr>
            <a:spLocks noGrp="1" noChangeArrowheads="1"/>
          </p:cNvSpPr>
          <p:nvPr>
            <p:ph type="title"/>
          </p:nvPr>
        </p:nvSpPr>
        <p:spPr>
          <a:xfrm>
            <a:off x="685800" y="228600"/>
            <a:ext cx="7848600" cy="1143000"/>
          </a:xfrm>
        </p:spPr>
        <p:txBody>
          <a:bodyPr/>
          <a:lstStyle/>
          <a:p>
            <a:pPr eaLnBrk="1" hangingPunct="1">
              <a:defRPr/>
            </a:pPr>
            <a:r>
              <a:rPr lang="en-US" sz="4000" dirty="0" smtClean="0">
                <a:ea typeface="+mj-ea"/>
              </a:rPr>
              <a:t>Product Precedence</a:t>
            </a:r>
            <a:br>
              <a:rPr lang="en-US" sz="4000" dirty="0" smtClean="0">
                <a:ea typeface="+mj-ea"/>
              </a:rPr>
            </a:br>
            <a:r>
              <a:rPr lang="en-US" sz="4000" dirty="0" smtClean="0">
                <a:ea typeface="+mj-ea"/>
              </a:rPr>
              <a:t>Model Data</a:t>
            </a:r>
          </a:p>
        </p:txBody>
      </p:sp>
      <p:sp>
        <p:nvSpPr>
          <p:cNvPr id="5" name="Content Placeholder 4"/>
          <p:cNvSpPr>
            <a:spLocks noGrp="1"/>
          </p:cNvSpPr>
          <p:nvPr>
            <p:ph idx="1"/>
          </p:nvPr>
        </p:nvSpPr>
        <p:spPr>
          <a:xfrm>
            <a:off x="609600" y="1828800"/>
            <a:ext cx="7848600" cy="4114800"/>
          </a:xfrm>
        </p:spPr>
        <p:txBody>
          <a:bodyPr/>
          <a:lstStyle/>
          <a:p>
            <a:r>
              <a:rPr lang="en-US" dirty="0" err="1" smtClean="0"/>
              <a:t>Orographic</a:t>
            </a:r>
            <a:r>
              <a:rPr lang="en-US" dirty="0" smtClean="0"/>
              <a:t> and equilibrium level files have to be derived from NFS model data</a:t>
            </a:r>
          </a:p>
          <a:p>
            <a:pPr lvl="1"/>
            <a:r>
              <a:rPr lang="en-US" sz="2000" dirty="0" err="1" smtClean="0"/>
              <a:t>Orographic</a:t>
            </a:r>
            <a:r>
              <a:rPr lang="en-US" sz="2000" dirty="0" smtClean="0"/>
              <a:t> data combined model winds with USGS digital terrain data</a:t>
            </a:r>
          </a:p>
          <a:p>
            <a:pPr lvl="1"/>
            <a:r>
              <a:rPr lang="en-US" sz="2000" dirty="0" smtClean="0"/>
              <a:t>Stability calculated by running model profiles through 1D model</a:t>
            </a:r>
          </a:p>
          <a:p>
            <a:r>
              <a:rPr lang="en-US" dirty="0" smtClean="0"/>
              <a:t>Built separately for each satellite field, not a single global product</a:t>
            </a:r>
          </a:p>
          <a:p>
            <a:r>
              <a:rPr lang="en-US" dirty="0" smtClean="0"/>
              <a:t>Have traditionally been made every six hours, without interpolation</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85800" y="228600"/>
            <a:ext cx="7848600" cy="1143000"/>
          </a:xfrm>
        </p:spPr>
        <p:txBody>
          <a:bodyPr/>
          <a:lstStyle/>
          <a:p>
            <a:pPr eaLnBrk="1" hangingPunct="1">
              <a:defRPr/>
            </a:pPr>
            <a:r>
              <a:rPr lang="en-US" sz="4000" dirty="0" smtClean="0">
                <a:ea typeface="+mj-ea"/>
              </a:rPr>
              <a:t>Product Precedence</a:t>
            </a:r>
            <a:br>
              <a:rPr lang="en-US" sz="4000" dirty="0" smtClean="0">
                <a:ea typeface="+mj-ea"/>
              </a:rPr>
            </a:br>
            <a:r>
              <a:rPr lang="en-US" sz="4000" dirty="0" smtClean="0">
                <a:ea typeface="+mj-ea"/>
              </a:rPr>
              <a:t>Satellite Runs</a:t>
            </a:r>
          </a:p>
        </p:txBody>
      </p:sp>
      <p:sp>
        <p:nvSpPr>
          <p:cNvPr id="9" name="Content Placeholder 8"/>
          <p:cNvSpPr>
            <a:spLocks noGrp="1"/>
          </p:cNvSpPr>
          <p:nvPr>
            <p:ph idx="1"/>
          </p:nvPr>
        </p:nvSpPr>
        <p:spPr>
          <a:xfrm>
            <a:off x="609600" y="1981200"/>
            <a:ext cx="7848600" cy="4114800"/>
          </a:xfrm>
        </p:spPr>
        <p:txBody>
          <a:bodyPr/>
          <a:lstStyle/>
          <a:p>
            <a:r>
              <a:rPr lang="en-US" sz="2400" dirty="0" smtClean="0"/>
              <a:t>Each of the five satellites will run as a separate job to create a rainfall image within its field of view</a:t>
            </a:r>
          </a:p>
          <a:p>
            <a:r>
              <a:rPr lang="en-US" sz="2400" dirty="0" smtClean="0"/>
              <a:t>Satellites are spaced 58-82°apart, with a 108°FOV providing overlapping coverage</a:t>
            </a:r>
          </a:p>
          <a:p>
            <a:r>
              <a:rPr lang="en-US" sz="2400" dirty="0" smtClean="0"/>
              <a:t>Latitudinal coverage to 62°N and S</a:t>
            </a:r>
          </a:p>
          <a:p>
            <a:r>
              <a:rPr lang="en-US" sz="2400" dirty="0" smtClean="0"/>
              <a:t>Each job is completely independent of the others and they can all run simultaneously</a:t>
            </a:r>
          </a:p>
          <a:p>
            <a:r>
              <a:rPr lang="en-US" sz="2400" dirty="0" smtClean="0"/>
              <a:t>Latencies to data receipt range from 6-32 minutes after image time</a:t>
            </a:r>
            <a:endParaRPr lang="en-US" sz="2400" dirty="0"/>
          </a:p>
        </p:txBody>
      </p:sp>
      <p:sp>
        <p:nvSpPr>
          <p:cNvPr id="8196" name="Slide Number Placeholder 6"/>
          <p:cNvSpPr>
            <a:spLocks noGrp="1"/>
          </p:cNvSpPr>
          <p:nvPr>
            <p:ph type="sldNum" sz="quarter" idx="12"/>
          </p:nvPr>
        </p:nvSpPr>
        <p:spPr>
          <a:noFill/>
        </p:spPr>
        <p:txBody>
          <a:bodyPr/>
          <a:lstStyle/>
          <a:p>
            <a:fld id="{D132100F-BA26-4B1B-8C45-A683AA334729}" type="slidenum">
              <a:rPr lang="en-US" smtClean="0">
                <a:latin typeface="Times New Roman" pitchFamily="18" charset="0"/>
                <a:ea typeface="ＭＳ Ｐゴシック" pitchFamily="34" charset="-128"/>
              </a:rPr>
              <a:pPr/>
              <a:t>131</a:t>
            </a:fld>
            <a:endParaRPr lang="en-US" smtClean="0">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85800" y="228600"/>
            <a:ext cx="7848600" cy="1143000"/>
          </a:xfrm>
        </p:spPr>
        <p:txBody>
          <a:bodyPr/>
          <a:lstStyle/>
          <a:p>
            <a:pPr eaLnBrk="1" hangingPunct="1">
              <a:defRPr/>
            </a:pPr>
            <a:r>
              <a:rPr lang="en-US" sz="4000" dirty="0" smtClean="0">
                <a:ea typeface="+mj-ea"/>
              </a:rPr>
              <a:t>Product Precedence</a:t>
            </a:r>
            <a:br>
              <a:rPr lang="en-US" sz="4000" dirty="0" smtClean="0">
                <a:ea typeface="+mj-ea"/>
              </a:rPr>
            </a:br>
            <a:r>
              <a:rPr lang="en-US" sz="4000" dirty="0" smtClean="0">
                <a:ea typeface="+mj-ea"/>
              </a:rPr>
              <a:t>Satellite Runs</a:t>
            </a:r>
          </a:p>
        </p:txBody>
      </p:sp>
      <p:sp>
        <p:nvSpPr>
          <p:cNvPr id="9" name="Content Placeholder 8"/>
          <p:cNvSpPr>
            <a:spLocks noGrp="1"/>
          </p:cNvSpPr>
          <p:nvPr>
            <p:ph idx="1"/>
          </p:nvPr>
        </p:nvSpPr>
        <p:spPr>
          <a:xfrm>
            <a:off x="609600" y="1905000"/>
            <a:ext cx="7848600" cy="4114800"/>
          </a:xfrm>
        </p:spPr>
        <p:txBody>
          <a:bodyPr/>
          <a:lstStyle/>
          <a:p>
            <a:r>
              <a:rPr lang="en-US" sz="2400" dirty="0" smtClean="0"/>
              <a:t>Zenith-angle adjustments to cloud-top temperature calculated from Bob Joyce’s model developed for CPC</a:t>
            </a:r>
          </a:p>
          <a:p>
            <a:endParaRPr lang="en-US" sz="2400" dirty="0" smtClean="0"/>
          </a:p>
          <a:p>
            <a:r>
              <a:rPr lang="en-US" sz="2400" dirty="0" smtClean="0"/>
              <a:t>Parallax adjustments to locations based on corrected temperatures and model profile data to determine cloud height</a:t>
            </a:r>
          </a:p>
          <a:p>
            <a:endParaRPr lang="en-US" sz="2400" dirty="0" smtClean="0"/>
          </a:p>
          <a:p>
            <a:r>
              <a:rPr lang="en-US" sz="2400" dirty="0" smtClean="0"/>
              <a:t>Rain calculation based primarily on corrected cloud-top temperatures and geometry, adjusted by other derived products</a:t>
            </a:r>
            <a:endParaRPr lang="en-US" sz="2400" dirty="0"/>
          </a:p>
        </p:txBody>
      </p:sp>
      <p:sp>
        <p:nvSpPr>
          <p:cNvPr id="8196" name="Slide Number Placeholder 6"/>
          <p:cNvSpPr>
            <a:spLocks noGrp="1"/>
          </p:cNvSpPr>
          <p:nvPr>
            <p:ph type="sldNum" sz="quarter" idx="12"/>
          </p:nvPr>
        </p:nvSpPr>
        <p:spPr>
          <a:noFill/>
        </p:spPr>
        <p:txBody>
          <a:bodyPr/>
          <a:lstStyle/>
          <a:p>
            <a:fld id="{D132100F-BA26-4B1B-8C45-A683AA334729}" type="slidenum">
              <a:rPr lang="en-US" smtClean="0">
                <a:latin typeface="Times New Roman" pitchFamily="18" charset="0"/>
                <a:ea typeface="ＭＳ Ｐゴシック" pitchFamily="34" charset="-128"/>
              </a:rPr>
              <a:pPr/>
              <a:t>132</a:t>
            </a:fld>
            <a:endParaRPr lang="en-US" smtClean="0">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p>
            <a:r>
              <a:rPr lang="en-US" sz="4000" dirty="0" smtClean="0"/>
              <a:t>Product Precedence</a:t>
            </a:r>
            <a:br>
              <a:rPr lang="en-US" sz="4000" dirty="0" smtClean="0"/>
            </a:br>
            <a:r>
              <a:rPr lang="en-US" sz="4000" dirty="0" smtClean="0"/>
              <a:t>Satellite Runs</a:t>
            </a:r>
            <a:endParaRPr lang="en-US" sz="4000" dirty="0"/>
          </a:p>
        </p:txBody>
      </p:sp>
      <p:sp>
        <p:nvSpPr>
          <p:cNvPr id="3" name="Content Placeholder 2"/>
          <p:cNvSpPr>
            <a:spLocks noGrp="1"/>
          </p:cNvSpPr>
          <p:nvPr>
            <p:ph idx="1"/>
          </p:nvPr>
        </p:nvSpPr>
        <p:spPr>
          <a:xfrm>
            <a:off x="609600" y="1981200"/>
            <a:ext cx="7848600" cy="4114800"/>
          </a:xfrm>
        </p:spPr>
        <p:txBody>
          <a:bodyPr/>
          <a:lstStyle/>
          <a:p>
            <a:r>
              <a:rPr lang="en-US" dirty="0" smtClean="0"/>
              <a:t>GOES products are the most complicated</a:t>
            </a:r>
          </a:p>
          <a:p>
            <a:r>
              <a:rPr lang="en-US" dirty="0" smtClean="0"/>
              <a:t>Need to follow a hierarchy to grab the best available from Full-disk data (available every 3 hours), to hemispheric data (every 30 minutes), to CONUS/PACUS products (15 minutes)</a:t>
            </a:r>
          </a:p>
          <a:p>
            <a:r>
              <a:rPr lang="en-US" dirty="0" smtClean="0"/>
              <a:t>Can lose South American data for up to 3 hours during RSOs</a:t>
            </a:r>
          </a:p>
          <a:p>
            <a:r>
              <a:rPr lang="en-US" dirty="0" smtClean="0"/>
              <a:t>Frequent gaps in southeast Pacific</a:t>
            </a:r>
            <a:endParaRPr lang="en-US" dirty="0"/>
          </a:p>
        </p:txBody>
      </p:sp>
      <p:sp>
        <p:nvSpPr>
          <p:cNvPr id="4" name="Slide Number Placeholder 3"/>
          <p:cNvSpPr>
            <a:spLocks noGrp="1"/>
          </p:cNvSpPr>
          <p:nvPr>
            <p:ph type="sldNum" sz="quarter" idx="12"/>
          </p:nvPr>
        </p:nvSpPr>
        <p:spPr/>
        <p:txBody>
          <a:bodyPr/>
          <a:lstStyle/>
          <a:p>
            <a:pPr>
              <a:defRPr/>
            </a:pPr>
            <a:fld id="{51DEF56F-E105-46AA-966A-B00AA5BA685D}" type="slidenum">
              <a:rPr lang="en-US" smtClean="0"/>
              <a:pPr>
                <a:defRPr/>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p>
            <a:r>
              <a:rPr lang="en-US" sz="4000" dirty="0" smtClean="0"/>
              <a:t>Product Precedence</a:t>
            </a:r>
            <a:br>
              <a:rPr lang="en-US" sz="4000" dirty="0" smtClean="0"/>
            </a:br>
            <a:r>
              <a:rPr lang="en-US" sz="4000" dirty="0" smtClean="0"/>
              <a:t>Satellite Runs</a:t>
            </a:r>
            <a:endParaRPr lang="en-US" sz="4000" dirty="0"/>
          </a:p>
        </p:txBody>
      </p:sp>
      <p:sp>
        <p:nvSpPr>
          <p:cNvPr id="3" name="Content Placeholder 2"/>
          <p:cNvSpPr>
            <a:spLocks noGrp="1"/>
          </p:cNvSpPr>
          <p:nvPr>
            <p:ph idx="1"/>
          </p:nvPr>
        </p:nvSpPr>
        <p:spPr>
          <a:xfrm>
            <a:off x="609600" y="2057400"/>
            <a:ext cx="7848600" cy="4114800"/>
          </a:xfrm>
        </p:spPr>
        <p:txBody>
          <a:bodyPr/>
          <a:lstStyle/>
          <a:p>
            <a:r>
              <a:rPr lang="en-US" dirty="0" smtClean="0"/>
              <a:t>Meteosat-9 covers Europe and Africa every 15 minutes</a:t>
            </a:r>
          </a:p>
          <a:p>
            <a:r>
              <a:rPr lang="en-US" dirty="0" smtClean="0"/>
              <a:t>Meteosat-7 covers Indian Ocean and central Asia every 30 minutes</a:t>
            </a:r>
          </a:p>
          <a:p>
            <a:r>
              <a:rPr lang="en-US" dirty="0" smtClean="0"/>
              <a:t>MTSAT-1R covers Australia, east Asia, and the western Pacific</a:t>
            </a:r>
          </a:p>
          <a:p>
            <a:pPr lvl="1"/>
            <a:r>
              <a:rPr lang="en-US" dirty="0" smtClean="0"/>
              <a:t>Northern hemisphere every 30 minutes</a:t>
            </a:r>
          </a:p>
          <a:p>
            <a:pPr lvl="1"/>
            <a:r>
              <a:rPr lang="en-US" dirty="0" smtClean="0"/>
              <a:t>Southern hemisphere every 60 minutes</a:t>
            </a:r>
          </a:p>
        </p:txBody>
      </p:sp>
      <p:sp>
        <p:nvSpPr>
          <p:cNvPr id="4" name="Slide Number Placeholder 3"/>
          <p:cNvSpPr>
            <a:spLocks noGrp="1"/>
          </p:cNvSpPr>
          <p:nvPr>
            <p:ph type="sldNum" sz="quarter" idx="12"/>
          </p:nvPr>
        </p:nvSpPr>
        <p:spPr/>
        <p:txBody>
          <a:bodyPr/>
          <a:lstStyle/>
          <a:p>
            <a:pPr>
              <a:defRPr/>
            </a:pPr>
            <a:fld id="{51DEF56F-E105-46AA-966A-B00AA5BA685D}"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p>
            <a:r>
              <a:rPr lang="en-US" sz="4000" dirty="0" smtClean="0"/>
              <a:t>Product Precedence</a:t>
            </a:r>
            <a:br>
              <a:rPr lang="en-US" sz="4000" dirty="0" smtClean="0"/>
            </a:br>
            <a:r>
              <a:rPr lang="en-US" sz="4000" dirty="0" smtClean="0"/>
              <a:t>Composites</a:t>
            </a:r>
            <a:endParaRPr lang="en-US" sz="4000" dirty="0"/>
          </a:p>
        </p:txBody>
      </p:sp>
      <p:sp>
        <p:nvSpPr>
          <p:cNvPr id="3" name="Content Placeholder 2"/>
          <p:cNvSpPr>
            <a:spLocks noGrp="1"/>
          </p:cNvSpPr>
          <p:nvPr>
            <p:ph idx="1"/>
          </p:nvPr>
        </p:nvSpPr>
        <p:spPr>
          <a:xfrm>
            <a:off x="609600" y="1905000"/>
            <a:ext cx="7848600" cy="4114800"/>
          </a:xfrm>
        </p:spPr>
        <p:txBody>
          <a:bodyPr/>
          <a:lstStyle/>
          <a:p>
            <a:r>
              <a:rPr lang="en-US" dirty="0" smtClean="0"/>
              <a:t>Each satellite will have its own routine to create an hourly time summation of the observed precipitation</a:t>
            </a:r>
          </a:p>
          <a:p>
            <a:endParaRPr lang="en-US" dirty="0" smtClean="0"/>
          </a:p>
          <a:p>
            <a:r>
              <a:rPr lang="en-US" dirty="0" smtClean="0"/>
              <a:t>Summation routine runs by pixel, adapts for different sized images being summed</a:t>
            </a:r>
          </a:p>
          <a:p>
            <a:endParaRPr lang="en-US" dirty="0" smtClean="0"/>
          </a:p>
          <a:p>
            <a:r>
              <a:rPr lang="en-US" dirty="0" smtClean="0"/>
              <a:t>Time-weighted average – each pixel weighted by the portion of the hour it represents</a:t>
            </a:r>
          </a:p>
          <a:p>
            <a:endParaRPr lang="en-US" dirty="0" smtClean="0"/>
          </a:p>
          <a:p>
            <a:endParaRPr lang="en-US"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51DEF56F-E105-46AA-966A-B00AA5BA685D}" type="slidenum">
              <a:rPr lang="en-US" smtClean="0"/>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p>
            <a:r>
              <a:rPr lang="en-US" sz="4000" dirty="0" smtClean="0"/>
              <a:t>Product Precedence</a:t>
            </a:r>
            <a:br>
              <a:rPr lang="en-US" sz="4000" dirty="0" smtClean="0"/>
            </a:br>
            <a:r>
              <a:rPr lang="en-US" sz="4000" dirty="0" smtClean="0"/>
              <a:t>Composites</a:t>
            </a:r>
            <a:endParaRPr lang="en-US" sz="4000" dirty="0"/>
          </a:p>
        </p:txBody>
      </p:sp>
      <p:sp>
        <p:nvSpPr>
          <p:cNvPr id="3" name="Content Placeholder 2"/>
          <p:cNvSpPr>
            <a:spLocks noGrp="1"/>
          </p:cNvSpPr>
          <p:nvPr>
            <p:ph idx="1"/>
          </p:nvPr>
        </p:nvSpPr>
        <p:spPr>
          <a:xfrm>
            <a:off x="609600" y="1981200"/>
            <a:ext cx="7848600" cy="4114800"/>
          </a:xfrm>
        </p:spPr>
        <p:txBody>
          <a:bodyPr/>
          <a:lstStyle/>
          <a:p>
            <a:r>
              <a:rPr lang="en-US" dirty="0" smtClean="0"/>
              <a:t>Mosaic program will run hourly to create a global composite rainfall image</a:t>
            </a:r>
          </a:p>
          <a:p>
            <a:endParaRPr lang="en-US" dirty="0" smtClean="0"/>
          </a:p>
          <a:p>
            <a:r>
              <a:rPr lang="en-US" dirty="0" smtClean="0"/>
              <a:t>Creates ‘seamless’ smooth averaging in the overlap regions using zenith angle weighting</a:t>
            </a:r>
          </a:p>
          <a:p>
            <a:endParaRPr lang="en-US" dirty="0" smtClean="0"/>
          </a:p>
          <a:p>
            <a:r>
              <a:rPr lang="en-US" dirty="0" smtClean="0"/>
              <a:t>Will also run for previous hours to catch later-arriving data</a:t>
            </a:r>
          </a:p>
          <a:p>
            <a:endParaRPr lang="en-US" dirty="0"/>
          </a:p>
        </p:txBody>
      </p:sp>
      <p:sp>
        <p:nvSpPr>
          <p:cNvPr id="4" name="Slide Number Placeholder 3"/>
          <p:cNvSpPr>
            <a:spLocks noGrp="1"/>
          </p:cNvSpPr>
          <p:nvPr>
            <p:ph type="sldNum" sz="quarter" idx="12"/>
          </p:nvPr>
        </p:nvSpPr>
        <p:spPr/>
        <p:txBody>
          <a:bodyPr/>
          <a:lstStyle/>
          <a:p>
            <a:pPr>
              <a:defRPr/>
            </a:pPr>
            <a:fld id="{51DEF56F-E105-46AA-966A-B00AA5BA685D}" type="slidenum">
              <a:rPr lang="en-US" smtClean="0"/>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Number Placeholder 5"/>
          <p:cNvSpPr>
            <a:spLocks noGrp="1"/>
          </p:cNvSpPr>
          <p:nvPr>
            <p:ph type="sldNum" sz="quarter" idx="12"/>
          </p:nvPr>
        </p:nvSpPr>
        <p:spPr>
          <a:noFill/>
        </p:spPr>
        <p:txBody>
          <a:bodyPr/>
          <a:lstStyle/>
          <a:p>
            <a:fld id="{8D5A1C1D-240D-4A8E-82B0-7514943AFFB9}" type="slidenum">
              <a:rPr lang="en-US" smtClean="0">
                <a:latin typeface="Times New Roman" pitchFamily="18" charset="0"/>
                <a:ea typeface="ＭＳ Ｐゴシック" pitchFamily="34" charset="-128"/>
              </a:rPr>
              <a:pPr/>
              <a:t>137</a:t>
            </a:fld>
            <a:endParaRPr lang="en-US" smtClean="0">
              <a:latin typeface="Times New Roman" pitchFamily="18" charset="0"/>
              <a:ea typeface="ＭＳ Ｐゴシック" pitchFamily="34" charset="-128"/>
            </a:endParaRPr>
          </a:p>
        </p:txBody>
      </p:sp>
      <p:sp>
        <p:nvSpPr>
          <p:cNvPr id="566275" name="Rectangle 2"/>
          <p:cNvSpPr>
            <a:spLocks noGrp="1" noChangeArrowheads="1"/>
          </p:cNvSpPr>
          <p:nvPr>
            <p:ph type="title"/>
          </p:nvPr>
        </p:nvSpPr>
        <p:spPr/>
        <p:txBody>
          <a:bodyPr/>
          <a:lstStyle/>
          <a:p>
            <a:pPr eaLnBrk="1" hangingPunct="1">
              <a:defRPr/>
            </a:pPr>
            <a:r>
              <a:rPr lang="en-US" smtClean="0">
                <a:ea typeface="+mj-ea"/>
              </a:rPr>
              <a:t>Output Files</a:t>
            </a:r>
          </a:p>
        </p:txBody>
      </p:sp>
      <p:sp>
        <p:nvSpPr>
          <p:cNvPr id="566276" name="Rectangle 3"/>
          <p:cNvSpPr>
            <a:spLocks noGrp="1" noChangeArrowheads="1"/>
          </p:cNvSpPr>
          <p:nvPr>
            <p:ph type="body" idx="1"/>
          </p:nvPr>
        </p:nvSpPr>
        <p:spPr>
          <a:xfrm>
            <a:off x="609600" y="1981200"/>
            <a:ext cx="7848600" cy="4114800"/>
          </a:xfrm>
        </p:spPr>
        <p:txBody>
          <a:bodyPr/>
          <a:lstStyle/>
          <a:p>
            <a:pPr eaLnBrk="1" hangingPunct="1">
              <a:defRPr/>
            </a:pPr>
            <a:r>
              <a:rPr lang="en-US" dirty="0" smtClean="0">
                <a:ea typeface="+mn-ea"/>
              </a:rPr>
              <a:t>Output files are in McIDAS AREA format and netCDF</a:t>
            </a:r>
          </a:p>
          <a:p>
            <a:pPr eaLnBrk="1" hangingPunct="1">
              <a:defRPr/>
            </a:pPr>
            <a:endParaRPr lang="en-US" dirty="0" smtClean="0">
              <a:ea typeface="+mn-ea"/>
            </a:endParaRPr>
          </a:p>
          <a:p>
            <a:pPr eaLnBrk="1" hangingPunct="1">
              <a:defRPr/>
            </a:pPr>
            <a:r>
              <a:rPr lang="en-US" dirty="0" smtClean="0">
                <a:ea typeface="+mn-ea"/>
              </a:rPr>
              <a:t>Output files will be post-processed for final display and distribution to users and web</a:t>
            </a:r>
          </a:p>
          <a:p>
            <a:pPr eaLnBrk="1" hangingPunct="1">
              <a:defRPr/>
            </a:pPr>
            <a:endParaRPr lang="en-US" dirty="0" smtClean="0">
              <a:ea typeface="+mn-ea"/>
            </a:endParaRPr>
          </a:p>
          <a:p>
            <a:pPr eaLnBrk="1" hangingPunct="1">
              <a:defRPr/>
            </a:pPr>
            <a:r>
              <a:rPr lang="en-US" dirty="0" smtClean="0">
                <a:ea typeface="+mn-ea"/>
              </a:rPr>
              <a:t>Composites over multiple time lengths </a:t>
            </a:r>
          </a:p>
          <a:p>
            <a:pPr lvl="1" eaLnBrk="1" hangingPunct="1">
              <a:defRPr/>
            </a:pPr>
            <a:r>
              <a:rPr lang="en-US" dirty="0" smtClean="0">
                <a:ea typeface="+mn-ea"/>
              </a:rPr>
              <a:t>N. America gets 0-1-3-6 hours, 1-7 days</a:t>
            </a:r>
          </a:p>
          <a:p>
            <a:pPr lvl="1" eaLnBrk="1" hangingPunct="1">
              <a:defRPr/>
            </a:pPr>
            <a:r>
              <a:rPr lang="en-US" dirty="0" smtClean="0">
                <a:ea typeface="+mn-ea"/>
              </a:rPr>
              <a:t>World gets 0, 1 hour, 1 day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5"/>
          <p:cNvSpPr>
            <a:spLocks noGrp="1"/>
          </p:cNvSpPr>
          <p:nvPr>
            <p:ph type="sldNum" sz="quarter" idx="12"/>
          </p:nvPr>
        </p:nvSpPr>
        <p:spPr>
          <a:noFill/>
        </p:spPr>
        <p:txBody>
          <a:bodyPr/>
          <a:lstStyle/>
          <a:p>
            <a:fld id="{D3A6C8A4-A788-4A06-911C-C4A3E5E07AC7}" type="slidenum">
              <a:rPr lang="en-US" smtClean="0">
                <a:latin typeface="Times New Roman" pitchFamily="18" charset="0"/>
                <a:ea typeface="ＭＳ Ｐゴシック" pitchFamily="34" charset="-128"/>
              </a:rPr>
              <a:pPr/>
              <a:t>138</a:t>
            </a:fld>
            <a:endParaRPr lang="en-US" smtClean="0">
              <a:latin typeface="Times New Roman" pitchFamily="18" charset="0"/>
              <a:ea typeface="ＭＳ Ｐゴシック" pitchFamily="34" charset="-128"/>
            </a:endParaRPr>
          </a:p>
        </p:txBody>
      </p:sp>
      <p:sp>
        <p:nvSpPr>
          <p:cNvPr id="567299" name="Rectangle 2"/>
          <p:cNvSpPr>
            <a:spLocks noGrp="1" noChangeArrowheads="1"/>
          </p:cNvSpPr>
          <p:nvPr>
            <p:ph type="title"/>
          </p:nvPr>
        </p:nvSpPr>
        <p:spPr/>
        <p:txBody>
          <a:bodyPr/>
          <a:lstStyle/>
          <a:p>
            <a:pPr eaLnBrk="1" hangingPunct="1">
              <a:defRPr/>
            </a:pPr>
            <a:r>
              <a:rPr lang="en-US" dirty="0" smtClean="0">
                <a:ea typeface="+mj-ea"/>
              </a:rPr>
              <a:t>Hardware</a:t>
            </a:r>
          </a:p>
        </p:txBody>
      </p:sp>
      <p:sp>
        <p:nvSpPr>
          <p:cNvPr id="567300" name="Rectangle 3"/>
          <p:cNvSpPr>
            <a:spLocks noGrp="1" noChangeArrowheads="1"/>
          </p:cNvSpPr>
          <p:nvPr>
            <p:ph type="body" idx="1"/>
          </p:nvPr>
        </p:nvSpPr>
        <p:spPr/>
        <p:txBody>
          <a:bodyPr/>
          <a:lstStyle/>
          <a:p>
            <a:pPr eaLnBrk="1" hangingPunct="1">
              <a:defRPr/>
            </a:pPr>
            <a:r>
              <a:rPr lang="en-US" dirty="0" smtClean="0">
                <a:ea typeface="+mn-ea"/>
              </a:rPr>
              <a:t>STAR</a:t>
            </a:r>
          </a:p>
          <a:p>
            <a:pPr lvl="1" eaLnBrk="1" hangingPunct="1">
              <a:defRPr/>
            </a:pPr>
            <a:r>
              <a:rPr lang="en-US" dirty="0" smtClean="0">
                <a:ea typeface="+mn-ea"/>
              </a:rPr>
              <a:t>Linux machine, 8 CPUs</a:t>
            </a:r>
          </a:p>
          <a:p>
            <a:pPr lvl="1" eaLnBrk="1" hangingPunct="1">
              <a:defRPr/>
            </a:pPr>
            <a:r>
              <a:rPr lang="en-US" dirty="0" smtClean="0">
                <a:ea typeface="+mn-ea"/>
              </a:rPr>
              <a:t>Capable of running all five satellite rain products simultaneously</a:t>
            </a:r>
          </a:p>
          <a:p>
            <a:pPr lvl="1" eaLnBrk="1" hangingPunct="1">
              <a:defRPr/>
            </a:pPr>
            <a:endParaRPr lang="en-US" dirty="0" smtClean="0">
              <a:ea typeface="+mn-ea"/>
            </a:endParaRPr>
          </a:p>
          <a:p>
            <a:pPr eaLnBrk="1" hangingPunct="1">
              <a:defRPr/>
            </a:pPr>
            <a:r>
              <a:rPr lang="en-US" dirty="0" smtClean="0">
                <a:ea typeface="+mn-ea"/>
              </a:rPr>
              <a:t>OSPO</a:t>
            </a:r>
          </a:p>
          <a:p>
            <a:pPr lvl="1" eaLnBrk="1" hangingPunct="1">
              <a:defRPr/>
            </a:pPr>
            <a:r>
              <a:rPr lang="en-US" dirty="0" smtClean="0">
                <a:ea typeface="+mn-ea"/>
              </a:rPr>
              <a:t>Linux machine, 2 quad core CPUs (Development, Test, and Ops)</a:t>
            </a:r>
          </a:p>
          <a:p>
            <a:pPr lvl="1" eaLnBrk="1" hangingPunct="1">
              <a:defRPr/>
            </a:pPr>
            <a:r>
              <a:rPr lang="en-US" dirty="0" smtClean="0"/>
              <a:t>Capable of running all five satellite rain products simultaneously</a:t>
            </a:r>
          </a:p>
          <a:p>
            <a:pPr lvl="1" eaLnBrk="1" hangingPunct="1">
              <a:defRPr/>
            </a:pPr>
            <a:endParaRPr lang="en-US" dirty="0" smtClean="0">
              <a:ea typeface="+mn-ea"/>
            </a:endParaRPr>
          </a:p>
          <a:p>
            <a:pPr lvl="1" eaLnBrk="1" hangingPunct="1">
              <a:defRPr/>
            </a:pPr>
            <a:endParaRPr lang="en-US" dirty="0" smtClean="0">
              <a:ea typeface="+mn-ea"/>
            </a:endParaRPr>
          </a:p>
          <a:p>
            <a:pPr lvl="1" eaLnBrk="1" hangingPunct="1">
              <a:defRPr/>
            </a:pPr>
            <a:endParaRPr lang="en-US" dirty="0" smtClean="0">
              <a:ea typeface="+mn-ea"/>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Number Placeholder 5"/>
          <p:cNvSpPr>
            <a:spLocks noGrp="1"/>
          </p:cNvSpPr>
          <p:nvPr>
            <p:ph type="sldNum" sz="quarter" idx="12"/>
          </p:nvPr>
        </p:nvSpPr>
        <p:spPr>
          <a:noFill/>
        </p:spPr>
        <p:txBody>
          <a:bodyPr/>
          <a:lstStyle/>
          <a:p>
            <a:fld id="{8731E5D0-E5CA-487D-BC3F-5E6E0B940B75}" type="slidenum">
              <a:rPr lang="en-US" smtClean="0">
                <a:latin typeface="Times New Roman" pitchFamily="18" charset="0"/>
                <a:ea typeface="ＭＳ Ｐゴシック" pitchFamily="34" charset="-128"/>
              </a:rPr>
              <a:pPr/>
              <a:t>139</a:t>
            </a:fld>
            <a:endParaRPr lang="en-US" smtClean="0">
              <a:latin typeface="Times New Roman" pitchFamily="18" charset="0"/>
              <a:ea typeface="ＭＳ Ｐゴシック" pitchFamily="34" charset="-128"/>
            </a:endParaRPr>
          </a:p>
        </p:txBody>
      </p:sp>
      <p:sp>
        <p:nvSpPr>
          <p:cNvPr id="568323" name="Rectangle 2"/>
          <p:cNvSpPr>
            <a:spLocks noGrp="1" noChangeArrowheads="1"/>
          </p:cNvSpPr>
          <p:nvPr>
            <p:ph type="title"/>
          </p:nvPr>
        </p:nvSpPr>
        <p:spPr/>
        <p:txBody>
          <a:bodyPr/>
          <a:lstStyle/>
          <a:p>
            <a:pPr eaLnBrk="1" hangingPunct="1">
              <a:defRPr/>
            </a:pPr>
            <a:r>
              <a:rPr lang="en-US" dirty="0" smtClean="0">
                <a:ea typeface="+mj-ea"/>
              </a:rPr>
              <a:t>Software/Compilers</a:t>
            </a:r>
          </a:p>
        </p:txBody>
      </p:sp>
      <p:sp>
        <p:nvSpPr>
          <p:cNvPr id="568324" name="Rectangle 3"/>
          <p:cNvSpPr>
            <a:spLocks noGrp="1" noChangeArrowheads="1"/>
          </p:cNvSpPr>
          <p:nvPr>
            <p:ph type="body" idx="1"/>
          </p:nvPr>
        </p:nvSpPr>
        <p:spPr>
          <a:xfrm>
            <a:off x="609600" y="1600200"/>
            <a:ext cx="7848600" cy="5257800"/>
          </a:xfrm>
        </p:spPr>
        <p:txBody>
          <a:bodyPr/>
          <a:lstStyle/>
          <a:p>
            <a:pPr eaLnBrk="1" hangingPunct="1">
              <a:buFont typeface="Symbol" charset="2"/>
              <a:buChar char="·"/>
              <a:defRPr/>
            </a:pPr>
            <a:r>
              <a:rPr lang="en-US" dirty="0" smtClean="0"/>
              <a:t>GHE System uses McIDAS </a:t>
            </a:r>
          </a:p>
          <a:p>
            <a:pPr lvl="1" eaLnBrk="1" hangingPunct="1">
              <a:defRPr/>
            </a:pPr>
            <a:r>
              <a:rPr lang="en-US" dirty="0" smtClean="0"/>
              <a:t>version 2009 or higher required for Meteosat-9 imagery</a:t>
            </a:r>
          </a:p>
          <a:p>
            <a:pPr lvl="1" eaLnBrk="1" hangingPunct="1">
              <a:defRPr/>
            </a:pPr>
            <a:r>
              <a:rPr lang="en-US" dirty="0" smtClean="0"/>
              <a:t>McIDAS 2010 uses freely available gcc and gfortran compilers (and older g77)</a:t>
            </a:r>
          </a:p>
          <a:p>
            <a:pPr lvl="1" eaLnBrk="1" hangingPunct="1">
              <a:defRPr/>
            </a:pPr>
            <a:endParaRPr lang="en-US" sz="2800" dirty="0" smtClean="0"/>
          </a:p>
          <a:p>
            <a:pPr eaLnBrk="1" hangingPunct="1">
              <a:buFont typeface="Symbol" charset="2"/>
              <a:buChar char="·"/>
              <a:defRPr/>
            </a:pPr>
            <a:r>
              <a:rPr lang="en-US" dirty="0" smtClean="0"/>
              <a:t>Shell scripts</a:t>
            </a:r>
          </a:p>
          <a:p>
            <a:pPr lvl="1" eaLnBrk="1" hangingPunct="1">
              <a:defRPr/>
            </a:pPr>
            <a:r>
              <a:rPr lang="en-US" dirty="0" smtClean="0"/>
              <a:t>Control all processes and logging</a:t>
            </a:r>
          </a:p>
          <a:p>
            <a:pPr lvl="1" eaLnBrk="1" hangingPunct="1">
              <a:defRPr/>
            </a:pPr>
            <a:endParaRPr lang="en-US" dirty="0" smtClean="0"/>
          </a:p>
          <a:p>
            <a:pPr eaLnBrk="1" hangingPunct="1">
              <a:buFont typeface="Symbol" charset="2"/>
              <a:buChar char="·"/>
              <a:defRPr/>
            </a:pPr>
            <a:r>
              <a:rPr lang="en-US" dirty="0" smtClean="0"/>
              <a:t>CVS version control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D13247A2-001A-4B4F-B5E9-4493A1B91154}" type="slidenum">
              <a:rPr lang="en-US" smtClean="0">
                <a:latin typeface="Times New Roman" pitchFamily="18" charset="0"/>
                <a:ea typeface="ＭＳ Ｐゴシック" pitchFamily="34" charset="-128"/>
              </a:rPr>
              <a:pPr/>
              <a:t>14</a:t>
            </a:fld>
            <a:endParaRPr lang="en-US" smtClean="0">
              <a:latin typeface="Times New Roman" pitchFamily="18" charset="0"/>
              <a:ea typeface="ＭＳ Ｐゴシック" pitchFamily="34" charset="-128"/>
            </a:endParaRPr>
          </a:p>
        </p:txBody>
      </p:sp>
      <p:sp>
        <p:nvSpPr>
          <p:cNvPr id="6009858" name="Rectangle 2"/>
          <p:cNvSpPr>
            <a:spLocks noGrp="1" noChangeArrowheads="1"/>
          </p:cNvSpPr>
          <p:nvPr>
            <p:ph type="title"/>
          </p:nvPr>
        </p:nvSpPr>
        <p:spPr>
          <a:xfrm>
            <a:off x="1295400" y="152400"/>
            <a:ext cx="6781800" cy="1143000"/>
          </a:xfrm>
        </p:spPr>
        <p:txBody>
          <a:bodyPr/>
          <a:lstStyle/>
          <a:p>
            <a:pPr>
              <a:defRPr/>
            </a:pPr>
            <a:r>
              <a:rPr lang="en-US" sz="3600" smtClean="0"/>
              <a:t>Project Stakeholders – Development Team</a:t>
            </a:r>
          </a:p>
        </p:txBody>
      </p:sp>
      <p:sp>
        <p:nvSpPr>
          <p:cNvPr id="43012" name="Rectangle 3"/>
          <p:cNvSpPr>
            <a:spLocks noGrp="1" noChangeArrowheads="1"/>
          </p:cNvSpPr>
          <p:nvPr>
            <p:ph type="body" idx="1"/>
          </p:nvPr>
        </p:nvSpPr>
        <p:spPr>
          <a:xfrm>
            <a:off x="304800" y="1981200"/>
            <a:ext cx="8153400" cy="3581400"/>
          </a:xfrm>
        </p:spPr>
        <p:txBody>
          <a:bodyPr/>
          <a:lstStyle/>
          <a:p>
            <a:pPr>
              <a:spcBef>
                <a:spcPct val="50000"/>
              </a:spcBef>
            </a:pPr>
            <a:r>
              <a:rPr lang="en-US" b="1" smtClean="0">
                <a:effectLst/>
                <a:ea typeface="ＭＳ Ｐゴシック" pitchFamily="34" charset="-128"/>
              </a:rPr>
              <a:t>STAR (Bob Kuligowski, Clay Davenport, Peter Keehn, Yi Song)</a:t>
            </a:r>
            <a:endParaRPr lang="en-US" smtClean="0">
              <a:effectLst/>
              <a:ea typeface="ＭＳ Ｐゴシック" pitchFamily="34" charset="-128"/>
            </a:endParaRPr>
          </a:p>
          <a:p>
            <a:pPr lvl="1">
              <a:spcBef>
                <a:spcPct val="25000"/>
              </a:spcBef>
            </a:pPr>
            <a:endParaRPr lang="en-US"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5"/>
          <p:cNvSpPr>
            <a:spLocks noGrp="1"/>
          </p:cNvSpPr>
          <p:nvPr>
            <p:ph type="sldNum" sz="quarter" idx="12"/>
          </p:nvPr>
        </p:nvSpPr>
        <p:spPr>
          <a:noFill/>
        </p:spPr>
        <p:txBody>
          <a:bodyPr/>
          <a:lstStyle/>
          <a:p>
            <a:fld id="{1ED9ADE2-47B3-457B-95DB-A6A9350D77EB}" type="slidenum">
              <a:rPr lang="en-US" smtClean="0">
                <a:latin typeface="Times New Roman" pitchFamily="18" charset="0"/>
                <a:ea typeface="ＭＳ Ｐゴシック" pitchFamily="34" charset="-128"/>
              </a:rPr>
              <a:pPr/>
              <a:t>140</a:t>
            </a:fld>
            <a:endParaRPr lang="en-US" smtClean="0">
              <a:latin typeface="Times New Roman" pitchFamily="18" charset="0"/>
              <a:ea typeface="ＭＳ Ｐゴシック" pitchFamily="34" charset="-128"/>
            </a:endParaRPr>
          </a:p>
        </p:txBody>
      </p:sp>
      <p:sp>
        <p:nvSpPr>
          <p:cNvPr id="9641986" name="Rectangle 2"/>
          <p:cNvSpPr>
            <a:spLocks noGrp="1" noChangeArrowheads="1"/>
          </p:cNvSpPr>
          <p:nvPr>
            <p:ph type="title"/>
          </p:nvPr>
        </p:nvSpPr>
        <p:spPr>
          <a:xfrm>
            <a:off x="990600" y="152400"/>
            <a:ext cx="7239000" cy="1143000"/>
          </a:xfrm>
        </p:spPr>
        <p:txBody>
          <a:bodyPr/>
          <a:lstStyle/>
          <a:p>
            <a:pPr>
              <a:defRPr/>
            </a:pPr>
            <a:r>
              <a:rPr lang="en-US" sz="4000" smtClean="0">
                <a:ea typeface="+mj-ea"/>
              </a:rPr>
              <a:t>External Interface </a:t>
            </a:r>
            <a:br>
              <a:rPr lang="en-US" sz="4000" smtClean="0">
                <a:ea typeface="+mj-ea"/>
              </a:rPr>
            </a:br>
            <a:r>
              <a:rPr lang="en-US" sz="4000" smtClean="0">
                <a:ea typeface="+mj-ea"/>
              </a:rPr>
              <a:t>Design at CDR</a:t>
            </a:r>
          </a:p>
        </p:txBody>
      </p:sp>
      <p:sp>
        <p:nvSpPr>
          <p:cNvPr id="247812" name="Rectangle 3"/>
          <p:cNvSpPr>
            <a:spLocks noGrp="1" noChangeArrowheads="1"/>
          </p:cNvSpPr>
          <p:nvPr>
            <p:ph type="body" idx="1"/>
          </p:nvPr>
        </p:nvSpPr>
        <p:spPr>
          <a:xfrm>
            <a:off x="1447800" y="3505200"/>
            <a:ext cx="5943600" cy="1219200"/>
          </a:xfrm>
          <a:noFill/>
        </p:spPr>
        <p:txBody>
          <a:bodyPr/>
          <a:lstStyle/>
          <a:p>
            <a:pPr algn="ctr">
              <a:buFont typeface="Symbol" pitchFamily="18" charset="2"/>
              <a:buNone/>
            </a:pPr>
            <a:r>
              <a:rPr lang="en-US" sz="4400" b="1" smtClean="0">
                <a:solidFill>
                  <a:srgbClr val="FFFF00"/>
                </a:solidFill>
                <a:effectLst/>
                <a:latin typeface="Book Antiqua" pitchFamily="18" charset="0"/>
                <a:ea typeface="ＭＳ Ｐゴシック" pitchFamily="34" charset="-128"/>
              </a:rPr>
              <a:t>Context Level</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5"/>
          <p:cNvSpPr>
            <a:spLocks noGrp="1"/>
          </p:cNvSpPr>
          <p:nvPr>
            <p:ph type="sldNum" sz="quarter" idx="12"/>
          </p:nvPr>
        </p:nvSpPr>
        <p:spPr>
          <a:noFill/>
        </p:spPr>
        <p:txBody>
          <a:bodyPr/>
          <a:lstStyle/>
          <a:p>
            <a:fld id="{4C730558-763D-4155-B16C-CDAEC20024F6}" type="slidenum">
              <a:rPr lang="en-US" smtClean="0">
                <a:latin typeface="Times New Roman" pitchFamily="18" charset="0"/>
                <a:ea typeface="ＭＳ Ｐゴシック" pitchFamily="34" charset="-128"/>
              </a:rPr>
              <a:pPr/>
              <a:t>141</a:t>
            </a:fld>
            <a:endParaRPr lang="en-US" smtClean="0">
              <a:latin typeface="Times New Roman" pitchFamily="18" charset="0"/>
              <a:ea typeface="ＭＳ Ｐゴシック" pitchFamily="34" charset="-128"/>
            </a:endParaRPr>
          </a:p>
        </p:txBody>
      </p:sp>
      <p:sp>
        <p:nvSpPr>
          <p:cNvPr id="9663490" name="Rectangle 2"/>
          <p:cNvSpPr>
            <a:spLocks noGrp="1" noChangeArrowheads="1"/>
          </p:cNvSpPr>
          <p:nvPr>
            <p:ph type="title"/>
          </p:nvPr>
        </p:nvSpPr>
        <p:spPr/>
        <p:txBody>
          <a:bodyPr/>
          <a:lstStyle/>
          <a:p>
            <a:pPr>
              <a:defRPr/>
            </a:pPr>
            <a:r>
              <a:rPr lang="en-US" sz="4000" dirty="0" smtClean="0"/>
              <a:t>GHE Unit Level </a:t>
            </a:r>
            <a:br>
              <a:rPr lang="en-US" sz="4000" dirty="0" smtClean="0"/>
            </a:br>
            <a:r>
              <a:rPr lang="en-US" sz="4000" dirty="0" smtClean="0"/>
              <a:t>Data Flows– Table</a:t>
            </a:r>
          </a:p>
        </p:txBody>
      </p:sp>
      <p:sp>
        <p:nvSpPr>
          <p:cNvPr id="260100" name="Rectangle 3"/>
          <p:cNvSpPr>
            <a:spLocks noChangeArrowheads="1"/>
          </p:cNvSpPr>
          <p:nvPr/>
        </p:nvSpPr>
        <p:spPr bwMode="auto">
          <a:xfrm>
            <a:off x="0" y="1138238"/>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260101" name="Rectangle 4"/>
          <p:cNvSpPr>
            <a:spLocks noChangeArrowheads="1"/>
          </p:cNvSpPr>
          <p:nvPr/>
        </p:nvSpPr>
        <p:spPr bwMode="auto">
          <a:xfrm>
            <a:off x="1524000" y="1600200"/>
            <a:ext cx="5773738" cy="336550"/>
          </a:xfrm>
          <a:prstGeom prst="rect">
            <a:avLst/>
          </a:prstGeom>
          <a:noFill/>
          <a:ln w="12700">
            <a:noFill/>
            <a:miter lim="800000"/>
            <a:headEnd type="none" w="sm" len="sm"/>
            <a:tailEnd type="none" w="sm" len="sm"/>
          </a:ln>
        </p:spPr>
        <p:txBody>
          <a:bodyPr wrap="none" anchor="ctr">
            <a:spAutoFit/>
          </a:bodyPr>
          <a:lstStyle/>
          <a:p>
            <a:pPr algn="ctr" eaLnBrk="0" fontAlgn="base" hangingPunct="0">
              <a:spcBef>
                <a:spcPct val="0"/>
              </a:spcBef>
              <a:spcAft>
                <a:spcPct val="0"/>
              </a:spcAft>
            </a:pPr>
            <a:r>
              <a:rPr lang="en-US" sz="2400" dirty="0">
                <a:solidFill>
                  <a:srgbClr val="F8F8F8"/>
                </a:solidFill>
                <a:latin typeface="Times New Roman" pitchFamily="18" charset="0"/>
                <a:ea typeface="ＭＳ Ｐゴシック" pitchFamily="34" charset="-128"/>
                <a:cs typeface="Times New Roman" pitchFamily="18" charset="0"/>
              </a:rPr>
              <a:t>     Input, Internal, and Output Data Flows at the Unit Level</a:t>
            </a:r>
          </a:p>
        </p:txBody>
      </p:sp>
      <p:graphicFrame>
        <p:nvGraphicFramePr>
          <p:cNvPr id="8" name="Group 95"/>
          <p:cNvGraphicFramePr>
            <a:graphicFrameLocks noGrp="1"/>
          </p:cNvGraphicFramePr>
          <p:nvPr>
            <p:ph type="tbl" idx="1"/>
          </p:nvPr>
        </p:nvGraphicFramePr>
        <p:xfrm>
          <a:off x="76200" y="2209800"/>
          <a:ext cx="9067800" cy="2988221"/>
        </p:xfrm>
        <a:graphic>
          <a:graphicData uri="http://schemas.openxmlformats.org/drawingml/2006/table">
            <a:tbl>
              <a:tblPr/>
              <a:tblGrid>
                <a:gridCol w="1892327"/>
                <a:gridCol w="867717"/>
                <a:gridCol w="1183105"/>
                <a:gridCol w="5124651"/>
              </a:tblGrid>
              <a:tr h="44013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8F8F8"/>
                          </a:solidFill>
                          <a:effectLst/>
                          <a:latin typeface="Arial" charset="0"/>
                          <a:ea typeface="Times New Roman" charset="0"/>
                        </a:rPr>
                        <a:t>Interface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8F8F8"/>
                          </a:solidFill>
                          <a:effectLst/>
                          <a:latin typeface="Arial" charset="0"/>
                          <a:ea typeface="Times New Roman" charset="0"/>
                        </a:rPr>
                        <a:t>Item</a:t>
                      </a:r>
                      <a:endParaRPr kumimoji="0" lang="en-US" sz="1200" b="1" i="0" u="none" strike="noStrike" cap="none" normalizeH="0" baseline="0" dirty="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8F8F8"/>
                          </a:solidFill>
                          <a:effectLst/>
                          <a:latin typeface="Arial" charset="0"/>
                          <a:ea typeface="Times New Roman" charset="0"/>
                        </a:rPr>
                        <a:t>Interface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8F8F8"/>
                          </a:solidFill>
                          <a:effectLst/>
                          <a:latin typeface="Arial" charset="0"/>
                          <a:ea typeface="Times New Roman" charset="0"/>
                        </a:rPr>
                        <a:t>Type</a:t>
                      </a:r>
                      <a:endParaRPr kumimoji="0" lang="en-US" sz="1200" b="1" i="0" u="none" strike="noStrike" cap="none" normalizeH="0" baseline="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8F8F8"/>
                          </a:solidFill>
                          <a:effectLst/>
                          <a:latin typeface="Arial" charset="0"/>
                          <a:ea typeface="Times New Roman" charset="0"/>
                        </a:rPr>
                        <a:t>Source</a:t>
                      </a:r>
                      <a:endParaRPr kumimoji="0" lang="en-US" sz="1200" b="1" i="0" u="none" strike="noStrike" cap="none" normalizeH="0" baseline="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8F8F8"/>
                          </a:solidFill>
                          <a:effectLst/>
                          <a:latin typeface="Arial" charset="0"/>
                          <a:ea typeface="Times New Roman" charset="0"/>
                        </a:rPr>
                        <a:t>Description</a:t>
                      </a:r>
                      <a:endParaRPr kumimoji="0" lang="en-US" sz="1200" b="1" i="0" u="none" strike="noStrike" cap="none" normalizeH="0" baseline="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3300"/>
                    </a:solidFill>
                  </a:tcPr>
                </a:tc>
              </a:tr>
              <a:tr h="2857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Satellite IR</a:t>
                      </a:r>
                      <a:endParaRPr kumimoji="0" lang="en-US" sz="1000" b="0" i="0" u="none" strike="noStrike" cap="none" normalizeH="0" baseline="0" dirty="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8F8F8"/>
                          </a:solidFill>
                          <a:effectLst/>
                          <a:latin typeface="Arial" charset="0"/>
                          <a:ea typeface="Times New Roman" charset="0"/>
                        </a:rPr>
                        <a:t>Input</a:t>
                      </a:r>
                      <a:endParaRPr kumimoji="0" lang="en-US" sz="1000" b="0" i="0" u="none" strike="noStrike" cap="none" normalizeH="0" baseline="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NESDIS</a:t>
                      </a:r>
                      <a:endParaRPr kumimoji="0" lang="en-US" sz="1000" b="0" i="0" u="none" strike="noStrike" cap="none" normalizeH="0" baseline="0" dirty="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GVAR calibrated and navigated brightness temperatures </a:t>
                      </a:r>
                      <a:endParaRPr kumimoji="0" lang="en-US" sz="1000" b="0" i="0" u="none" strike="noStrike" cap="none" normalizeH="0" baseline="0" dirty="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r>
              <a:tr h="2857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F8F8F8"/>
                          </a:solidFill>
                          <a:effectLst/>
                          <a:latin typeface="Arial" charset="0"/>
                          <a:ea typeface="Times New Roman" charset="0"/>
                        </a:rPr>
                        <a:t>Precipitable</a:t>
                      </a:r>
                      <a:r>
                        <a:rPr kumimoji="0" lang="en-US" sz="1000" b="0" i="0" u="none" strike="noStrike" cap="none" normalizeH="0" baseline="0" dirty="0" smtClean="0">
                          <a:ln>
                            <a:noFill/>
                          </a:ln>
                          <a:solidFill>
                            <a:srgbClr val="F8F8F8"/>
                          </a:solidFill>
                          <a:effectLst/>
                          <a:latin typeface="Arial" charset="0"/>
                          <a:ea typeface="Times New Roman" charset="0"/>
                        </a:rPr>
                        <a:t> water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8F8F8"/>
                          </a:solidFill>
                          <a:effectLst/>
                          <a:latin typeface="Arial" charset="0"/>
                          <a:ea typeface="Times New Roman" charset="0"/>
                        </a:rPr>
                        <a:t>Input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NWP forecasts of global PW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r>
              <a:tr h="2857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Relative humidity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8F8F8"/>
                          </a:solidFill>
                          <a:effectLst/>
                          <a:latin typeface="Arial" charset="0"/>
                          <a:ea typeface="Times New Roman" charset="0"/>
                        </a:rPr>
                        <a:t>Input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NWP forecasts of low-level RH</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r>
              <a:tr h="288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Stability profile (EL)</a:t>
                      </a:r>
                      <a:endParaRPr kumimoji="0" lang="en-US" sz="1000" b="0" i="0" u="none" strike="noStrike" cap="none" normalizeH="0" baseline="0" dirty="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8F8F8"/>
                          </a:solidFill>
                          <a:effectLst/>
                          <a:latin typeface="Arial" charset="0"/>
                          <a:ea typeface="Times New Roman" charset="0"/>
                        </a:rPr>
                        <a:t>Input</a:t>
                      </a:r>
                      <a:endParaRPr kumimoji="0" lang="en-US" sz="1000" b="0" i="0" u="none" strike="noStrike" cap="none" normalizeH="0" baseline="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8F8F8"/>
                          </a:solidFill>
                          <a:effectLst/>
                          <a:latin typeface="Arial" charset="0"/>
                          <a:ea typeface="Times New Roman" charset="0"/>
                        </a:rPr>
                        <a:t>NCEP</a:t>
                      </a:r>
                      <a:endParaRPr kumimoji="0" lang="en-US" sz="1000" b="0" i="0" u="none" strike="noStrike" cap="none" normalizeH="0" baseline="0" smtClean="0">
                        <a:ln>
                          <a:noFill/>
                        </a:ln>
                        <a:solidFill>
                          <a:srgbClr val="F8F8F8"/>
                        </a:solidFill>
                        <a:effectLst/>
                        <a:latin typeface="Times New Roman"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Derived from NWP forecast temperature and moisture profiles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r>
              <a:tr h="23993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Model winds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8F8F8"/>
                          </a:solidFill>
                          <a:effectLst/>
                          <a:latin typeface="Arial" charset="0"/>
                          <a:ea typeface="Times New Roman" charset="0"/>
                        </a:rPr>
                        <a:t>Input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NWP forecasts of 700mb winds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r>
              <a:tr h="3814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Global topographic map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8F8F8"/>
                          </a:solidFill>
                          <a:effectLst/>
                          <a:latin typeface="Arial" charset="0"/>
                          <a:ea typeface="Times New Roman" charset="0"/>
                        </a:rPr>
                        <a:t>Input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SSEC</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Global 4km elevation map derived from the USGS GTOPO30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6400"/>
                    </a:solidFill>
                  </a:tcPr>
                </a:tc>
              </a:tr>
              <a:tr h="5134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Viewing angle adjustments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Input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CPC</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Lookup tables for </a:t>
                      </a:r>
                      <a:r>
                        <a:rPr kumimoji="0" lang="en-US" sz="1000" b="0" i="0" u="none" strike="noStrike" cap="none" normalizeH="0" baseline="0" smtClean="0">
                          <a:ln>
                            <a:noFill/>
                          </a:ln>
                          <a:solidFill>
                            <a:srgbClr val="F8F8F8"/>
                          </a:solidFill>
                          <a:effectLst/>
                          <a:latin typeface="Arial" charset="0"/>
                          <a:ea typeface="Times New Roman" charset="0"/>
                        </a:rPr>
                        <a:t>adjusting cloud-top temperatures </a:t>
                      </a:r>
                      <a:endParaRPr kumimoji="0" lang="en-US" sz="1000" b="0" i="0" u="none" strike="noStrike" cap="none" normalizeH="0" baseline="0" dirty="0" smtClean="0">
                        <a:ln>
                          <a:noFill/>
                        </a:ln>
                        <a:solidFill>
                          <a:srgbClr val="F8F8F8"/>
                        </a:solidFill>
                        <a:effectLst/>
                        <a:latin typeface="Arial"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r>
              <a:tr h="2460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Rain rates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Output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8F8F8"/>
                        </a:solidFill>
                        <a:effectLst/>
                        <a:latin typeface="Arial" charset="0"/>
                        <a:ea typeface="Times New Roman"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8F8F8"/>
                          </a:solidFill>
                          <a:effectLst/>
                          <a:latin typeface="Arial" charset="0"/>
                          <a:ea typeface="Times New Roman" charset="0"/>
                        </a:rPr>
                        <a:t>Global estimated precipitation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00"/>
                    </a:solidFill>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5"/>
          <p:cNvSpPr>
            <a:spLocks noGrp="1"/>
          </p:cNvSpPr>
          <p:nvPr>
            <p:ph type="sldNum" sz="quarter" idx="12"/>
          </p:nvPr>
        </p:nvSpPr>
        <p:spPr>
          <a:noFill/>
        </p:spPr>
        <p:txBody>
          <a:bodyPr/>
          <a:lstStyle/>
          <a:p>
            <a:fld id="{8742D84F-5D18-4C9C-98E3-065A39D3974E}" type="slidenum">
              <a:rPr lang="en-US" smtClean="0">
                <a:latin typeface="Times New Roman" pitchFamily="18" charset="0"/>
                <a:ea typeface="ＭＳ Ｐゴシック" pitchFamily="34" charset="-128"/>
              </a:rPr>
              <a:pPr/>
              <a:t>142</a:t>
            </a:fld>
            <a:endParaRPr lang="en-US" smtClean="0">
              <a:latin typeface="Times New Roman" pitchFamily="18" charset="0"/>
              <a:ea typeface="ＭＳ Ｐゴシック" pitchFamily="34" charset="-128"/>
            </a:endParaRPr>
          </a:p>
        </p:txBody>
      </p:sp>
      <p:sp>
        <p:nvSpPr>
          <p:cNvPr id="9677826" name="Rectangle 2"/>
          <p:cNvSpPr>
            <a:spLocks noGrp="1" noChangeArrowheads="1"/>
          </p:cNvSpPr>
          <p:nvPr>
            <p:ph type="body" idx="1"/>
          </p:nvPr>
        </p:nvSpPr>
        <p:spPr>
          <a:xfrm>
            <a:off x="838200" y="2819400"/>
            <a:ext cx="6934200" cy="2286000"/>
          </a:xfrm>
        </p:spPr>
        <p:txBody>
          <a:bodyPr/>
          <a:lstStyle/>
          <a:p>
            <a:pPr algn="ctr">
              <a:buFont typeface="Symbol" charset="2"/>
              <a:buNone/>
              <a:defRPr/>
            </a:pPr>
            <a:r>
              <a:rPr lang="en-US" sz="4000" b="1" smtClean="0">
                <a:solidFill>
                  <a:srgbClr val="FFFF00"/>
                </a:solidFill>
                <a:latin typeface="Book Antiqua" charset="0"/>
              </a:rPr>
              <a:t>Design Overview and System Description</a:t>
            </a:r>
          </a:p>
          <a:p>
            <a:pPr algn="ctr">
              <a:lnSpc>
                <a:spcPct val="85000"/>
              </a:lnSpc>
              <a:spcBef>
                <a:spcPct val="0"/>
              </a:spcBef>
              <a:buClrTx/>
              <a:buSzTx/>
              <a:buFontTx/>
              <a:buNone/>
              <a:defRPr/>
            </a:pPr>
            <a:r>
              <a:rPr lang="en-US" b="1" smtClean="0">
                <a:solidFill>
                  <a:srgbClr val="FAFD00"/>
                </a:solidFill>
                <a:latin typeface="Book Antiqua" charset="0"/>
              </a:rPr>
              <a:t/>
            </a:r>
            <a:br>
              <a:rPr lang="en-US" b="1" smtClean="0">
                <a:solidFill>
                  <a:srgbClr val="FAFD00"/>
                </a:solidFill>
                <a:latin typeface="Book Antiqua" charset="0"/>
              </a:rPr>
            </a:br>
            <a:endParaRPr lang="en-US" sz="2400" b="1" smtClean="0">
              <a:solidFill>
                <a:srgbClr val="FAFD00"/>
              </a:solidFill>
              <a:latin typeface="Book Antiqua"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5"/>
          <p:cNvSpPr>
            <a:spLocks noGrp="1"/>
          </p:cNvSpPr>
          <p:nvPr>
            <p:ph type="sldNum" sz="quarter" idx="12"/>
          </p:nvPr>
        </p:nvSpPr>
        <p:spPr>
          <a:noFill/>
        </p:spPr>
        <p:txBody>
          <a:bodyPr/>
          <a:lstStyle/>
          <a:p>
            <a:fld id="{6FFAC22A-B2B9-4D67-A26D-5E6C27DDBF87}" type="slidenum">
              <a:rPr lang="en-US" smtClean="0">
                <a:latin typeface="Times New Roman" pitchFamily="18" charset="0"/>
                <a:ea typeface="ＭＳ Ｐゴシック" pitchFamily="34" charset="-128"/>
              </a:rPr>
              <a:pPr/>
              <a:t>143</a:t>
            </a:fld>
            <a:endParaRPr lang="en-US" smtClean="0">
              <a:latin typeface="Times New Roman" pitchFamily="18" charset="0"/>
              <a:ea typeface="ＭＳ Ｐゴシック" pitchFamily="34" charset="-128"/>
            </a:endParaRPr>
          </a:p>
        </p:txBody>
      </p:sp>
      <p:sp>
        <p:nvSpPr>
          <p:cNvPr id="263171" name="Rectangle 2"/>
          <p:cNvSpPr>
            <a:spLocks noGrp="1" noChangeArrowheads="1"/>
          </p:cNvSpPr>
          <p:nvPr>
            <p:ph type="body" idx="1"/>
          </p:nvPr>
        </p:nvSpPr>
        <p:spPr>
          <a:xfrm>
            <a:off x="304800" y="1905000"/>
            <a:ext cx="8382000" cy="4495800"/>
          </a:xfrm>
          <a:noFill/>
        </p:spPr>
        <p:txBody>
          <a:bodyPr/>
          <a:lstStyle/>
          <a:p>
            <a:pPr>
              <a:lnSpc>
                <a:spcPct val="80000"/>
              </a:lnSpc>
              <a:spcBef>
                <a:spcPct val="50000"/>
              </a:spcBef>
            </a:pPr>
            <a:r>
              <a:rPr lang="en-US" sz="2400" b="1" smtClean="0">
                <a:effectLst/>
                <a:ea typeface="ＭＳ Ｐゴシック" pitchFamily="34" charset="-128"/>
              </a:rPr>
              <a:t>The design overview builds on the software architecture by providing a high level description of each system element that is defined in the software architecture.</a:t>
            </a:r>
          </a:p>
          <a:p>
            <a:pPr>
              <a:lnSpc>
                <a:spcPct val="80000"/>
              </a:lnSpc>
              <a:spcBef>
                <a:spcPct val="50000"/>
              </a:spcBef>
            </a:pPr>
            <a:r>
              <a:rPr lang="en-US" sz="2400" b="1" smtClean="0">
                <a:effectLst/>
                <a:ea typeface="ＭＳ Ｐゴシック" pitchFamily="34" charset="-128"/>
              </a:rPr>
              <a:t>The design overview describes the project system’s functionality and design characteristics at a high level that covers, for each system element:</a:t>
            </a:r>
          </a:p>
          <a:p>
            <a:pPr lvl="1">
              <a:lnSpc>
                <a:spcPct val="80000"/>
              </a:lnSpc>
            </a:pPr>
            <a:r>
              <a:rPr lang="en-US" sz="2000" b="1" smtClean="0">
                <a:effectLst/>
                <a:ea typeface="ＭＳ Ｐゴシック" pitchFamily="34" charset="-128"/>
              </a:rPr>
              <a:t>Its purpose</a:t>
            </a:r>
          </a:p>
          <a:p>
            <a:pPr lvl="1">
              <a:lnSpc>
                <a:spcPct val="80000"/>
              </a:lnSpc>
            </a:pPr>
            <a:r>
              <a:rPr lang="en-US" sz="2000" b="1" smtClean="0">
                <a:effectLst/>
                <a:ea typeface="ＭＳ Ｐゴシック" pitchFamily="34" charset="-128"/>
              </a:rPr>
              <a:t>External interfaces</a:t>
            </a:r>
          </a:p>
          <a:p>
            <a:pPr lvl="1">
              <a:lnSpc>
                <a:spcPct val="80000"/>
              </a:lnSpc>
            </a:pPr>
            <a:r>
              <a:rPr lang="en-US" sz="2000" b="1" smtClean="0">
                <a:effectLst/>
                <a:ea typeface="ＭＳ Ｐゴシック" pitchFamily="34" charset="-128"/>
              </a:rPr>
              <a:t>Decomposition into sub-elements</a:t>
            </a:r>
          </a:p>
          <a:p>
            <a:pPr lvl="1">
              <a:lnSpc>
                <a:spcPct val="80000"/>
              </a:lnSpc>
            </a:pPr>
            <a:r>
              <a:rPr lang="en-US" sz="2000" b="1" smtClean="0">
                <a:effectLst/>
                <a:ea typeface="ＭＳ Ｐゴシック" pitchFamily="34" charset="-128"/>
              </a:rPr>
              <a:t>Functional sequence</a:t>
            </a:r>
          </a:p>
          <a:p>
            <a:pPr lvl="1">
              <a:lnSpc>
                <a:spcPct val="80000"/>
              </a:lnSpc>
            </a:pPr>
            <a:r>
              <a:rPr lang="en-US" sz="2000" b="1" smtClean="0">
                <a:effectLst/>
                <a:ea typeface="ＭＳ Ｐゴシック" pitchFamily="34" charset="-128"/>
              </a:rPr>
              <a:t>Design Language</a:t>
            </a:r>
          </a:p>
          <a:p>
            <a:pPr lvl="1">
              <a:lnSpc>
                <a:spcPct val="80000"/>
              </a:lnSpc>
            </a:pPr>
            <a:r>
              <a:rPr lang="en-US" sz="2000" b="1" smtClean="0">
                <a:effectLst/>
                <a:ea typeface="ＭＳ Ｐゴシック" pitchFamily="34" charset="-128"/>
              </a:rPr>
              <a:t>Input and Output File Descriptions</a:t>
            </a:r>
          </a:p>
        </p:txBody>
      </p:sp>
      <p:sp>
        <p:nvSpPr>
          <p:cNvPr id="9679875" name="Rectangle 3"/>
          <p:cNvSpPr>
            <a:spLocks noGrp="1" noChangeArrowheads="1"/>
          </p:cNvSpPr>
          <p:nvPr>
            <p:ph type="title"/>
          </p:nvPr>
        </p:nvSpPr>
        <p:spPr>
          <a:xfrm>
            <a:off x="1447800" y="152400"/>
            <a:ext cx="7239000" cy="1143000"/>
          </a:xfrm>
        </p:spPr>
        <p:txBody>
          <a:bodyPr/>
          <a:lstStyle/>
          <a:p>
            <a:pPr>
              <a:defRPr/>
            </a:pPr>
            <a:r>
              <a:rPr lang="en-US" sz="4000" smtClean="0">
                <a:ea typeface="+mj-ea"/>
              </a:rPr>
              <a:t>Design Overview Description</a:t>
            </a:r>
          </a:p>
        </p:txBody>
      </p:sp>
      <p:sp>
        <p:nvSpPr>
          <p:cNvPr id="263173" name="Rectangle 4"/>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tabLst>
                <a:tab pos="1371600" algn="l"/>
              </a:tabLst>
            </a:pPr>
            <a:endParaRPr lang="en-US" sz="2400">
              <a:solidFill>
                <a:srgbClr val="000000"/>
              </a:solidFill>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5"/>
          <p:cNvSpPr>
            <a:spLocks noGrp="1"/>
          </p:cNvSpPr>
          <p:nvPr>
            <p:ph type="sldNum" sz="quarter" idx="12"/>
          </p:nvPr>
        </p:nvSpPr>
        <p:spPr>
          <a:noFill/>
        </p:spPr>
        <p:txBody>
          <a:bodyPr/>
          <a:lstStyle/>
          <a:p>
            <a:fld id="{B7A69268-B183-4424-A810-9269CEA5B5B5}" type="slidenum">
              <a:rPr lang="en-US" smtClean="0">
                <a:latin typeface="Times New Roman" pitchFamily="18" charset="0"/>
                <a:ea typeface="ＭＳ Ｐゴシック" pitchFamily="34" charset="-128"/>
              </a:rPr>
              <a:pPr/>
              <a:t>144</a:t>
            </a:fld>
            <a:endParaRPr lang="en-US" smtClean="0">
              <a:latin typeface="Times New Roman" pitchFamily="18" charset="0"/>
              <a:ea typeface="ＭＳ Ｐゴシック" pitchFamily="34" charset="-128"/>
            </a:endParaRPr>
          </a:p>
        </p:txBody>
      </p:sp>
      <p:sp>
        <p:nvSpPr>
          <p:cNvPr id="9681922" name="Rectangle 2"/>
          <p:cNvSpPr>
            <a:spLocks noGrp="1" noChangeArrowheads="1"/>
          </p:cNvSpPr>
          <p:nvPr>
            <p:ph type="title"/>
          </p:nvPr>
        </p:nvSpPr>
        <p:spPr>
          <a:xfrm>
            <a:off x="990600" y="152400"/>
            <a:ext cx="7239000" cy="1143000"/>
          </a:xfrm>
        </p:spPr>
        <p:txBody>
          <a:bodyPr/>
          <a:lstStyle/>
          <a:p>
            <a:pPr>
              <a:defRPr/>
            </a:pPr>
            <a:r>
              <a:rPr lang="en-US" sz="4000" smtClean="0"/>
              <a:t>STAR EPL Process – </a:t>
            </a:r>
            <a:br>
              <a:rPr lang="en-US" sz="4000" smtClean="0"/>
            </a:br>
            <a:r>
              <a:rPr lang="en-US" sz="4000" smtClean="0"/>
              <a:t>Design Overview</a:t>
            </a:r>
            <a:r>
              <a:rPr lang="en-US" sz="3200" smtClean="0"/>
              <a:t> </a:t>
            </a:r>
          </a:p>
        </p:txBody>
      </p:sp>
      <p:sp>
        <p:nvSpPr>
          <p:cNvPr id="264196" name="Rectangle 3"/>
          <p:cNvSpPr>
            <a:spLocks noGrp="1" noChangeArrowheads="1"/>
          </p:cNvSpPr>
          <p:nvPr>
            <p:ph type="body" idx="1"/>
          </p:nvPr>
        </p:nvSpPr>
        <p:spPr>
          <a:xfrm>
            <a:off x="304800" y="1905000"/>
            <a:ext cx="8382000" cy="4495800"/>
          </a:xfrm>
          <a:noFill/>
        </p:spPr>
        <p:txBody>
          <a:bodyPr/>
          <a:lstStyle/>
          <a:p>
            <a:r>
              <a:rPr lang="en-US" smtClean="0">
                <a:effectLst/>
                <a:ea typeface="ＭＳ Ｐゴシック" pitchFamily="34" charset="-128"/>
              </a:rPr>
              <a:t>Fully defines the structure and capabilities of the software product components.</a:t>
            </a:r>
          </a:p>
          <a:p>
            <a:pPr lvl="1"/>
            <a:r>
              <a:rPr lang="en-US" smtClean="0">
                <a:effectLst/>
                <a:ea typeface="ＭＳ Ｐゴシック" pitchFamily="34" charset="-128"/>
              </a:rPr>
              <a:t>Software architecture details are finalized</a:t>
            </a:r>
          </a:p>
          <a:p>
            <a:pPr lvl="1"/>
            <a:r>
              <a:rPr lang="en-US" smtClean="0">
                <a:effectLst/>
                <a:ea typeface="ＭＳ Ｐゴシック" pitchFamily="34" charset="-128"/>
              </a:rPr>
              <a:t>Software components are completely defined</a:t>
            </a:r>
          </a:p>
          <a:p>
            <a:pPr lvl="1"/>
            <a:r>
              <a:rPr lang="en-US" smtClean="0">
                <a:effectLst/>
                <a:ea typeface="ＭＳ Ｐゴシック" pitchFamily="34" charset="-128"/>
              </a:rPr>
              <a:t>Interfaces to software components are fully characterized</a:t>
            </a:r>
          </a:p>
          <a:p>
            <a:pPr lvl="1"/>
            <a:r>
              <a:rPr lang="en-US" smtClean="0">
                <a:effectLst/>
                <a:ea typeface="ＭＳ Ｐゴシック" pitchFamily="34" charset="-128"/>
              </a:rPr>
              <a:t>Connects the design to the allocated product-component requirements, architecture, and higher level designs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Number Placeholder 5"/>
          <p:cNvSpPr>
            <a:spLocks noGrp="1"/>
          </p:cNvSpPr>
          <p:nvPr>
            <p:ph type="sldNum" sz="quarter" idx="12"/>
          </p:nvPr>
        </p:nvSpPr>
        <p:spPr>
          <a:noFill/>
        </p:spPr>
        <p:txBody>
          <a:bodyPr/>
          <a:lstStyle/>
          <a:p>
            <a:fld id="{73834BED-F8C2-4887-A175-270FB1056D67}" type="slidenum">
              <a:rPr lang="en-US" smtClean="0">
                <a:latin typeface="Times New Roman" pitchFamily="18" charset="0"/>
                <a:ea typeface="ＭＳ Ｐゴシック" pitchFamily="34" charset="-128"/>
              </a:rPr>
              <a:pPr/>
              <a:t>145</a:t>
            </a:fld>
            <a:endParaRPr lang="en-US" smtClean="0">
              <a:latin typeface="Times New Roman" pitchFamily="18" charset="0"/>
              <a:ea typeface="ＭＳ Ｐゴシック" pitchFamily="34" charset="-128"/>
            </a:endParaRPr>
          </a:p>
        </p:txBody>
      </p:sp>
      <p:sp>
        <p:nvSpPr>
          <p:cNvPr id="9683970" name="Rectangle 2"/>
          <p:cNvSpPr>
            <a:spLocks noGrp="1" noChangeArrowheads="1"/>
          </p:cNvSpPr>
          <p:nvPr>
            <p:ph type="title"/>
          </p:nvPr>
        </p:nvSpPr>
        <p:spPr>
          <a:xfrm>
            <a:off x="990600" y="152400"/>
            <a:ext cx="7239000" cy="1143000"/>
          </a:xfrm>
        </p:spPr>
        <p:txBody>
          <a:bodyPr/>
          <a:lstStyle/>
          <a:p>
            <a:pPr>
              <a:defRPr/>
            </a:pPr>
            <a:r>
              <a:rPr lang="en-US" sz="4000" smtClean="0">
                <a:ea typeface="+mj-ea"/>
              </a:rPr>
              <a:t>Metadata Design</a:t>
            </a:r>
          </a:p>
        </p:txBody>
      </p:sp>
      <p:sp>
        <p:nvSpPr>
          <p:cNvPr id="265220" name="Rectangle 3"/>
          <p:cNvSpPr>
            <a:spLocks noGrp="1" noChangeArrowheads="1"/>
          </p:cNvSpPr>
          <p:nvPr>
            <p:ph type="body" idx="1"/>
          </p:nvPr>
        </p:nvSpPr>
        <p:spPr>
          <a:xfrm>
            <a:off x="304800" y="1905000"/>
            <a:ext cx="8382000" cy="4495800"/>
          </a:xfrm>
          <a:noFill/>
        </p:spPr>
        <p:txBody>
          <a:bodyPr/>
          <a:lstStyle/>
          <a:p>
            <a:r>
              <a:rPr lang="en-US" dirty="0" smtClean="0">
                <a:effectLst/>
                <a:ea typeface="ＭＳ Ｐゴシック" pitchFamily="34" charset="-128"/>
              </a:rPr>
              <a:t>STAR plans to work with OSPO to create a DSA with CLASS – still some uncertainty with both funding and time constraints</a:t>
            </a:r>
          </a:p>
          <a:p>
            <a:pPr lvl="1"/>
            <a:r>
              <a:rPr lang="en-US" dirty="0" smtClean="0">
                <a:effectLst/>
                <a:ea typeface="ＭＳ Ｐゴシック" pitchFamily="34" charset="-128"/>
              </a:rPr>
              <a:t>Metadata design should respond to metadata requirements</a:t>
            </a:r>
          </a:p>
          <a:p>
            <a:pPr lvl="1"/>
            <a:r>
              <a:rPr lang="en-US" dirty="0" smtClean="0">
                <a:effectLst/>
                <a:ea typeface="ＭＳ Ｐゴシック" pitchFamily="34" charset="-128"/>
              </a:rPr>
              <a:t>The metadata will be in the ISO standard</a:t>
            </a:r>
          </a:p>
          <a:p>
            <a:pPr lvl="1"/>
            <a:r>
              <a:rPr lang="en-US" dirty="0" smtClean="0">
                <a:effectLst/>
                <a:ea typeface="ＭＳ Ｐゴシック" pitchFamily="34" charset="-128"/>
              </a:rPr>
              <a:t>STAR is familiar with the ISO standards through the NUCAPS project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5"/>
          <p:cNvSpPr>
            <a:spLocks noGrp="1"/>
          </p:cNvSpPr>
          <p:nvPr>
            <p:ph type="sldNum" sz="quarter" idx="12"/>
          </p:nvPr>
        </p:nvSpPr>
        <p:spPr>
          <a:noFill/>
        </p:spPr>
        <p:txBody>
          <a:bodyPr/>
          <a:lstStyle/>
          <a:p>
            <a:fld id="{01102355-0DB7-4E61-B45D-1F3CE3B4115B}" type="slidenum">
              <a:rPr lang="en-US" smtClean="0">
                <a:latin typeface="Times New Roman" pitchFamily="18" charset="0"/>
                <a:ea typeface="ＭＳ Ｐゴシック" pitchFamily="34" charset="-128"/>
              </a:rPr>
              <a:pPr/>
              <a:t>146</a:t>
            </a:fld>
            <a:endParaRPr lang="en-US" smtClean="0">
              <a:latin typeface="Times New Roman" pitchFamily="18" charset="0"/>
              <a:ea typeface="ＭＳ Ｐゴシック" pitchFamily="34" charset="-128"/>
            </a:endParaRPr>
          </a:p>
        </p:txBody>
      </p:sp>
      <p:sp>
        <p:nvSpPr>
          <p:cNvPr id="266243" name="Rectangle 2"/>
          <p:cNvSpPr>
            <a:spLocks noGrp="1" noChangeArrowheads="1"/>
          </p:cNvSpPr>
          <p:nvPr>
            <p:ph type="body" idx="1"/>
          </p:nvPr>
        </p:nvSpPr>
        <p:spPr>
          <a:xfrm>
            <a:off x="304800" y="1905000"/>
            <a:ext cx="8382000" cy="4495800"/>
          </a:xfrm>
          <a:noFill/>
        </p:spPr>
        <p:txBody>
          <a:bodyPr/>
          <a:lstStyle/>
          <a:p>
            <a:pPr>
              <a:lnSpc>
                <a:spcPct val="90000"/>
              </a:lnSpc>
            </a:pPr>
            <a:r>
              <a:rPr lang="en-US" b="1" dirty="0" smtClean="0">
                <a:effectLst/>
                <a:ea typeface="ＭＳ Ｐゴシック" pitchFamily="34" charset="-128"/>
              </a:rPr>
              <a:t>Produce rain rates with associated quality flags.</a:t>
            </a:r>
          </a:p>
          <a:p>
            <a:pPr>
              <a:lnSpc>
                <a:spcPct val="90000"/>
              </a:lnSpc>
            </a:pPr>
            <a:r>
              <a:rPr lang="en-US" b="1" dirty="0" smtClean="0">
                <a:effectLst/>
                <a:ea typeface="ＭＳ Ｐゴシック" pitchFamily="34" charset="-128"/>
              </a:rPr>
              <a:t>Interfaces </a:t>
            </a:r>
          </a:p>
          <a:p>
            <a:pPr lvl="1">
              <a:lnSpc>
                <a:spcPct val="90000"/>
              </a:lnSpc>
            </a:pPr>
            <a:r>
              <a:rPr lang="en-US" sz="2000" b="1" dirty="0" smtClean="0">
                <a:effectLst/>
                <a:ea typeface="ＭＳ Ｐゴシック" pitchFamily="34" charset="-128"/>
              </a:rPr>
              <a:t>Satellite IR data, approx 10.7 um, from geosynchronous satellites</a:t>
            </a:r>
          </a:p>
          <a:p>
            <a:pPr lvl="1">
              <a:lnSpc>
                <a:spcPct val="90000"/>
              </a:lnSpc>
            </a:pPr>
            <a:r>
              <a:rPr lang="en-US" sz="2000" b="1" dirty="0" smtClean="0">
                <a:effectLst/>
                <a:ea typeface="ＭＳ Ｐゴシック" pitchFamily="34" charset="-128"/>
              </a:rPr>
              <a:t>Global Topographic maps</a:t>
            </a:r>
          </a:p>
          <a:p>
            <a:pPr lvl="1">
              <a:lnSpc>
                <a:spcPct val="90000"/>
              </a:lnSpc>
            </a:pPr>
            <a:r>
              <a:rPr lang="en-US" sz="2000" b="1" dirty="0" smtClean="0">
                <a:effectLst/>
                <a:ea typeface="ＭＳ Ｐゴシック" pitchFamily="34" charset="-128"/>
              </a:rPr>
              <a:t>Lookup tables for ground/satellite viewing angles</a:t>
            </a:r>
          </a:p>
          <a:p>
            <a:pPr lvl="1">
              <a:lnSpc>
                <a:spcPct val="90000"/>
              </a:lnSpc>
            </a:pPr>
            <a:r>
              <a:rPr lang="en-US" sz="2000" b="1" dirty="0" smtClean="0">
                <a:effectLst/>
                <a:ea typeface="ＭＳ Ｐゴシック" pitchFamily="34" charset="-128"/>
              </a:rPr>
              <a:t>Model data for moisture availability, stability, and winds</a:t>
            </a:r>
          </a:p>
          <a:p>
            <a:pPr lvl="1">
              <a:lnSpc>
                <a:spcPct val="90000"/>
              </a:lnSpc>
              <a:buFontTx/>
              <a:buNone/>
            </a:pPr>
            <a:endParaRPr lang="en-US" sz="2000" b="1" dirty="0" smtClean="0">
              <a:effectLst/>
              <a:ea typeface="ＭＳ Ｐゴシック" pitchFamily="34" charset="-128"/>
            </a:endParaRPr>
          </a:p>
        </p:txBody>
      </p:sp>
      <p:sp>
        <p:nvSpPr>
          <p:cNvPr id="9696259" name="Rectangle 3"/>
          <p:cNvSpPr>
            <a:spLocks noGrp="1" noChangeArrowheads="1"/>
          </p:cNvSpPr>
          <p:nvPr>
            <p:ph type="title"/>
          </p:nvPr>
        </p:nvSpPr>
        <p:spPr>
          <a:xfrm>
            <a:off x="990600" y="152400"/>
            <a:ext cx="7239000" cy="1143000"/>
          </a:xfrm>
        </p:spPr>
        <p:txBody>
          <a:bodyPr/>
          <a:lstStyle/>
          <a:p>
            <a:pPr>
              <a:defRPr/>
            </a:pPr>
            <a:r>
              <a:rPr lang="en-US" sz="4000" dirty="0" smtClean="0">
                <a:ea typeface="+mj-ea"/>
              </a:rPr>
              <a:t>GHE</a:t>
            </a:r>
            <a:br>
              <a:rPr lang="en-US" sz="4000" dirty="0" smtClean="0">
                <a:ea typeface="+mj-ea"/>
              </a:rPr>
            </a:br>
            <a:r>
              <a:rPr lang="en-US" sz="4000" dirty="0" smtClean="0">
                <a:ea typeface="+mj-ea"/>
              </a:rPr>
              <a:t>Unit Description</a:t>
            </a:r>
          </a:p>
        </p:txBody>
      </p:sp>
      <p:sp>
        <p:nvSpPr>
          <p:cNvPr id="266245" name="Rectangle 4"/>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tabLst>
                <a:tab pos="1371600" algn="l"/>
              </a:tabLst>
            </a:pPr>
            <a:endParaRPr lang="en-US" sz="2400">
              <a:solidFill>
                <a:srgbClr val="000000"/>
              </a:solidFill>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Slide Number Placeholder 5"/>
          <p:cNvSpPr>
            <a:spLocks noGrp="1"/>
          </p:cNvSpPr>
          <p:nvPr>
            <p:ph type="sldNum" sz="quarter" idx="12"/>
          </p:nvPr>
        </p:nvSpPr>
        <p:spPr>
          <a:noFill/>
        </p:spPr>
        <p:txBody>
          <a:bodyPr/>
          <a:lstStyle/>
          <a:p>
            <a:fld id="{D6B4DDCD-6E80-4985-ACA5-E7079C757C3C}" type="slidenum">
              <a:rPr lang="en-US" smtClean="0">
                <a:latin typeface="Times New Roman" pitchFamily="18" charset="0"/>
                <a:ea typeface="ＭＳ Ｐゴシック" pitchFamily="34" charset="-128"/>
              </a:rPr>
              <a:pPr/>
              <a:t>147</a:t>
            </a:fld>
            <a:endParaRPr lang="en-US" smtClean="0">
              <a:latin typeface="Times New Roman" pitchFamily="18" charset="0"/>
              <a:ea typeface="ＭＳ Ｐゴシック" pitchFamily="34" charset="-128"/>
            </a:endParaRPr>
          </a:p>
        </p:txBody>
      </p:sp>
      <p:sp>
        <p:nvSpPr>
          <p:cNvPr id="9278473" name="Rectangle 9"/>
          <p:cNvSpPr>
            <a:spLocks noGrp="1" noChangeArrowheads="1"/>
          </p:cNvSpPr>
          <p:nvPr>
            <p:ph type="title"/>
          </p:nvPr>
        </p:nvSpPr>
        <p:spPr>
          <a:xfrm>
            <a:off x="1219200" y="533400"/>
            <a:ext cx="8001000" cy="685800"/>
          </a:xfrm>
        </p:spPr>
        <p:txBody>
          <a:bodyPr/>
          <a:lstStyle/>
          <a:p>
            <a:pPr>
              <a:defRPr/>
            </a:pPr>
            <a:r>
              <a:rPr lang="en-US" sz="3600" dirty="0" smtClean="0"/>
              <a:t>GHE Unit Description – PW</a:t>
            </a:r>
            <a:endParaRPr lang="en-US" dirty="0" smtClean="0"/>
          </a:p>
        </p:txBody>
      </p:sp>
      <p:sp>
        <p:nvSpPr>
          <p:cNvPr id="11" name="Flowchart: Terminator 10"/>
          <p:cNvSpPr/>
          <p:nvPr/>
        </p:nvSpPr>
        <p:spPr bwMode="auto">
          <a:xfrm>
            <a:off x="4114800" y="5940552"/>
            <a:ext cx="1600200" cy="454152"/>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Exit</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Flowchart: Terminator 11"/>
          <p:cNvSpPr/>
          <p:nvPr/>
        </p:nvSpPr>
        <p:spPr bwMode="auto">
          <a:xfrm>
            <a:off x="4038600" y="1828800"/>
            <a:ext cx="1600200" cy="6096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Times New Roman" pitchFamily="18" charset="0"/>
              </a:rPr>
              <a:t>PW Process Start</a:t>
            </a: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13" name="Flowchart: Data 12"/>
          <p:cNvSpPr/>
          <p:nvPr/>
        </p:nvSpPr>
        <p:spPr bwMode="auto">
          <a:xfrm>
            <a:off x="3886200" y="2743200"/>
            <a:ext cx="1981200" cy="612648"/>
          </a:xfrm>
          <a:prstGeom prst="flowChartInputOutput">
            <a:avLst/>
          </a:prstGeom>
          <a:solidFill>
            <a:srgbClr val="7030A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Times New Roman" pitchFamily="18" charset="0"/>
              </a:rPr>
              <a:t>Select current time</a:t>
            </a: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14" name="Flowchart: Data 13"/>
          <p:cNvSpPr/>
          <p:nvPr/>
        </p:nvSpPr>
        <p:spPr bwMode="auto">
          <a:xfrm>
            <a:off x="3657600" y="3733800"/>
            <a:ext cx="2438400" cy="841248"/>
          </a:xfrm>
          <a:prstGeom prst="flowChartInputOutput">
            <a:avLst/>
          </a:prstGeom>
          <a:solidFill>
            <a:srgbClr val="7030A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Search</a:t>
            </a:r>
            <a:r>
              <a:rPr kumimoji="0" lang="en-US" sz="1600" b="0" i="0" u="none" strike="noStrike" cap="none" normalizeH="0" dirty="0" smtClean="0">
                <a:ln>
                  <a:noFill/>
                </a:ln>
                <a:solidFill>
                  <a:schemeClr val="tx1"/>
                </a:solidFill>
                <a:effectLst/>
                <a:latin typeface="Times New Roman" pitchFamily="18" charset="0"/>
              </a:rPr>
              <a:t> model data for time match</a:t>
            </a: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15" name="Flowchart: Process 14"/>
          <p:cNvSpPr/>
          <p:nvPr/>
        </p:nvSpPr>
        <p:spPr bwMode="auto">
          <a:xfrm>
            <a:off x="3886200" y="5029200"/>
            <a:ext cx="1981200" cy="6096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Convert from GRID to AREA</a:t>
            </a:r>
          </a:p>
        </p:txBody>
      </p:sp>
      <p:cxnSp>
        <p:nvCxnSpPr>
          <p:cNvPr id="17" name="Straight Arrow Connector 16"/>
          <p:cNvCxnSpPr>
            <a:endCxn id="13" idx="1"/>
          </p:cNvCxnSpPr>
          <p:nvPr/>
        </p:nvCxnSpPr>
        <p:spPr bwMode="auto">
          <a:xfrm rot="5400000">
            <a:off x="4724400" y="2590800"/>
            <a:ext cx="304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Straight Arrow Connector 22"/>
          <p:cNvCxnSpPr>
            <a:stCxn id="13" idx="4"/>
            <a:endCxn id="14" idx="1"/>
          </p:cNvCxnSpPr>
          <p:nvPr/>
        </p:nvCxnSpPr>
        <p:spPr bwMode="auto">
          <a:xfrm rot="5400000">
            <a:off x="4687824" y="3544824"/>
            <a:ext cx="3779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8" name="Straight Arrow Connector 27"/>
          <p:cNvCxnSpPr>
            <a:stCxn id="14" idx="4"/>
            <a:endCxn id="15" idx="0"/>
          </p:cNvCxnSpPr>
          <p:nvPr/>
        </p:nvCxnSpPr>
        <p:spPr bwMode="auto">
          <a:xfrm rot="5400000">
            <a:off x="4649724" y="4802124"/>
            <a:ext cx="4541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Straight Arrow Connector 15"/>
          <p:cNvCxnSpPr/>
          <p:nvPr/>
        </p:nvCxnSpPr>
        <p:spPr bwMode="auto">
          <a:xfrm rot="5400000">
            <a:off x="4725527" y="5789279"/>
            <a:ext cx="301752" cy="79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Slide Number Placeholder 5"/>
          <p:cNvSpPr>
            <a:spLocks noGrp="1"/>
          </p:cNvSpPr>
          <p:nvPr>
            <p:ph type="sldNum" sz="quarter" idx="12"/>
          </p:nvPr>
        </p:nvSpPr>
        <p:spPr>
          <a:noFill/>
        </p:spPr>
        <p:txBody>
          <a:bodyPr/>
          <a:lstStyle/>
          <a:p>
            <a:fld id="{D6B4DDCD-6E80-4985-ACA5-E7079C757C3C}" type="slidenum">
              <a:rPr lang="en-US" smtClean="0">
                <a:latin typeface="Times New Roman" pitchFamily="18" charset="0"/>
                <a:ea typeface="ＭＳ Ｐゴシック" pitchFamily="34" charset="-128"/>
              </a:rPr>
              <a:pPr/>
              <a:t>148</a:t>
            </a:fld>
            <a:endParaRPr lang="en-US" smtClean="0">
              <a:latin typeface="Times New Roman" pitchFamily="18" charset="0"/>
              <a:ea typeface="ＭＳ Ｐゴシック" pitchFamily="34" charset="-128"/>
            </a:endParaRPr>
          </a:p>
        </p:txBody>
      </p:sp>
      <p:sp>
        <p:nvSpPr>
          <p:cNvPr id="9278473" name="Rectangle 9"/>
          <p:cNvSpPr>
            <a:spLocks noGrp="1" noChangeArrowheads="1"/>
          </p:cNvSpPr>
          <p:nvPr>
            <p:ph type="title"/>
          </p:nvPr>
        </p:nvSpPr>
        <p:spPr>
          <a:xfrm>
            <a:off x="1295400" y="457200"/>
            <a:ext cx="8001000" cy="685800"/>
          </a:xfrm>
        </p:spPr>
        <p:txBody>
          <a:bodyPr/>
          <a:lstStyle/>
          <a:p>
            <a:pPr>
              <a:defRPr/>
            </a:pPr>
            <a:r>
              <a:rPr lang="en-US" sz="3600" dirty="0" smtClean="0"/>
              <a:t>GHE Unit Description – RH</a:t>
            </a:r>
            <a:endParaRPr lang="en-US" dirty="0" smtClean="0"/>
          </a:p>
        </p:txBody>
      </p:sp>
      <p:sp>
        <p:nvSpPr>
          <p:cNvPr id="11" name="Flowchart: Terminator 10"/>
          <p:cNvSpPr/>
          <p:nvPr/>
        </p:nvSpPr>
        <p:spPr bwMode="auto">
          <a:xfrm>
            <a:off x="4114800" y="6096000"/>
            <a:ext cx="1600200" cy="454152"/>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Exit</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Flowchart: Terminator 11"/>
          <p:cNvSpPr/>
          <p:nvPr/>
        </p:nvSpPr>
        <p:spPr bwMode="auto">
          <a:xfrm>
            <a:off x="4114800" y="1752600"/>
            <a:ext cx="1600200" cy="6096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Times New Roman" pitchFamily="18" charset="0"/>
              </a:rPr>
              <a:t>RH Process Start</a:t>
            </a: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13" name="Flowchart: Data 12"/>
          <p:cNvSpPr/>
          <p:nvPr/>
        </p:nvSpPr>
        <p:spPr bwMode="auto">
          <a:xfrm>
            <a:off x="3886200" y="2743200"/>
            <a:ext cx="1981200" cy="612648"/>
          </a:xfrm>
          <a:prstGeom prst="flowChartInputOutput">
            <a:avLst/>
          </a:prstGeom>
          <a:solidFill>
            <a:srgbClr val="7030A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Times New Roman" pitchFamily="18" charset="0"/>
              </a:rPr>
              <a:t>Select current time</a:t>
            </a: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14" name="Flowchart: Data 13"/>
          <p:cNvSpPr/>
          <p:nvPr/>
        </p:nvSpPr>
        <p:spPr bwMode="auto">
          <a:xfrm>
            <a:off x="3657600" y="3733800"/>
            <a:ext cx="2438400" cy="841248"/>
          </a:xfrm>
          <a:prstGeom prst="flowChartInputOutput">
            <a:avLst/>
          </a:prstGeom>
          <a:solidFill>
            <a:srgbClr val="7030A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Search</a:t>
            </a:r>
            <a:r>
              <a:rPr kumimoji="0" lang="en-US" sz="1600" b="0" i="0" u="none" strike="noStrike" cap="none" normalizeH="0" dirty="0" smtClean="0">
                <a:ln>
                  <a:noFill/>
                </a:ln>
                <a:solidFill>
                  <a:schemeClr val="tx1"/>
                </a:solidFill>
                <a:effectLst/>
                <a:latin typeface="Times New Roman" pitchFamily="18" charset="0"/>
              </a:rPr>
              <a:t> model data for time match</a:t>
            </a: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15" name="Flowchart: Process 14"/>
          <p:cNvSpPr/>
          <p:nvPr/>
        </p:nvSpPr>
        <p:spPr bwMode="auto">
          <a:xfrm>
            <a:off x="3886200" y="5029200"/>
            <a:ext cx="1981200" cy="6096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Convert from GRID to AREA</a:t>
            </a:r>
          </a:p>
        </p:txBody>
      </p:sp>
      <p:cxnSp>
        <p:nvCxnSpPr>
          <p:cNvPr id="23" name="Straight Arrow Connector 22"/>
          <p:cNvCxnSpPr>
            <a:stCxn id="13" idx="4"/>
            <a:endCxn id="14" idx="1"/>
          </p:cNvCxnSpPr>
          <p:nvPr/>
        </p:nvCxnSpPr>
        <p:spPr bwMode="auto">
          <a:xfrm rot="5400000">
            <a:off x="4687824" y="3544824"/>
            <a:ext cx="3779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8" name="Straight Arrow Connector 27"/>
          <p:cNvCxnSpPr>
            <a:stCxn id="14" idx="4"/>
            <a:endCxn id="15" idx="0"/>
          </p:cNvCxnSpPr>
          <p:nvPr/>
        </p:nvCxnSpPr>
        <p:spPr bwMode="auto">
          <a:xfrm rot="5400000">
            <a:off x="4649724" y="4802124"/>
            <a:ext cx="4541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5" name="Straight Arrow Connector 24"/>
          <p:cNvCxnSpPr/>
          <p:nvPr/>
        </p:nvCxnSpPr>
        <p:spPr bwMode="auto">
          <a:xfrm rot="5400000">
            <a:off x="4688618" y="2550382"/>
            <a:ext cx="3779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1" name="Straight Arrow Connector 30"/>
          <p:cNvCxnSpPr/>
          <p:nvPr/>
        </p:nvCxnSpPr>
        <p:spPr bwMode="auto">
          <a:xfrm rot="5400000">
            <a:off x="4648930" y="5865082"/>
            <a:ext cx="4541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D155B627-F3E0-4129-A2E4-4689B6F0FA11}" type="slidenum">
              <a:rPr lang="en-US" smtClean="0">
                <a:latin typeface="Times New Roman" pitchFamily="18" charset="0"/>
                <a:ea typeface="ＭＳ Ｐゴシック" pitchFamily="34" charset="-128"/>
              </a:rPr>
              <a:pPr/>
              <a:t>149</a:t>
            </a:fld>
            <a:endParaRPr lang="en-US" smtClean="0">
              <a:latin typeface="Times New Roman" pitchFamily="18" charset="0"/>
              <a:ea typeface="ＭＳ Ｐゴシック" pitchFamily="34" charset="-128"/>
            </a:endParaRPr>
          </a:p>
        </p:txBody>
      </p:sp>
      <p:sp>
        <p:nvSpPr>
          <p:cNvPr id="9708546" name="Rectangle 2"/>
          <p:cNvSpPr>
            <a:spLocks noGrp="1" noChangeArrowheads="1"/>
          </p:cNvSpPr>
          <p:nvPr>
            <p:ph type="title"/>
          </p:nvPr>
        </p:nvSpPr>
        <p:spPr>
          <a:xfrm>
            <a:off x="1143000" y="152400"/>
            <a:ext cx="7848600" cy="1143000"/>
          </a:xfrm>
        </p:spPr>
        <p:txBody>
          <a:bodyPr/>
          <a:lstStyle/>
          <a:p>
            <a:pPr>
              <a:defRPr/>
            </a:pPr>
            <a:r>
              <a:rPr lang="en-US" sz="4000" dirty="0" smtClean="0"/>
              <a:t>GHE</a:t>
            </a:r>
            <a:br>
              <a:rPr lang="en-US" sz="4000" dirty="0" smtClean="0"/>
            </a:br>
            <a:r>
              <a:rPr lang="en-US" sz="3200" dirty="0" smtClean="0"/>
              <a:t>Unit Description – </a:t>
            </a:r>
            <a:r>
              <a:rPr lang="en-US" sz="3200" dirty="0" err="1" smtClean="0"/>
              <a:t>Orographic</a:t>
            </a:r>
            <a:endParaRPr lang="en-US" sz="3200" dirty="0" smtClean="0"/>
          </a:p>
        </p:txBody>
      </p:sp>
      <p:sp>
        <p:nvSpPr>
          <p:cNvPr id="16389" name="Rectangle 3"/>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tabLst>
                <a:tab pos="1371600" algn="l"/>
              </a:tabLst>
            </a:pPr>
            <a:endParaRPr lang="en-US" sz="2400">
              <a:solidFill>
                <a:srgbClr val="000000"/>
              </a:solidFill>
              <a:latin typeface="Times New Roman" pitchFamily="18" charset="0"/>
              <a:ea typeface="ＭＳ Ｐゴシック" pitchFamily="34" charset="-128"/>
            </a:endParaRPr>
          </a:p>
        </p:txBody>
      </p:sp>
      <p:sp>
        <p:nvSpPr>
          <p:cNvPr id="16390" name="AutoShape 4" descr="gif&amp;filename=Targeting_detailed"/>
          <p:cNvSpPr>
            <a:spLocks noChangeAspect="1" noChangeArrowheads="1"/>
          </p:cNvSpPr>
          <p:nvPr/>
        </p:nvSpPr>
        <p:spPr bwMode="auto">
          <a:xfrm>
            <a:off x="3041650" y="4387850"/>
            <a:ext cx="304800" cy="304800"/>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16391" name="Rectangle 5"/>
          <p:cNvSpPr>
            <a:spLocks noChangeArrowheads="1"/>
          </p:cNvSpPr>
          <p:nvPr/>
        </p:nvSpPr>
        <p:spPr bwMode="auto">
          <a:xfrm>
            <a:off x="0" y="1600200"/>
            <a:ext cx="9144000" cy="5257800"/>
          </a:xfrm>
          <a:prstGeom prst="rect">
            <a:avLst/>
          </a:prstGeom>
          <a:solidFill>
            <a:srgbClr val="FFFFFF"/>
          </a:solidFill>
          <a:ln w="9525">
            <a:no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New Roman" pitchFamily="18" charset="0"/>
              <a:ea typeface="ＭＳ Ｐゴシック" pitchFamily="34" charset="-128"/>
            </a:endParaRPr>
          </a:p>
        </p:txBody>
      </p:sp>
      <p:sp>
        <p:nvSpPr>
          <p:cNvPr id="11" name="Flowchart: Terminator 10"/>
          <p:cNvSpPr/>
          <p:nvPr/>
        </p:nvSpPr>
        <p:spPr bwMode="auto">
          <a:xfrm>
            <a:off x="685800" y="1752600"/>
            <a:ext cx="1752600" cy="5334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Start </a:t>
            </a:r>
            <a:r>
              <a:rPr kumimoji="0" lang="en-US" sz="1400" b="0" i="0" u="none" strike="noStrike" cap="none" normalizeH="0" baseline="0" dirty="0" err="1" smtClean="0">
                <a:ln>
                  <a:noFill/>
                </a:ln>
                <a:solidFill>
                  <a:schemeClr val="tx1"/>
                </a:solidFill>
                <a:effectLst/>
                <a:latin typeface="Times New Roman" pitchFamily="18" charset="0"/>
              </a:rPr>
              <a:t>Orographic</a:t>
            </a:r>
            <a:r>
              <a:rPr kumimoji="0" lang="en-US" sz="1400" b="0" i="0" u="none" strike="noStrike" cap="none" normalizeH="0" baseline="0" dirty="0" smtClean="0">
                <a:ln>
                  <a:noFill/>
                </a:ln>
                <a:solidFill>
                  <a:schemeClr val="tx1"/>
                </a:solidFill>
                <a:effectLst/>
                <a:latin typeface="Times New Roman" pitchFamily="18" charset="0"/>
              </a:rPr>
              <a:t> routine</a:t>
            </a:r>
          </a:p>
        </p:txBody>
      </p:sp>
      <p:sp>
        <p:nvSpPr>
          <p:cNvPr id="14" name="Flowchart: Decision 13"/>
          <p:cNvSpPr/>
          <p:nvPr/>
        </p:nvSpPr>
        <p:spPr bwMode="auto">
          <a:xfrm>
            <a:off x="609600" y="5791200"/>
            <a:ext cx="1905000" cy="762000"/>
          </a:xfrm>
          <a:prstGeom prst="flowChartDecision">
            <a:avLst/>
          </a:prstGeom>
          <a:solidFill>
            <a:srgbClr val="29FF2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Is it flat/at sea?</a:t>
            </a:r>
          </a:p>
        </p:txBody>
      </p:sp>
      <p:sp>
        <p:nvSpPr>
          <p:cNvPr id="16" name="Flowchart: Terminator 15"/>
          <p:cNvSpPr/>
          <p:nvPr/>
        </p:nvSpPr>
        <p:spPr bwMode="auto">
          <a:xfrm>
            <a:off x="7086600" y="5486400"/>
            <a:ext cx="1600200" cy="5334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End </a:t>
            </a:r>
            <a:r>
              <a:rPr kumimoji="0" lang="en-US" sz="1400" b="0" i="0" u="none" strike="noStrike" cap="none" normalizeH="0" baseline="0" dirty="0" err="1" smtClean="0">
                <a:ln>
                  <a:noFill/>
                </a:ln>
                <a:solidFill>
                  <a:schemeClr val="tx1"/>
                </a:solidFill>
                <a:effectLst/>
                <a:latin typeface="Times New Roman" pitchFamily="18" charset="0"/>
              </a:rPr>
              <a:t>orographic</a:t>
            </a:r>
            <a:r>
              <a:rPr kumimoji="0" lang="en-US" sz="1400" b="0" i="0" u="none" strike="noStrike" cap="none" normalizeH="0" baseline="0" dirty="0" smtClean="0">
                <a:ln>
                  <a:noFill/>
                </a:ln>
                <a:solidFill>
                  <a:schemeClr val="tx1"/>
                </a:solidFill>
                <a:effectLst/>
                <a:latin typeface="Times New Roman" pitchFamily="18" charset="0"/>
              </a:rPr>
              <a:t> routine</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Flowchart: Process 16"/>
          <p:cNvSpPr/>
          <p:nvPr/>
        </p:nvSpPr>
        <p:spPr bwMode="auto">
          <a:xfrm>
            <a:off x="4114800" y="2362200"/>
            <a:ext cx="1676400" cy="7620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Create 1D, wind-following terrain array</a:t>
            </a:r>
          </a:p>
        </p:txBody>
      </p:sp>
      <p:sp>
        <p:nvSpPr>
          <p:cNvPr id="18" name="Flowchart: Process 17"/>
          <p:cNvSpPr/>
          <p:nvPr/>
        </p:nvSpPr>
        <p:spPr bwMode="auto">
          <a:xfrm>
            <a:off x="4114800" y="3886200"/>
            <a:ext cx="1676400" cy="6858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Calculate induced</a:t>
            </a:r>
            <a:r>
              <a:rPr kumimoji="0" lang="en-US" sz="1400" b="0" i="0" u="none" strike="noStrike" cap="none" normalizeH="0" dirty="0" smtClean="0">
                <a:ln>
                  <a:noFill/>
                </a:ln>
                <a:solidFill>
                  <a:schemeClr val="tx1"/>
                </a:solidFill>
                <a:effectLst/>
                <a:latin typeface="Times New Roman" pitchFamily="18" charset="0"/>
              </a:rPr>
              <a:t> vertical lift</a:t>
            </a: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19" name="Flowchart: Process 18"/>
          <p:cNvSpPr/>
          <p:nvPr/>
        </p:nvSpPr>
        <p:spPr bwMode="auto">
          <a:xfrm>
            <a:off x="609600" y="4876800"/>
            <a:ext cx="19050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Remap winds to match </a:t>
            </a:r>
            <a:r>
              <a:rPr lang="en-US" sz="1400" dirty="0" err="1" smtClean="0"/>
              <a:t>topo</a:t>
            </a:r>
            <a:r>
              <a:rPr lang="en-US" sz="1400" dirty="0" smtClean="0"/>
              <a:t> region</a:t>
            </a:r>
            <a:r>
              <a:rPr kumimoji="0" lang="en-US" sz="2400" b="0" i="0" u="none" strike="noStrike" cap="none" normalizeH="0" baseline="0" dirty="0" smtClean="0">
                <a:ln>
                  <a:noFill/>
                </a:ln>
                <a:solidFill>
                  <a:schemeClr val="tx1"/>
                </a:solidFill>
                <a:effectLst/>
                <a:latin typeface="Times New Roman" pitchFamily="18" charset="0"/>
              </a:rPr>
              <a:t> </a:t>
            </a:r>
          </a:p>
        </p:txBody>
      </p:sp>
      <p:cxnSp>
        <p:nvCxnSpPr>
          <p:cNvPr id="21" name="Straight Arrow Connector 20"/>
          <p:cNvCxnSpPr>
            <a:stCxn id="11" idx="2"/>
          </p:cNvCxnSpPr>
          <p:nvPr/>
        </p:nvCxnSpPr>
        <p:spPr bwMode="auto">
          <a:xfrm rot="5400000">
            <a:off x="1219200" y="2628900"/>
            <a:ext cx="685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Straight Arrow Connector 22"/>
          <p:cNvCxnSpPr>
            <a:stCxn id="56" idx="4"/>
            <a:endCxn id="55" idx="1"/>
          </p:cNvCxnSpPr>
          <p:nvPr/>
        </p:nvCxnSpPr>
        <p:spPr bwMode="auto">
          <a:xfrm rot="5400000">
            <a:off x="1371600" y="3695700"/>
            <a:ext cx="381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5" name="Straight Arrow Connector 24"/>
          <p:cNvCxnSpPr>
            <a:endCxn id="19" idx="0"/>
          </p:cNvCxnSpPr>
          <p:nvPr/>
        </p:nvCxnSpPr>
        <p:spPr bwMode="auto">
          <a:xfrm rot="5400000">
            <a:off x="1411224" y="4725924"/>
            <a:ext cx="3017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7" name="Straight Arrow Connector 26"/>
          <p:cNvCxnSpPr>
            <a:stCxn id="19" idx="2"/>
            <a:endCxn id="14" idx="0"/>
          </p:cNvCxnSpPr>
          <p:nvPr/>
        </p:nvCxnSpPr>
        <p:spPr bwMode="auto">
          <a:xfrm rot="5400000">
            <a:off x="1411224" y="5640324"/>
            <a:ext cx="3017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9" name="Straight Arrow Connector 28"/>
          <p:cNvCxnSpPr>
            <a:stCxn id="17" idx="2"/>
            <a:endCxn id="18" idx="0"/>
          </p:cNvCxnSpPr>
          <p:nvPr/>
        </p:nvCxnSpPr>
        <p:spPr bwMode="auto">
          <a:xfrm rot="5400000">
            <a:off x="4572000" y="3505200"/>
            <a:ext cx="762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1" name="Straight Arrow Connector 30"/>
          <p:cNvCxnSpPr>
            <a:stCxn id="18" idx="2"/>
          </p:cNvCxnSpPr>
          <p:nvPr/>
        </p:nvCxnSpPr>
        <p:spPr bwMode="auto">
          <a:xfrm rot="5400000">
            <a:off x="4533900" y="4991100"/>
            <a:ext cx="8382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3" name="Straight Arrow Connector 32"/>
          <p:cNvCxnSpPr/>
          <p:nvPr/>
        </p:nvCxnSpPr>
        <p:spPr bwMode="auto">
          <a:xfrm flipV="1">
            <a:off x="5791200" y="5715000"/>
            <a:ext cx="12954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8" name="Shape 37"/>
          <p:cNvCxnSpPr>
            <a:stCxn id="14" idx="3"/>
          </p:cNvCxnSpPr>
          <p:nvPr/>
        </p:nvCxnSpPr>
        <p:spPr bwMode="auto">
          <a:xfrm flipV="1">
            <a:off x="2514600" y="2743200"/>
            <a:ext cx="914400" cy="3429000"/>
          </a:xfrm>
          <a:prstGeom prst="bentConnector2">
            <a:avLst/>
          </a:prstGeom>
          <a:solidFill>
            <a:schemeClr val="accent1"/>
          </a:solidFill>
          <a:ln w="12700" cap="flat" cmpd="sng" algn="ctr">
            <a:solidFill>
              <a:schemeClr val="tx1"/>
            </a:solidFill>
            <a:prstDash val="solid"/>
            <a:round/>
            <a:headEnd type="none" w="sm" len="sm"/>
            <a:tailEnd type="none" w="sm" len="sm"/>
          </a:ln>
          <a:effectLst/>
        </p:spPr>
      </p:cxnSp>
      <p:cxnSp>
        <p:nvCxnSpPr>
          <p:cNvPr id="41" name="Straight Arrow Connector 40"/>
          <p:cNvCxnSpPr>
            <a:endCxn id="17" idx="1"/>
          </p:cNvCxnSpPr>
          <p:nvPr/>
        </p:nvCxnSpPr>
        <p:spPr bwMode="auto">
          <a:xfrm>
            <a:off x="3429000" y="2743200"/>
            <a:ext cx="685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4" name="TextBox 43"/>
          <p:cNvSpPr txBox="1"/>
          <p:nvPr/>
        </p:nvSpPr>
        <p:spPr>
          <a:xfrm>
            <a:off x="2667000" y="5791200"/>
            <a:ext cx="466794" cy="369332"/>
          </a:xfrm>
          <a:prstGeom prst="rect">
            <a:avLst/>
          </a:prstGeom>
          <a:noFill/>
        </p:spPr>
        <p:txBody>
          <a:bodyPr wrap="none" rtlCol="0">
            <a:spAutoFit/>
          </a:bodyPr>
          <a:lstStyle/>
          <a:p>
            <a:r>
              <a:rPr lang="en-US" sz="1800" dirty="0" smtClean="0"/>
              <a:t>No</a:t>
            </a:r>
            <a:endParaRPr lang="en-US" dirty="0"/>
          </a:p>
        </p:txBody>
      </p:sp>
      <p:cxnSp>
        <p:nvCxnSpPr>
          <p:cNvPr id="46" name="Shape 45"/>
          <p:cNvCxnSpPr>
            <a:stCxn id="14" idx="2"/>
          </p:cNvCxnSpPr>
          <p:nvPr/>
        </p:nvCxnSpPr>
        <p:spPr bwMode="auto">
          <a:xfrm rot="16200000" flipH="1">
            <a:off x="2609850" y="5505450"/>
            <a:ext cx="152400" cy="2247900"/>
          </a:xfrm>
          <a:prstGeom prst="bentConnector2">
            <a:avLst/>
          </a:prstGeom>
          <a:solidFill>
            <a:schemeClr val="accent1"/>
          </a:solidFill>
          <a:ln w="12700" cap="flat" cmpd="sng" algn="ctr">
            <a:solidFill>
              <a:schemeClr val="tx1"/>
            </a:solidFill>
            <a:prstDash val="solid"/>
            <a:round/>
            <a:headEnd type="none" w="sm" len="sm"/>
            <a:tailEnd type="none" w="sm" len="sm"/>
          </a:ln>
          <a:effectLst/>
        </p:spPr>
      </p:cxnSp>
      <p:cxnSp>
        <p:nvCxnSpPr>
          <p:cNvPr id="50" name="Shape 49"/>
          <p:cNvCxnSpPr/>
          <p:nvPr/>
        </p:nvCxnSpPr>
        <p:spPr bwMode="auto">
          <a:xfrm rot="5400000" flipH="1" flipV="1">
            <a:off x="3467862" y="6058662"/>
            <a:ext cx="989076" cy="304800"/>
          </a:xfrm>
          <a:prstGeom prst="bentConnector2">
            <a:avLst/>
          </a:prstGeom>
          <a:solidFill>
            <a:schemeClr val="accent1"/>
          </a:solidFill>
          <a:ln w="12700" cap="flat" cmpd="sng" algn="ctr">
            <a:solidFill>
              <a:schemeClr val="tx1"/>
            </a:solidFill>
            <a:prstDash val="solid"/>
            <a:round/>
            <a:headEnd type="none" w="sm" len="sm"/>
            <a:tailEnd type="arrow"/>
          </a:ln>
          <a:effectLst/>
        </p:spPr>
      </p:cxnSp>
      <p:sp>
        <p:nvSpPr>
          <p:cNvPr id="55" name="Flowchart: Data 54"/>
          <p:cNvSpPr/>
          <p:nvPr/>
        </p:nvSpPr>
        <p:spPr bwMode="auto">
          <a:xfrm>
            <a:off x="381000" y="3886200"/>
            <a:ext cx="2362200" cy="6858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Select 700 </a:t>
            </a:r>
            <a:r>
              <a:rPr lang="en-US" sz="1400" dirty="0" err="1" smtClean="0"/>
              <a:t>hPa</a:t>
            </a:r>
            <a:r>
              <a:rPr lang="en-US" sz="1400" dirty="0" smtClean="0"/>
              <a:t> U,V components from GFS</a:t>
            </a:r>
            <a:endParaRPr lang="en-US" dirty="0" smtClean="0"/>
          </a:p>
        </p:txBody>
      </p:sp>
      <p:sp>
        <p:nvSpPr>
          <p:cNvPr id="56" name="Flowchart: Data 55"/>
          <p:cNvSpPr/>
          <p:nvPr/>
        </p:nvSpPr>
        <p:spPr bwMode="auto">
          <a:xfrm>
            <a:off x="304800" y="2819400"/>
            <a:ext cx="2514600" cy="6858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Select global region </a:t>
            </a:r>
            <a:r>
              <a:rPr lang="en-US" sz="1400" dirty="0" err="1" smtClean="0"/>
              <a:t>topo</a:t>
            </a:r>
            <a:r>
              <a:rPr lang="en-US" sz="1400" dirty="0" smtClean="0"/>
              <a:t> map (input parameter)</a:t>
            </a:r>
            <a:endParaRPr lang="en-US" dirty="0" smtClean="0"/>
          </a:p>
        </p:txBody>
      </p:sp>
      <p:sp>
        <p:nvSpPr>
          <p:cNvPr id="60" name="Flowchart: Data 59"/>
          <p:cNvSpPr/>
          <p:nvPr/>
        </p:nvSpPr>
        <p:spPr bwMode="auto">
          <a:xfrm>
            <a:off x="3886200" y="5410200"/>
            <a:ext cx="2286000" cy="6096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Write to output AREA file</a:t>
            </a:r>
            <a:endParaRPr lang="en-US" dirty="0" smtClean="0"/>
          </a:p>
        </p:txBody>
      </p:sp>
      <p:sp>
        <p:nvSpPr>
          <p:cNvPr id="61" name="Flowchart: Process 60"/>
          <p:cNvSpPr/>
          <p:nvPr/>
        </p:nvSpPr>
        <p:spPr bwMode="auto">
          <a:xfrm>
            <a:off x="1905000" y="6400800"/>
            <a:ext cx="609600" cy="228600"/>
          </a:xfrm>
          <a:prstGeom prst="flowChartProcess">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Yes</a:t>
            </a: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4E5D84F5-24D9-4AAF-856B-09553A1CA767}" type="slidenum">
              <a:rPr lang="en-US" smtClean="0">
                <a:latin typeface="Times New Roman" pitchFamily="18" charset="0"/>
                <a:ea typeface="ＭＳ Ｐゴシック" pitchFamily="34" charset="-128"/>
              </a:rPr>
              <a:pPr/>
              <a:t>15</a:t>
            </a:fld>
            <a:endParaRPr lang="en-US" smtClean="0">
              <a:latin typeface="Times New Roman" pitchFamily="18" charset="0"/>
              <a:ea typeface="ＭＳ Ｐゴシック" pitchFamily="34" charset="-128"/>
            </a:endParaRPr>
          </a:p>
        </p:txBody>
      </p:sp>
      <p:sp>
        <p:nvSpPr>
          <p:cNvPr id="6011906" name="Rectangle 2"/>
          <p:cNvSpPr>
            <a:spLocks noGrp="1" noChangeArrowheads="1"/>
          </p:cNvSpPr>
          <p:nvPr>
            <p:ph type="title"/>
          </p:nvPr>
        </p:nvSpPr>
        <p:spPr>
          <a:xfrm>
            <a:off x="1295400" y="152400"/>
            <a:ext cx="6781800" cy="1143000"/>
          </a:xfrm>
        </p:spPr>
        <p:txBody>
          <a:bodyPr/>
          <a:lstStyle/>
          <a:p>
            <a:pPr>
              <a:defRPr/>
            </a:pPr>
            <a:r>
              <a:rPr lang="en-US" sz="4000" smtClean="0"/>
              <a:t>Project Plan </a:t>
            </a:r>
            <a:br>
              <a:rPr lang="en-US" sz="4000" smtClean="0"/>
            </a:br>
            <a:r>
              <a:rPr lang="en-US" sz="4000" smtClean="0"/>
              <a:t>Stakeholder Involvement</a:t>
            </a:r>
            <a:endParaRPr lang="en-US" sz="4000" smtClean="0">
              <a:solidFill>
                <a:srgbClr val="FF33CC"/>
              </a:solidFill>
            </a:endParaRPr>
          </a:p>
        </p:txBody>
      </p:sp>
      <p:sp>
        <p:nvSpPr>
          <p:cNvPr id="44036" name="Rectangle 3"/>
          <p:cNvSpPr>
            <a:spLocks noGrp="1" noChangeArrowheads="1"/>
          </p:cNvSpPr>
          <p:nvPr>
            <p:ph type="body" idx="1"/>
          </p:nvPr>
        </p:nvSpPr>
        <p:spPr>
          <a:xfrm>
            <a:off x="304800" y="1828800"/>
            <a:ext cx="8382000" cy="4495800"/>
          </a:xfrm>
        </p:spPr>
        <p:txBody>
          <a:bodyPr/>
          <a:lstStyle/>
          <a:p>
            <a:pPr>
              <a:lnSpc>
                <a:spcPct val="80000"/>
              </a:lnSpc>
              <a:spcBef>
                <a:spcPct val="50000"/>
              </a:spcBef>
            </a:pPr>
            <a:r>
              <a:rPr lang="en-US" sz="1800" b="1" smtClean="0">
                <a:effectLst/>
                <a:ea typeface="ＭＳ Ｐゴシック" pitchFamily="34" charset="-128"/>
              </a:rPr>
              <a:t>Development Team</a:t>
            </a:r>
          </a:p>
          <a:p>
            <a:pPr lvl="1">
              <a:lnSpc>
                <a:spcPct val="80000"/>
              </a:lnSpc>
              <a:spcBef>
                <a:spcPct val="25000"/>
              </a:spcBef>
            </a:pPr>
            <a:r>
              <a:rPr lang="en-US" sz="1600" b="1" smtClean="0">
                <a:effectLst/>
                <a:ea typeface="ＭＳ Ｐゴシック" pitchFamily="34" charset="-128"/>
              </a:rPr>
              <a:t>Coding and documentation</a:t>
            </a:r>
          </a:p>
          <a:p>
            <a:pPr lvl="1">
              <a:lnSpc>
                <a:spcPct val="80000"/>
              </a:lnSpc>
              <a:spcBef>
                <a:spcPct val="25000"/>
              </a:spcBef>
            </a:pPr>
            <a:r>
              <a:rPr lang="en-US" sz="1600" b="1" smtClean="0">
                <a:effectLst/>
                <a:ea typeface="ＭＳ Ｐゴシック" pitchFamily="34" charset="-128"/>
              </a:rPr>
              <a:t>Quality assurance</a:t>
            </a:r>
          </a:p>
          <a:p>
            <a:pPr lvl="1">
              <a:lnSpc>
                <a:spcPct val="80000"/>
              </a:lnSpc>
              <a:spcBef>
                <a:spcPct val="25000"/>
              </a:spcBef>
            </a:pPr>
            <a:r>
              <a:rPr lang="en-US" sz="1600" b="1" smtClean="0">
                <a:effectLst/>
                <a:ea typeface="ＭＳ Ｐゴシック" pitchFamily="34" charset="-128"/>
              </a:rPr>
              <a:t>Data verification and validation</a:t>
            </a:r>
          </a:p>
          <a:p>
            <a:pPr lvl="1">
              <a:lnSpc>
                <a:spcPct val="80000"/>
              </a:lnSpc>
              <a:spcBef>
                <a:spcPct val="25000"/>
              </a:spcBef>
            </a:pPr>
            <a:r>
              <a:rPr lang="en-US" sz="1600" b="1" smtClean="0">
                <a:effectLst/>
                <a:ea typeface="ＭＳ Ｐゴシック" pitchFamily="34" charset="-128"/>
              </a:rPr>
              <a:t>Configuration Management</a:t>
            </a:r>
          </a:p>
          <a:p>
            <a:pPr>
              <a:lnSpc>
                <a:spcPct val="80000"/>
              </a:lnSpc>
              <a:spcBef>
                <a:spcPct val="50000"/>
              </a:spcBef>
            </a:pPr>
            <a:r>
              <a:rPr lang="en-US" sz="1800" b="1" smtClean="0">
                <a:effectLst/>
                <a:ea typeface="ＭＳ Ｐゴシック" pitchFamily="34" charset="-128"/>
              </a:rPr>
              <a:t>Operation and Maintenance</a:t>
            </a:r>
          </a:p>
          <a:p>
            <a:pPr lvl="1">
              <a:lnSpc>
                <a:spcPct val="80000"/>
              </a:lnSpc>
            </a:pPr>
            <a:r>
              <a:rPr lang="en-US" sz="1600" b="1" smtClean="0">
                <a:effectLst/>
                <a:ea typeface="ＭＳ Ｐゴシック" pitchFamily="34" charset="-128"/>
              </a:rPr>
              <a:t>Code Acceptance</a:t>
            </a:r>
          </a:p>
          <a:p>
            <a:pPr lvl="1">
              <a:lnSpc>
                <a:spcPct val="80000"/>
              </a:lnSpc>
              <a:spcBef>
                <a:spcPct val="25000"/>
              </a:spcBef>
            </a:pPr>
            <a:r>
              <a:rPr lang="en-US" sz="1600" b="1" smtClean="0">
                <a:effectLst/>
                <a:ea typeface="ＭＳ Ｐゴシック" pitchFamily="34" charset="-128"/>
              </a:rPr>
              <a:t>Running system</a:t>
            </a:r>
          </a:p>
          <a:p>
            <a:pPr lvl="1">
              <a:lnSpc>
                <a:spcPct val="80000"/>
              </a:lnSpc>
              <a:spcBef>
                <a:spcPct val="25000"/>
              </a:spcBef>
            </a:pPr>
            <a:r>
              <a:rPr lang="en-US" sz="1600" b="1" smtClean="0">
                <a:effectLst/>
                <a:ea typeface="ＭＳ Ｐゴシック" pitchFamily="34" charset="-128"/>
              </a:rPr>
              <a:t>Interface with operations</a:t>
            </a:r>
          </a:p>
          <a:p>
            <a:pPr lvl="1">
              <a:lnSpc>
                <a:spcPct val="80000"/>
              </a:lnSpc>
              <a:spcBef>
                <a:spcPct val="25000"/>
              </a:spcBef>
            </a:pPr>
            <a:r>
              <a:rPr lang="en-US" sz="1600" b="1" smtClean="0">
                <a:effectLst/>
                <a:ea typeface="ＭＳ Ｐゴシック" pitchFamily="34" charset="-128"/>
              </a:rPr>
              <a:t>Monitoring</a:t>
            </a:r>
          </a:p>
          <a:p>
            <a:pPr lvl="1">
              <a:lnSpc>
                <a:spcPct val="80000"/>
              </a:lnSpc>
              <a:spcBef>
                <a:spcPct val="25000"/>
              </a:spcBef>
            </a:pPr>
            <a:r>
              <a:rPr lang="en-US" sz="1600" b="1" smtClean="0">
                <a:effectLst/>
                <a:ea typeface="ＭＳ Ｐゴシック" pitchFamily="34" charset="-128"/>
              </a:rPr>
              <a:t>Distribution</a:t>
            </a:r>
          </a:p>
          <a:p>
            <a:pPr>
              <a:lnSpc>
                <a:spcPct val="80000"/>
              </a:lnSpc>
              <a:spcBef>
                <a:spcPct val="50000"/>
              </a:spcBef>
            </a:pPr>
            <a:r>
              <a:rPr lang="en-US" sz="1800" b="1" smtClean="0">
                <a:effectLst/>
                <a:ea typeface="ＭＳ Ｐゴシック" pitchFamily="34" charset="-128"/>
              </a:rPr>
              <a:t>Customers and/or Users</a:t>
            </a:r>
          </a:p>
          <a:p>
            <a:pPr lvl="1">
              <a:lnSpc>
                <a:spcPct val="80000"/>
              </a:lnSpc>
            </a:pPr>
            <a:r>
              <a:rPr lang="en-US" sz="1600" b="1" smtClean="0">
                <a:effectLst/>
                <a:ea typeface="ＭＳ Ｐゴシック" pitchFamily="34" charset="-128"/>
              </a:rPr>
              <a:t>Supply customer request</a:t>
            </a:r>
          </a:p>
          <a:p>
            <a:pPr lvl="1">
              <a:lnSpc>
                <a:spcPct val="80000"/>
              </a:lnSpc>
              <a:spcBef>
                <a:spcPct val="25000"/>
              </a:spcBef>
            </a:pPr>
            <a:r>
              <a:rPr lang="en-US" sz="1600" b="1" smtClean="0">
                <a:effectLst/>
                <a:ea typeface="ＭＳ Ｐゴシック" pitchFamily="34" charset="-128"/>
              </a:rPr>
              <a:t>Review project development</a:t>
            </a:r>
          </a:p>
          <a:p>
            <a:pPr lvl="1">
              <a:lnSpc>
                <a:spcPct val="80000"/>
              </a:lnSpc>
              <a:spcBef>
                <a:spcPct val="25000"/>
              </a:spcBef>
            </a:pPr>
            <a:r>
              <a:rPr lang="en-US" sz="1600" b="1" smtClean="0">
                <a:effectLst/>
                <a:ea typeface="ＭＳ Ｐゴシック" pitchFamily="34" charset="-128"/>
              </a:rPr>
              <a:t>Archive data</a:t>
            </a:r>
          </a:p>
          <a:p>
            <a:pPr lvl="1">
              <a:lnSpc>
                <a:spcPct val="80000"/>
              </a:lnSpc>
              <a:spcBef>
                <a:spcPct val="25000"/>
              </a:spcBef>
            </a:pPr>
            <a:r>
              <a:rPr lang="en-US" sz="1600" b="1" smtClean="0">
                <a:effectLst/>
                <a:ea typeface="ＭＳ Ｐゴシック" pitchFamily="34" charset="-128"/>
              </a:rPr>
              <a:t>Communicate with development team</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D155B627-F3E0-4129-A2E4-4689B6F0FA11}" type="slidenum">
              <a:rPr lang="en-US" smtClean="0">
                <a:latin typeface="Times New Roman" pitchFamily="18" charset="0"/>
                <a:ea typeface="ＭＳ Ｐゴシック" pitchFamily="34" charset="-128"/>
              </a:rPr>
              <a:pPr/>
              <a:t>150</a:t>
            </a:fld>
            <a:endParaRPr lang="en-US" smtClean="0">
              <a:latin typeface="Times New Roman" pitchFamily="18" charset="0"/>
              <a:ea typeface="ＭＳ Ｐゴシック" pitchFamily="34" charset="-128"/>
            </a:endParaRPr>
          </a:p>
        </p:txBody>
      </p:sp>
      <p:sp>
        <p:nvSpPr>
          <p:cNvPr id="9708546" name="Rectangle 2"/>
          <p:cNvSpPr>
            <a:spLocks noGrp="1" noChangeArrowheads="1"/>
          </p:cNvSpPr>
          <p:nvPr>
            <p:ph type="title"/>
          </p:nvPr>
        </p:nvSpPr>
        <p:spPr>
          <a:xfrm>
            <a:off x="1143000" y="152400"/>
            <a:ext cx="7848600" cy="1143000"/>
          </a:xfrm>
        </p:spPr>
        <p:txBody>
          <a:bodyPr/>
          <a:lstStyle/>
          <a:p>
            <a:pPr>
              <a:defRPr/>
            </a:pPr>
            <a:r>
              <a:rPr lang="en-US" sz="4000" dirty="0" smtClean="0"/>
              <a:t>GHE</a:t>
            </a:r>
            <a:br>
              <a:rPr lang="en-US" sz="4000" dirty="0" smtClean="0"/>
            </a:br>
            <a:r>
              <a:rPr lang="en-US" sz="3200" dirty="0" smtClean="0"/>
              <a:t>Unit Description – Equilibrium Level</a:t>
            </a:r>
          </a:p>
        </p:txBody>
      </p:sp>
      <p:sp>
        <p:nvSpPr>
          <p:cNvPr id="16389" name="Rectangle 3"/>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tabLst>
                <a:tab pos="1371600" algn="l"/>
              </a:tabLst>
            </a:pPr>
            <a:endParaRPr lang="en-US" sz="2400">
              <a:solidFill>
                <a:srgbClr val="000000"/>
              </a:solidFill>
              <a:latin typeface="Times New Roman" pitchFamily="18" charset="0"/>
              <a:ea typeface="ＭＳ Ｐゴシック" pitchFamily="34" charset="-128"/>
            </a:endParaRPr>
          </a:p>
        </p:txBody>
      </p:sp>
      <p:sp>
        <p:nvSpPr>
          <p:cNvPr id="16390" name="AutoShape 4" descr="gif&amp;filename=Targeting_detailed"/>
          <p:cNvSpPr>
            <a:spLocks noChangeAspect="1" noChangeArrowheads="1"/>
          </p:cNvSpPr>
          <p:nvPr/>
        </p:nvSpPr>
        <p:spPr bwMode="auto">
          <a:xfrm>
            <a:off x="3041650" y="4387850"/>
            <a:ext cx="304800" cy="304800"/>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16391" name="Rectangle 5"/>
          <p:cNvSpPr>
            <a:spLocks noChangeArrowheads="1"/>
          </p:cNvSpPr>
          <p:nvPr/>
        </p:nvSpPr>
        <p:spPr bwMode="auto">
          <a:xfrm>
            <a:off x="0" y="1600200"/>
            <a:ext cx="9144000" cy="5257800"/>
          </a:xfrm>
          <a:prstGeom prst="rect">
            <a:avLst/>
          </a:prstGeom>
          <a:solidFill>
            <a:srgbClr val="FFFFFF"/>
          </a:solidFill>
          <a:ln w="9525">
            <a:no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New Roman" pitchFamily="18" charset="0"/>
              <a:ea typeface="ＭＳ Ｐゴシック" pitchFamily="34" charset="-128"/>
            </a:endParaRPr>
          </a:p>
        </p:txBody>
      </p:sp>
      <p:sp>
        <p:nvSpPr>
          <p:cNvPr id="11" name="Flowchart: Terminator 10"/>
          <p:cNvSpPr/>
          <p:nvPr/>
        </p:nvSpPr>
        <p:spPr bwMode="auto">
          <a:xfrm>
            <a:off x="685800" y="1752600"/>
            <a:ext cx="1752600" cy="5334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Start EL routine</a:t>
            </a:r>
          </a:p>
        </p:txBody>
      </p:sp>
      <p:sp>
        <p:nvSpPr>
          <p:cNvPr id="16" name="Flowchart: Terminator 15"/>
          <p:cNvSpPr/>
          <p:nvPr/>
        </p:nvSpPr>
        <p:spPr bwMode="auto">
          <a:xfrm>
            <a:off x="4572000" y="5486400"/>
            <a:ext cx="1600200" cy="5334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End EL routine</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Flowchart: Process 16"/>
          <p:cNvSpPr/>
          <p:nvPr/>
        </p:nvSpPr>
        <p:spPr bwMode="auto">
          <a:xfrm>
            <a:off x="4114800" y="2362200"/>
            <a:ext cx="2438400" cy="7620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Run 1-D atmospheric model to calculate stability parameters at each grid location</a:t>
            </a:r>
          </a:p>
        </p:txBody>
      </p:sp>
      <p:sp>
        <p:nvSpPr>
          <p:cNvPr id="19" name="Flowchart: Process 18"/>
          <p:cNvSpPr/>
          <p:nvPr/>
        </p:nvSpPr>
        <p:spPr bwMode="auto">
          <a:xfrm>
            <a:off x="609600" y="5181600"/>
            <a:ext cx="19050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Rewrite GFS grid data into </a:t>
            </a:r>
            <a:r>
              <a:rPr lang="en-US" sz="1400" dirty="0" err="1" smtClean="0"/>
              <a:t>McIDAS</a:t>
            </a:r>
            <a:r>
              <a:rPr lang="en-US" sz="1400" dirty="0" smtClean="0"/>
              <a:t> MD format</a:t>
            </a:r>
            <a:r>
              <a:rPr kumimoji="0" lang="en-US" sz="2400" b="0" i="0" u="none" strike="noStrike" cap="none" normalizeH="0" baseline="0" dirty="0" smtClean="0">
                <a:ln>
                  <a:noFill/>
                </a:ln>
                <a:solidFill>
                  <a:schemeClr val="tx1"/>
                </a:solidFill>
                <a:effectLst/>
                <a:latin typeface="Times New Roman" pitchFamily="18" charset="0"/>
              </a:rPr>
              <a:t> </a:t>
            </a:r>
          </a:p>
        </p:txBody>
      </p:sp>
      <p:cxnSp>
        <p:nvCxnSpPr>
          <p:cNvPr id="21" name="Straight Arrow Connector 20"/>
          <p:cNvCxnSpPr>
            <a:stCxn id="11" idx="2"/>
          </p:cNvCxnSpPr>
          <p:nvPr/>
        </p:nvCxnSpPr>
        <p:spPr bwMode="auto">
          <a:xfrm rot="5400000">
            <a:off x="1219200" y="2628900"/>
            <a:ext cx="685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Straight Arrow Connector 22"/>
          <p:cNvCxnSpPr>
            <a:stCxn id="56" idx="4"/>
            <a:endCxn id="55" idx="1"/>
          </p:cNvCxnSpPr>
          <p:nvPr/>
        </p:nvCxnSpPr>
        <p:spPr bwMode="auto">
          <a:xfrm rot="5400000">
            <a:off x="1371600" y="3695700"/>
            <a:ext cx="381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5" name="Straight Arrow Connector 24"/>
          <p:cNvCxnSpPr>
            <a:stCxn id="55" idx="4"/>
            <a:endCxn id="19" idx="0"/>
          </p:cNvCxnSpPr>
          <p:nvPr/>
        </p:nvCxnSpPr>
        <p:spPr bwMode="auto">
          <a:xfrm rot="5400000">
            <a:off x="1257300" y="4876800"/>
            <a:ext cx="6096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9" name="Straight Arrow Connector 28"/>
          <p:cNvCxnSpPr>
            <a:stCxn id="17" idx="2"/>
          </p:cNvCxnSpPr>
          <p:nvPr/>
        </p:nvCxnSpPr>
        <p:spPr bwMode="auto">
          <a:xfrm rot="5400000">
            <a:off x="4953000" y="3505200"/>
            <a:ext cx="762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5" name="Flowchart: Data 54"/>
          <p:cNvSpPr/>
          <p:nvPr/>
        </p:nvSpPr>
        <p:spPr bwMode="auto">
          <a:xfrm>
            <a:off x="381000" y="3886200"/>
            <a:ext cx="2362200" cy="6858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Select T,Z,RH, U,V components from GFS</a:t>
            </a:r>
            <a:endParaRPr lang="en-US" dirty="0" smtClean="0"/>
          </a:p>
        </p:txBody>
      </p:sp>
      <p:sp>
        <p:nvSpPr>
          <p:cNvPr id="56" name="Flowchart: Data 55"/>
          <p:cNvSpPr/>
          <p:nvPr/>
        </p:nvSpPr>
        <p:spPr bwMode="auto">
          <a:xfrm>
            <a:off x="304800" y="2819400"/>
            <a:ext cx="2514600" cy="6858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Select global region (input parameter)</a:t>
            </a:r>
            <a:endParaRPr lang="en-US" dirty="0" smtClean="0"/>
          </a:p>
        </p:txBody>
      </p:sp>
      <p:sp>
        <p:nvSpPr>
          <p:cNvPr id="60" name="Flowchart: Data 59"/>
          <p:cNvSpPr/>
          <p:nvPr/>
        </p:nvSpPr>
        <p:spPr bwMode="auto">
          <a:xfrm>
            <a:off x="4038600" y="3886200"/>
            <a:ext cx="2667000" cy="8382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Write equilibrium level temperature into GRID file</a:t>
            </a:r>
            <a:endParaRPr lang="en-US" dirty="0" smtClean="0"/>
          </a:p>
        </p:txBody>
      </p:sp>
      <p:cxnSp>
        <p:nvCxnSpPr>
          <p:cNvPr id="37" name="Shape 36"/>
          <p:cNvCxnSpPr>
            <a:stCxn id="19" idx="3"/>
          </p:cNvCxnSpPr>
          <p:nvPr/>
        </p:nvCxnSpPr>
        <p:spPr bwMode="auto">
          <a:xfrm flipV="1">
            <a:off x="2514600" y="2743200"/>
            <a:ext cx="914400" cy="2744724"/>
          </a:xfrm>
          <a:prstGeom prst="bentConnector2">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Straight Arrow Connector 39"/>
          <p:cNvCxnSpPr>
            <a:endCxn id="17" idx="1"/>
          </p:cNvCxnSpPr>
          <p:nvPr/>
        </p:nvCxnSpPr>
        <p:spPr bwMode="auto">
          <a:xfrm>
            <a:off x="3429000" y="2743200"/>
            <a:ext cx="685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7" name="Straight Arrow Connector 46"/>
          <p:cNvCxnSpPr>
            <a:stCxn id="60" idx="4"/>
            <a:endCxn id="16" idx="0"/>
          </p:cNvCxnSpPr>
          <p:nvPr/>
        </p:nvCxnSpPr>
        <p:spPr bwMode="auto">
          <a:xfrm rot="5400000">
            <a:off x="4991100" y="5105400"/>
            <a:ext cx="762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D155B627-F3E0-4129-A2E4-4689B6F0FA11}" type="slidenum">
              <a:rPr lang="en-US" smtClean="0">
                <a:latin typeface="Times New Roman" pitchFamily="18" charset="0"/>
                <a:ea typeface="ＭＳ Ｐゴシック" pitchFamily="34" charset="-128"/>
              </a:rPr>
              <a:pPr/>
              <a:t>151</a:t>
            </a:fld>
            <a:endParaRPr lang="en-US" smtClean="0">
              <a:latin typeface="Times New Roman" pitchFamily="18" charset="0"/>
              <a:ea typeface="ＭＳ Ｐゴシック" pitchFamily="34" charset="-128"/>
            </a:endParaRPr>
          </a:p>
        </p:txBody>
      </p:sp>
      <p:sp>
        <p:nvSpPr>
          <p:cNvPr id="9708546" name="Rectangle 2"/>
          <p:cNvSpPr>
            <a:spLocks noGrp="1" noChangeArrowheads="1"/>
          </p:cNvSpPr>
          <p:nvPr>
            <p:ph type="title"/>
          </p:nvPr>
        </p:nvSpPr>
        <p:spPr>
          <a:xfrm>
            <a:off x="1143000" y="152400"/>
            <a:ext cx="7848600" cy="1143000"/>
          </a:xfrm>
        </p:spPr>
        <p:txBody>
          <a:bodyPr/>
          <a:lstStyle/>
          <a:p>
            <a:pPr>
              <a:defRPr/>
            </a:pPr>
            <a:r>
              <a:rPr lang="en-US" sz="4000" dirty="0" smtClean="0"/>
              <a:t>GHE</a:t>
            </a:r>
            <a:br>
              <a:rPr lang="en-US" sz="4000" dirty="0" smtClean="0"/>
            </a:br>
            <a:r>
              <a:rPr lang="en-US" sz="3200" dirty="0" smtClean="0"/>
              <a:t>Unit Description – Rain Rates</a:t>
            </a:r>
          </a:p>
        </p:txBody>
      </p:sp>
      <p:sp>
        <p:nvSpPr>
          <p:cNvPr id="16389" name="Rectangle 3"/>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tabLst>
                <a:tab pos="1371600" algn="l"/>
              </a:tabLst>
            </a:pPr>
            <a:endParaRPr lang="en-US" sz="2400">
              <a:solidFill>
                <a:srgbClr val="000000"/>
              </a:solidFill>
              <a:latin typeface="Times New Roman" pitchFamily="18" charset="0"/>
              <a:ea typeface="ＭＳ Ｐゴシック" pitchFamily="34" charset="-128"/>
            </a:endParaRPr>
          </a:p>
        </p:txBody>
      </p:sp>
      <p:sp>
        <p:nvSpPr>
          <p:cNvPr id="16390" name="AutoShape 4" descr="gif&amp;filename=Targeting_detailed"/>
          <p:cNvSpPr>
            <a:spLocks noChangeAspect="1" noChangeArrowheads="1"/>
          </p:cNvSpPr>
          <p:nvPr/>
        </p:nvSpPr>
        <p:spPr bwMode="auto">
          <a:xfrm>
            <a:off x="3041650" y="4387850"/>
            <a:ext cx="304800" cy="304800"/>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16391" name="Rectangle 5"/>
          <p:cNvSpPr>
            <a:spLocks noChangeArrowheads="1"/>
          </p:cNvSpPr>
          <p:nvPr/>
        </p:nvSpPr>
        <p:spPr bwMode="auto">
          <a:xfrm>
            <a:off x="0" y="1600200"/>
            <a:ext cx="9144000" cy="5257800"/>
          </a:xfrm>
          <a:prstGeom prst="rect">
            <a:avLst/>
          </a:prstGeom>
          <a:solidFill>
            <a:srgbClr val="FFFFFF"/>
          </a:solidFill>
          <a:ln w="9525">
            <a:no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New Roman" pitchFamily="18" charset="0"/>
              <a:ea typeface="ＭＳ Ｐゴシック" pitchFamily="34" charset="-128"/>
            </a:endParaRPr>
          </a:p>
        </p:txBody>
      </p:sp>
      <p:sp>
        <p:nvSpPr>
          <p:cNvPr id="11" name="Flowchart: Terminator 10"/>
          <p:cNvSpPr/>
          <p:nvPr/>
        </p:nvSpPr>
        <p:spPr bwMode="auto">
          <a:xfrm>
            <a:off x="685800" y="1752600"/>
            <a:ext cx="1752600" cy="5334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Start RR routine</a:t>
            </a:r>
          </a:p>
        </p:txBody>
      </p:sp>
      <p:sp>
        <p:nvSpPr>
          <p:cNvPr id="16" name="Flowchart: Terminator 15"/>
          <p:cNvSpPr/>
          <p:nvPr/>
        </p:nvSpPr>
        <p:spPr bwMode="auto">
          <a:xfrm>
            <a:off x="4572000" y="5486400"/>
            <a:ext cx="1600200" cy="5334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End RR routine</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Flowchart: Process 16"/>
          <p:cNvSpPr/>
          <p:nvPr/>
        </p:nvSpPr>
        <p:spPr bwMode="auto">
          <a:xfrm>
            <a:off x="4114800" y="2362200"/>
            <a:ext cx="2438400" cy="7620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Run rain rate calculation routine</a:t>
            </a:r>
          </a:p>
        </p:txBody>
      </p:sp>
      <p:sp>
        <p:nvSpPr>
          <p:cNvPr id="19" name="Flowchart: Process 18"/>
          <p:cNvSpPr/>
          <p:nvPr/>
        </p:nvSpPr>
        <p:spPr bwMode="auto">
          <a:xfrm>
            <a:off x="609600" y="5943600"/>
            <a:ext cx="2057400" cy="6096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77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Select pre-made </a:t>
            </a:r>
            <a:r>
              <a:rPr lang="en-US" sz="1400" dirty="0" err="1" smtClean="0"/>
              <a:t>orographic</a:t>
            </a:r>
            <a:r>
              <a:rPr lang="en-US" sz="1400" dirty="0" smtClean="0"/>
              <a:t> and EL files for selected region</a:t>
            </a:r>
            <a:r>
              <a:rPr kumimoji="0" lang="en-US" sz="2400" b="0" i="0" u="none" strike="noStrike" cap="none" normalizeH="0" baseline="0" dirty="0" smtClean="0">
                <a:ln>
                  <a:noFill/>
                </a:ln>
                <a:solidFill>
                  <a:schemeClr val="tx1"/>
                </a:solidFill>
                <a:effectLst/>
                <a:latin typeface="Times New Roman" pitchFamily="18" charset="0"/>
              </a:rPr>
              <a:t> </a:t>
            </a:r>
          </a:p>
        </p:txBody>
      </p:sp>
      <p:cxnSp>
        <p:nvCxnSpPr>
          <p:cNvPr id="21" name="Straight Arrow Connector 20"/>
          <p:cNvCxnSpPr>
            <a:stCxn id="11" idx="2"/>
          </p:cNvCxnSpPr>
          <p:nvPr/>
        </p:nvCxnSpPr>
        <p:spPr bwMode="auto">
          <a:xfrm rot="5400000">
            <a:off x="1219200" y="2628900"/>
            <a:ext cx="685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Straight Arrow Connector 22"/>
          <p:cNvCxnSpPr>
            <a:stCxn id="56" idx="4"/>
          </p:cNvCxnSpPr>
          <p:nvPr/>
        </p:nvCxnSpPr>
        <p:spPr bwMode="auto">
          <a:xfrm rot="5400000">
            <a:off x="1371600" y="3695700"/>
            <a:ext cx="381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5" name="Straight Arrow Connector 24"/>
          <p:cNvCxnSpPr>
            <a:stCxn id="22" idx="2"/>
            <a:endCxn id="19" idx="0"/>
          </p:cNvCxnSpPr>
          <p:nvPr/>
        </p:nvCxnSpPr>
        <p:spPr bwMode="auto">
          <a:xfrm rot="5400000">
            <a:off x="1447800" y="5753100"/>
            <a:ext cx="381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9" name="Straight Arrow Connector 28"/>
          <p:cNvCxnSpPr>
            <a:stCxn id="17" idx="2"/>
          </p:cNvCxnSpPr>
          <p:nvPr/>
        </p:nvCxnSpPr>
        <p:spPr bwMode="auto">
          <a:xfrm rot="5400000">
            <a:off x="4953000" y="3505200"/>
            <a:ext cx="762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6" name="Flowchart: Data 55"/>
          <p:cNvSpPr/>
          <p:nvPr/>
        </p:nvSpPr>
        <p:spPr bwMode="auto">
          <a:xfrm>
            <a:off x="304800" y="2819400"/>
            <a:ext cx="2514600" cy="6858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Select satellite data from  input   region</a:t>
            </a:r>
            <a:endParaRPr lang="en-US" dirty="0" smtClean="0"/>
          </a:p>
        </p:txBody>
      </p:sp>
      <p:sp>
        <p:nvSpPr>
          <p:cNvPr id="60" name="Flowchart: Data 59"/>
          <p:cNvSpPr/>
          <p:nvPr/>
        </p:nvSpPr>
        <p:spPr bwMode="auto">
          <a:xfrm>
            <a:off x="4038600" y="3886200"/>
            <a:ext cx="2667000" cy="838200"/>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smtClean="0"/>
              <a:t>Write rain rates to output AREA file</a:t>
            </a:r>
            <a:endParaRPr lang="en-US" dirty="0" smtClean="0"/>
          </a:p>
        </p:txBody>
      </p:sp>
      <p:cxnSp>
        <p:nvCxnSpPr>
          <p:cNvPr id="37" name="Shape 36"/>
          <p:cNvCxnSpPr>
            <a:stCxn id="19" idx="3"/>
          </p:cNvCxnSpPr>
          <p:nvPr/>
        </p:nvCxnSpPr>
        <p:spPr bwMode="auto">
          <a:xfrm flipV="1">
            <a:off x="2667000" y="2743200"/>
            <a:ext cx="762000" cy="3505200"/>
          </a:xfrm>
          <a:prstGeom prst="bentConnector2">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Straight Arrow Connector 39"/>
          <p:cNvCxnSpPr>
            <a:endCxn id="17" idx="1"/>
          </p:cNvCxnSpPr>
          <p:nvPr/>
        </p:nvCxnSpPr>
        <p:spPr bwMode="auto">
          <a:xfrm>
            <a:off x="3429000" y="2743200"/>
            <a:ext cx="685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7" name="Straight Arrow Connector 46"/>
          <p:cNvCxnSpPr>
            <a:stCxn id="60" idx="4"/>
            <a:endCxn id="16" idx="0"/>
          </p:cNvCxnSpPr>
          <p:nvPr/>
        </p:nvCxnSpPr>
        <p:spPr bwMode="auto">
          <a:xfrm rot="5400000">
            <a:off x="4991100" y="5105400"/>
            <a:ext cx="7620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Flowchart: Process 21"/>
          <p:cNvSpPr/>
          <p:nvPr/>
        </p:nvSpPr>
        <p:spPr bwMode="auto">
          <a:xfrm>
            <a:off x="609600" y="4876800"/>
            <a:ext cx="2057400" cy="6858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92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Extract regional PW and RH AREAs from global AREA files</a:t>
            </a:r>
            <a:r>
              <a:rPr kumimoji="0" lang="en-US" sz="2400" b="0" i="0" u="none" strike="noStrike" cap="none" normalizeH="0" baseline="0" dirty="0" smtClean="0">
                <a:ln>
                  <a:noFill/>
                </a:ln>
                <a:solidFill>
                  <a:schemeClr val="tx1"/>
                </a:solidFill>
                <a:effectLst/>
                <a:latin typeface="Times New Roman" pitchFamily="18" charset="0"/>
              </a:rPr>
              <a:t> </a:t>
            </a:r>
          </a:p>
        </p:txBody>
      </p:sp>
      <p:sp>
        <p:nvSpPr>
          <p:cNvPr id="24" name="Flowchart: Process 23"/>
          <p:cNvSpPr/>
          <p:nvPr/>
        </p:nvSpPr>
        <p:spPr bwMode="auto">
          <a:xfrm>
            <a:off x="609600" y="3886200"/>
            <a:ext cx="2057400" cy="6858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925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Remap satellite data into standard regional Mercator</a:t>
            </a:r>
            <a:r>
              <a:rPr kumimoji="0" lang="en-US" sz="2400" b="0" i="0" u="none" strike="noStrike" cap="none" normalizeH="0" baseline="0" dirty="0" smtClean="0">
                <a:ln>
                  <a:noFill/>
                </a:ln>
                <a:solidFill>
                  <a:schemeClr val="tx1"/>
                </a:solidFill>
                <a:effectLst/>
                <a:latin typeface="Times New Roman" pitchFamily="18" charset="0"/>
              </a:rPr>
              <a:t>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D155B627-F3E0-4129-A2E4-4689B6F0FA11}" type="slidenum">
              <a:rPr lang="en-US" smtClean="0">
                <a:latin typeface="Times New Roman" pitchFamily="18" charset="0"/>
                <a:ea typeface="ＭＳ Ｐゴシック" pitchFamily="34" charset="-128"/>
              </a:rPr>
              <a:pPr/>
              <a:t>152</a:t>
            </a:fld>
            <a:endParaRPr lang="en-US" smtClean="0">
              <a:latin typeface="Times New Roman" pitchFamily="18" charset="0"/>
              <a:ea typeface="ＭＳ Ｐゴシック" pitchFamily="34" charset="-128"/>
            </a:endParaRPr>
          </a:p>
        </p:txBody>
      </p:sp>
      <p:sp>
        <p:nvSpPr>
          <p:cNvPr id="9708546" name="Rectangle 2"/>
          <p:cNvSpPr>
            <a:spLocks noGrp="1" noChangeArrowheads="1"/>
          </p:cNvSpPr>
          <p:nvPr>
            <p:ph type="title"/>
          </p:nvPr>
        </p:nvSpPr>
        <p:spPr>
          <a:xfrm>
            <a:off x="1143000" y="152400"/>
            <a:ext cx="7848600" cy="1143000"/>
          </a:xfrm>
        </p:spPr>
        <p:txBody>
          <a:bodyPr/>
          <a:lstStyle/>
          <a:p>
            <a:pPr>
              <a:defRPr/>
            </a:pPr>
            <a:r>
              <a:rPr lang="en-US" sz="4000" dirty="0" smtClean="0"/>
              <a:t>GHE</a:t>
            </a:r>
            <a:br>
              <a:rPr lang="en-US" sz="4000" dirty="0" smtClean="0"/>
            </a:br>
            <a:r>
              <a:rPr lang="en-US" sz="3200" dirty="0" smtClean="0"/>
              <a:t>Unit Description – Spatial Mosaics</a:t>
            </a:r>
          </a:p>
        </p:txBody>
      </p:sp>
      <p:sp>
        <p:nvSpPr>
          <p:cNvPr id="16389" name="Rectangle 3"/>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tabLst>
                <a:tab pos="1371600" algn="l"/>
              </a:tabLst>
            </a:pPr>
            <a:endParaRPr lang="en-US" sz="2400">
              <a:solidFill>
                <a:srgbClr val="000000"/>
              </a:solidFill>
              <a:latin typeface="Times New Roman" pitchFamily="18" charset="0"/>
              <a:ea typeface="ＭＳ Ｐゴシック" pitchFamily="34" charset="-128"/>
            </a:endParaRPr>
          </a:p>
        </p:txBody>
      </p:sp>
      <p:sp>
        <p:nvSpPr>
          <p:cNvPr id="16390" name="AutoShape 4" descr="gif&amp;filename=Targeting_detailed"/>
          <p:cNvSpPr>
            <a:spLocks noChangeAspect="1" noChangeArrowheads="1"/>
          </p:cNvSpPr>
          <p:nvPr/>
        </p:nvSpPr>
        <p:spPr bwMode="auto">
          <a:xfrm>
            <a:off x="3041650" y="4387850"/>
            <a:ext cx="304800" cy="304800"/>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a typeface="ＭＳ Ｐゴシック" pitchFamily="34" charset="-128"/>
            </a:endParaRPr>
          </a:p>
        </p:txBody>
      </p:sp>
      <p:sp>
        <p:nvSpPr>
          <p:cNvPr id="16391" name="Rectangle 5"/>
          <p:cNvSpPr>
            <a:spLocks noChangeArrowheads="1"/>
          </p:cNvSpPr>
          <p:nvPr/>
        </p:nvSpPr>
        <p:spPr bwMode="auto">
          <a:xfrm>
            <a:off x="0" y="1600200"/>
            <a:ext cx="9144000" cy="5257800"/>
          </a:xfrm>
          <a:prstGeom prst="rect">
            <a:avLst/>
          </a:prstGeom>
          <a:solidFill>
            <a:srgbClr val="FFFFFF"/>
          </a:solidFill>
          <a:ln w="9525">
            <a:no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New Roman" pitchFamily="18" charset="0"/>
              <a:ea typeface="ＭＳ Ｐゴシック" pitchFamily="34" charset="-128"/>
            </a:endParaRPr>
          </a:p>
        </p:txBody>
      </p:sp>
      <p:sp>
        <p:nvSpPr>
          <p:cNvPr id="11" name="Flowchart: Terminator 10"/>
          <p:cNvSpPr/>
          <p:nvPr/>
        </p:nvSpPr>
        <p:spPr bwMode="auto">
          <a:xfrm>
            <a:off x="1447800" y="1600200"/>
            <a:ext cx="1752600" cy="4572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925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Start Mosaic routine</a:t>
            </a:r>
          </a:p>
        </p:txBody>
      </p:sp>
      <p:sp>
        <p:nvSpPr>
          <p:cNvPr id="16" name="Flowchart: Terminator 15"/>
          <p:cNvSpPr/>
          <p:nvPr/>
        </p:nvSpPr>
        <p:spPr bwMode="auto">
          <a:xfrm>
            <a:off x="6858000" y="6096000"/>
            <a:ext cx="1600200" cy="533400"/>
          </a:xfrm>
          <a:prstGeom prst="flowChartTerminator">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End Mosaic routine</a:t>
            </a: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21" name="Straight Arrow Connector 20"/>
          <p:cNvCxnSpPr>
            <a:stCxn id="11" idx="2"/>
          </p:cNvCxnSpPr>
          <p:nvPr/>
        </p:nvCxnSpPr>
        <p:spPr bwMode="auto">
          <a:xfrm rot="5400000">
            <a:off x="1942306" y="2438400"/>
            <a:ext cx="762794" cy="79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Flowchart: Decision 21"/>
          <p:cNvSpPr/>
          <p:nvPr/>
        </p:nvSpPr>
        <p:spPr bwMode="auto">
          <a:xfrm>
            <a:off x="1371600" y="5791200"/>
            <a:ext cx="1905000" cy="762000"/>
          </a:xfrm>
          <a:prstGeom prst="flowChartDecision">
            <a:avLst/>
          </a:prstGeom>
          <a:solidFill>
            <a:srgbClr val="29FF2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77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Current MTSAT RR?</a:t>
            </a:r>
          </a:p>
        </p:txBody>
      </p:sp>
      <p:sp>
        <p:nvSpPr>
          <p:cNvPr id="24" name="Flowchart: Decision 23"/>
          <p:cNvSpPr/>
          <p:nvPr/>
        </p:nvSpPr>
        <p:spPr bwMode="auto">
          <a:xfrm>
            <a:off x="1371600" y="2209800"/>
            <a:ext cx="1905000" cy="762000"/>
          </a:xfrm>
          <a:prstGeom prst="flowChartDecision">
            <a:avLst/>
          </a:prstGeom>
          <a:solidFill>
            <a:srgbClr val="29FF2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77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Current Goes-E RR?</a:t>
            </a:r>
          </a:p>
        </p:txBody>
      </p:sp>
      <p:sp>
        <p:nvSpPr>
          <p:cNvPr id="26" name="Flowchart: Decision 25"/>
          <p:cNvSpPr/>
          <p:nvPr/>
        </p:nvSpPr>
        <p:spPr bwMode="auto">
          <a:xfrm>
            <a:off x="1371600" y="4876800"/>
            <a:ext cx="1905000" cy="762000"/>
          </a:xfrm>
          <a:prstGeom prst="flowChartDecision">
            <a:avLst/>
          </a:prstGeom>
          <a:solidFill>
            <a:srgbClr val="29FF2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77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Current Met-7 RR?</a:t>
            </a:r>
          </a:p>
        </p:txBody>
      </p:sp>
      <p:sp>
        <p:nvSpPr>
          <p:cNvPr id="27" name="Flowchart: Decision 26"/>
          <p:cNvSpPr/>
          <p:nvPr/>
        </p:nvSpPr>
        <p:spPr bwMode="auto">
          <a:xfrm>
            <a:off x="1371600" y="3962400"/>
            <a:ext cx="1905000" cy="762000"/>
          </a:xfrm>
          <a:prstGeom prst="flowChartDecision">
            <a:avLst/>
          </a:prstGeom>
          <a:solidFill>
            <a:srgbClr val="29FF2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77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Current Met-9 RR?</a:t>
            </a:r>
          </a:p>
        </p:txBody>
      </p:sp>
      <p:sp>
        <p:nvSpPr>
          <p:cNvPr id="28" name="Flowchart: Decision 27"/>
          <p:cNvSpPr/>
          <p:nvPr/>
        </p:nvSpPr>
        <p:spPr bwMode="auto">
          <a:xfrm>
            <a:off x="1371600" y="3124200"/>
            <a:ext cx="1905000" cy="762000"/>
          </a:xfrm>
          <a:prstGeom prst="flowChartDecision">
            <a:avLst/>
          </a:prstGeom>
          <a:solidFill>
            <a:srgbClr val="29FF2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77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Current Goes-W RR?</a:t>
            </a:r>
          </a:p>
        </p:txBody>
      </p:sp>
      <p:sp>
        <p:nvSpPr>
          <p:cNvPr id="31" name="Flowchart: Process 30"/>
          <p:cNvSpPr/>
          <p:nvPr/>
        </p:nvSpPr>
        <p:spPr bwMode="auto">
          <a:xfrm>
            <a:off x="3581400" y="58674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Use RR</a:t>
            </a:r>
          </a:p>
        </p:txBody>
      </p:sp>
      <p:sp>
        <p:nvSpPr>
          <p:cNvPr id="32" name="Flowchart: Process 31"/>
          <p:cNvSpPr/>
          <p:nvPr/>
        </p:nvSpPr>
        <p:spPr bwMode="auto">
          <a:xfrm>
            <a:off x="228600" y="32004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 blank RR</a:t>
            </a:r>
          </a:p>
        </p:txBody>
      </p:sp>
      <p:sp>
        <p:nvSpPr>
          <p:cNvPr id="33" name="Flowchart: Process 32"/>
          <p:cNvSpPr/>
          <p:nvPr/>
        </p:nvSpPr>
        <p:spPr bwMode="auto">
          <a:xfrm>
            <a:off x="228600" y="40386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 blank RR</a:t>
            </a:r>
          </a:p>
        </p:txBody>
      </p:sp>
      <p:sp>
        <p:nvSpPr>
          <p:cNvPr id="34" name="Flowchart: Process 33"/>
          <p:cNvSpPr/>
          <p:nvPr/>
        </p:nvSpPr>
        <p:spPr bwMode="auto">
          <a:xfrm>
            <a:off x="228600" y="49530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 blank RR</a:t>
            </a:r>
          </a:p>
        </p:txBody>
      </p:sp>
      <p:sp>
        <p:nvSpPr>
          <p:cNvPr id="35" name="Flowchart: Process 34"/>
          <p:cNvSpPr/>
          <p:nvPr/>
        </p:nvSpPr>
        <p:spPr bwMode="auto">
          <a:xfrm>
            <a:off x="228600" y="58674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 blank RR</a:t>
            </a:r>
          </a:p>
        </p:txBody>
      </p:sp>
      <p:sp>
        <p:nvSpPr>
          <p:cNvPr id="36" name="Flowchart: Process 35"/>
          <p:cNvSpPr/>
          <p:nvPr/>
        </p:nvSpPr>
        <p:spPr bwMode="auto">
          <a:xfrm>
            <a:off x="3581400" y="22860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Use RR</a:t>
            </a:r>
          </a:p>
        </p:txBody>
      </p:sp>
      <p:sp>
        <p:nvSpPr>
          <p:cNvPr id="38" name="Flowchart: Process 37"/>
          <p:cNvSpPr/>
          <p:nvPr/>
        </p:nvSpPr>
        <p:spPr bwMode="auto">
          <a:xfrm>
            <a:off x="3581400" y="49530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Use RR</a:t>
            </a:r>
          </a:p>
        </p:txBody>
      </p:sp>
      <p:sp>
        <p:nvSpPr>
          <p:cNvPr id="39" name="Flowchart: Process 38"/>
          <p:cNvSpPr/>
          <p:nvPr/>
        </p:nvSpPr>
        <p:spPr bwMode="auto">
          <a:xfrm>
            <a:off x="3581400" y="40386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Use RR</a:t>
            </a:r>
          </a:p>
        </p:txBody>
      </p:sp>
      <p:sp>
        <p:nvSpPr>
          <p:cNvPr id="41" name="Flowchart: Process 40"/>
          <p:cNvSpPr/>
          <p:nvPr/>
        </p:nvSpPr>
        <p:spPr bwMode="auto">
          <a:xfrm>
            <a:off x="3581400" y="32004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Use RR</a:t>
            </a:r>
          </a:p>
        </p:txBody>
      </p:sp>
      <p:sp>
        <p:nvSpPr>
          <p:cNvPr id="42" name="Flowchart: Process 41"/>
          <p:cNvSpPr/>
          <p:nvPr/>
        </p:nvSpPr>
        <p:spPr bwMode="auto">
          <a:xfrm>
            <a:off x="228600" y="2286000"/>
            <a:ext cx="914400" cy="612648"/>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 blank RR</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 name="Flowchart: Process 42"/>
          <p:cNvSpPr/>
          <p:nvPr/>
        </p:nvSpPr>
        <p:spPr bwMode="auto">
          <a:xfrm>
            <a:off x="1143000" y="2133600"/>
            <a:ext cx="457200" cy="228600"/>
          </a:xfrm>
          <a:prstGeom prst="flowChartProcess">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p>
        </p:txBody>
      </p:sp>
      <p:sp>
        <p:nvSpPr>
          <p:cNvPr id="44" name="Flowchart: Process 43"/>
          <p:cNvSpPr/>
          <p:nvPr/>
        </p:nvSpPr>
        <p:spPr bwMode="auto">
          <a:xfrm>
            <a:off x="3048000" y="2133600"/>
            <a:ext cx="533400" cy="304800"/>
          </a:xfrm>
          <a:prstGeom prst="flowChartProcess">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Yes</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46" name="Straight Arrow Connector 45"/>
          <p:cNvCxnSpPr>
            <a:endCxn id="42" idx="3"/>
          </p:cNvCxnSpPr>
          <p:nvPr/>
        </p:nvCxnSpPr>
        <p:spPr bwMode="auto">
          <a:xfrm rot="10800000" flipV="1">
            <a:off x="1143000" y="2590800"/>
            <a:ext cx="2286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9" name="Straight Arrow Connector 48"/>
          <p:cNvCxnSpPr>
            <a:stCxn id="28" idx="1"/>
            <a:endCxn id="32" idx="3"/>
          </p:cNvCxnSpPr>
          <p:nvPr/>
        </p:nvCxnSpPr>
        <p:spPr bwMode="auto">
          <a:xfrm rot="10800000" flipV="1">
            <a:off x="1143000" y="3505200"/>
            <a:ext cx="2286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1" name="Straight Arrow Connector 50"/>
          <p:cNvCxnSpPr>
            <a:stCxn id="27" idx="1"/>
            <a:endCxn id="33" idx="3"/>
          </p:cNvCxnSpPr>
          <p:nvPr/>
        </p:nvCxnSpPr>
        <p:spPr bwMode="auto">
          <a:xfrm rot="10800000" flipV="1">
            <a:off x="1143000" y="4343400"/>
            <a:ext cx="2286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3" name="Straight Arrow Connector 52"/>
          <p:cNvCxnSpPr>
            <a:stCxn id="26" idx="1"/>
            <a:endCxn id="34" idx="3"/>
          </p:cNvCxnSpPr>
          <p:nvPr/>
        </p:nvCxnSpPr>
        <p:spPr bwMode="auto">
          <a:xfrm rot="10800000" flipV="1">
            <a:off x="1143000" y="5257800"/>
            <a:ext cx="2286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7" name="Straight Arrow Connector 56"/>
          <p:cNvCxnSpPr>
            <a:stCxn id="22" idx="1"/>
            <a:endCxn id="35" idx="3"/>
          </p:cNvCxnSpPr>
          <p:nvPr/>
        </p:nvCxnSpPr>
        <p:spPr bwMode="auto">
          <a:xfrm rot="10800000" flipV="1">
            <a:off x="1143000" y="6172200"/>
            <a:ext cx="2286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9" name="Straight Arrow Connector 58"/>
          <p:cNvCxnSpPr>
            <a:stCxn id="22" idx="3"/>
            <a:endCxn id="31" idx="1"/>
          </p:cNvCxnSpPr>
          <p:nvPr/>
        </p:nvCxnSpPr>
        <p:spPr bwMode="auto">
          <a:xfrm>
            <a:off x="3276600" y="6172200"/>
            <a:ext cx="3048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2" name="Straight Arrow Connector 61"/>
          <p:cNvCxnSpPr>
            <a:stCxn id="26" idx="3"/>
            <a:endCxn id="38" idx="1"/>
          </p:cNvCxnSpPr>
          <p:nvPr/>
        </p:nvCxnSpPr>
        <p:spPr bwMode="auto">
          <a:xfrm>
            <a:off x="3276600" y="5257800"/>
            <a:ext cx="3048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4" name="Straight Arrow Connector 63"/>
          <p:cNvCxnSpPr>
            <a:stCxn id="27" idx="3"/>
            <a:endCxn id="39" idx="1"/>
          </p:cNvCxnSpPr>
          <p:nvPr/>
        </p:nvCxnSpPr>
        <p:spPr bwMode="auto">
          <a:xfrm>
            <a:off x="3276600" y="4343400"/>
            <a:ext cx="3048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6" name="Straight Arrow Connector 65"/>
          <p:cNvCxnSpPr>
            <a:stCxn id="28" idx="3"/>
            <a:endCxn id="41" idx="1"/>
          </p:cNvCxnSpPr>
          <p:nvPr/>
        </p:nvCxnSpPr>
        <p:spPr bwMode="auto">
          <a:xfrm>
            <a:off x="3276600" y="3505200"/>
            <a:ext cx="3048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8" name="Straight Arrow Connector 67"/>
          <p:cNvCxnSpPr>
            <a:stCxn id="24" idx="3"/>
            <a:endCxn id="36" idx="1"/>
          </p:cNvCxnSpPr>
          <p:nvPr/>
        </p:nvCxnSpPr>
        <p:spPr bwMode="auto">
          <a:xfrm>
            <a:off x="3276600" y="2590800"/>
            <a:ext cx="304800" cy="15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4" name="Straight Arrow Connector 73"/>
          <p:cNvCxnSpPr/>
          <p:nvPr/>
        </p:nvCxnSpPr>
        <p:spPr bwMode="auto">
          <a:xfrm>
            <a:off x="1143000" y="2895600"/>
            <a:ext cx="762000" cy="381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7" name="Straight Arrow Connector 76"/>
          <p:cNvCxnSpPr/>
          <p:nvPr/>
        </p:nvCxnSpPr>
        <p:spPr bwMode="auto">
          <a:xfrm>
            <a:off x="1143000" y="3810000"/>
            <a:ext cx="609600" cy="381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9" name="Straight Arrow Connector 78"/>
          <p:cNvCxnSpPr/>
          <p:nvPr/>
        </p:nvCxnSpPr>
        <p:spPr bwMode="auto">
          <a:xfrm>
            <a:off x="1143000" y="4648200"/>
            <a:ext cx="685800" cy="4572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1" name="Straight Arrow Connector 80"/>
          <p:cNvCxnSpPr/>
          <p:nvPr/>
        </p:nvCxnSpPr>
        <p:spPr bwMode="auto">
          <a:xfrm>
            <a:off x="1143000" y="5562600"/>
            <a:ext cx="685800" cy="4572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3" name="Shape 82"/>
          <p:cNvCxnSpPr>
            <a:stCxn id="35" idx="2"/>
          </p:cNvCxnSpPr>
          <p:nvPr/>
        </p:nvCxnSpPr>
        <p:spPr bwMode="auto">
          <a:xfrm rot="16200000" flipH="1">
            <a:off x="3240024" y="3925824"/>
            <a:ext cx="225552" cy="5334000"/>
          </a:xfrm>
          <a:prstGeom prst="bentConnector2">
            <a:avLst/>
          </a:prstGeom>
          <a:solidFill>
            <a:schemeClr val="accent1"/>
          </a:solidFill>
          <a:ln w="12700" cap="flat" cmpd="sng" algn="ctr">
            <a:solidFill>
              <a:schemeClr val="tx1"/>
            </a:solidFill>
            <a:prstDash val="solid"/>
            <a:round/>
            <a:headEnd type="none" w="sm" len="sm"/>
            <a:tailEnd type="none" w="sm" len="sm"/>
          </a:ln>
          <a:effectLst/>
        </p:spPr>
      </p:cxnSp>
      <p:cxnSp>
        <p:nvCxnSpPr>
          <p:cNvPr id="85" name="Straight Arrow Connector 84"/>
          <p:cNvCxnSpPr/>
          <p:nvPr/>
        </p:nvCxnSpPr>
        <p:spPr bwMode="auto">
          <a:xfrm rot="10800000" flipV="1">
            <a:off x="2667000" y="2895600"/>
            <a:ext cx="914400" cy="381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1" name="Straight Arrow Connector 90"/>
          <p:cNvCxnSpPr/>
          <p:nvPr/>
        </p:nvCxnSpPr>
        <p:spPr bwMode="auto">
          <a:xfrm rot="10800000" flipV="1">
            <a:off x="2743200" y="3810000"/>
            <a:ext cx="838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3" name="Straight Arrow Connector 92"/>
          <p:cNvCxnSpPr/>
          <p:nvPr/>
        </p:nvCxnSpPr>
        <p:spPr bwMode="auto">
          <a:xfrm rot="10800000" flipV="1">
            <a:off x="2743200" y="4648200"/>
            <a:ext cx="838200" cy="381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6" name="Straight Arrow Connector 95"/>
          <p:cNvCxnSpPr/>
          <p:nvPr/>
        </p:nvCxnSpPr>
        <p:spPr bwMode="auto">
          <a:xfrm rot="10800000" flipV="1">
            <a:off x="2743200" y="5562600"/>
            <a:ext cx="838200" cy="381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8" name="Shape 97"/>
          <p:cNvCxnSpPr>
            <a:stCxn id="31" idx="3"/>
          </p:cNvCxnSpPr>
          <p:nvPr/>
        </p:nvCxnSpPr>
        <p:spPr bwMode="auto">
          <a:xfrm flipV="1">
            <a:off x="4495800" y="2438400"/>
            <a:ext cx="1295400" cy="3735324"/>
          </a:xfrm>
          <a:prstGeom prst="bentConnector2">
            <a:avLst/>
          </a:prstGeom>
          <a:solidFill>
            <a:schemeClr val="accent1"/>
          </a:solidFill>
          <a:ln w="12700" cap="flat" cmpd="sng" algn="ctr">
            <a:solidFill>
              <a:schemeClr val="tx1"/>
            </a:solidFill>
            <a:prstDash val="solid"/>
            <a:round/>
            <a:headEnd type="none" w="sm" len="sm"/>
            <a:tailEnd type="none" w="sm" len="sm"/>
          </a:ln>
          <a:effectLst/>
        </p:spPr>
      </p:cxnSp>
      <p:sp>
        <p:nvSpPr>
          <p:cNvPr id="99" name="Flowchart: Decision 98"/>
          <p:cNvSpPr/>
          <p:nvPr/>
        </p:nvSpPr>
        <p:spPr bwMode="auto">
          <a:xfrm>
            <a:off x="6400800" y="1905000"/>
            <a:ext cx="2514600" cy="1828800"/>
          </a:xfrm>
          <a:prstGeom prst="flowChartDecision">
            <a:avLst/>
          </a:prstGeom>
          <a:solidFill>
            <a:srgbClr val="29FF2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rmAutofit fontScale="625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Remap each component to global map parameters</a:t>
            </a:r>
          </a:p>
        </p:txBody>
      </p:sp>
      <p:sp>
        <p:nvSpPr>
          <p:cNvPr id="100" name="Flowchart: Process 99"/>
          <p:cNvSpPr/>
          <p:nvPr/>
        </p:nvSpPr>
        <p:spPr bwMode="auto">
          <a:xfrm>
            <a:off x="6781800" y="4038600"/>
            <a:ext cx="1752600" cy="914400"/>
          </a:xfrm>
          <a:prstGeom prst="flowChartProces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Perform zenith angle weighted sum of all inputs</a:t>
            </a: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101" name="Flowchart: Data 100"/>
          <p:cNvSpPr/>
          <p:nvPr/>
        </p:nvSpPr>
        <p:spPr bwMode="auto">
          <a:xfrm>
            <a:off x="6629400" y="5181600"/>
            <a:ext cx="2057400" cy="612648"/>
          </a:xfrm>
          <a:prstGeom prst="flowChartInputOutput">
            <a:avLst/>
          </a:prstGeom>
          <a:solidFill>
            <a:srgbClr val="C39BB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Write to output AREA</a:t>
            </a:r>
          </a:p>
        </p:txBody>
      </p:sp>
      <p:cxnSp>
        <p:nvCxnSpPr>
          <p:cNvPr id="104" name="Straight Arrow Connector 103"/>
          <p:cNvCxnSpPr/>
          <p:nvPr/>
        </p:nvCxnSpPr>
        <p:spPr bwMode="auto">
          <a:xfrm>
            <a:off x="5791200" y="2438400"/>
            <a:ext cx="1066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4" name="Elbow Connector 113"/>
          <p:cNvCxnSpPr/>
          <p:nvPr/>
        </p:nvCxnSpPr>
        <p:spPr bwMode="auto">
          <a:xfrm rot="5400000" flipH="1" flipV="1">
            <a:off x="4610100" y="4533900"/>
            <a:ext cx="3581400" cy="762000"/>
          </a:xfrm>
          <a:prstGeom prst="bentConnector3">
            <a:avLst>
              <a:gd name="adj1" fmla="val 99903"/>
            </a:avLst>
          </a:prstGeom>
          <a:solidFill>
            <a:schemeClr val="accent1"/>
          </a:solidFill>
          <a:ln w="12700" cap="flat" cmpd="sng" algn="ctr">
            <a:solidFill>
              <a:schemeClr val="tx1"/>
            </a:solidFill>
            <a:prstDash val="solid"/>
            <a:round/>
            <a:headEnd type="none" w="sm" len="sm"/>
            <a:tailEnd type="arrow"/>
          </a:ln>
          <a:effectLst/>
        </p:spPr>
      </p:cxnSp>
      <p:cxnSp>
        <p:nvCxnSpPr>
          <p:cNvPr id="117" name="Straight Arrow Connector 116"/>
          <p:cNvCxnSpPr>
            <a:stCxn id="99" idx="2"/>
            <a:endCxn id="100" idx="0"/>
          </p:cNvCxnSpPr>
          <p:nvPr/>
        </p:nvCxnSpPr>
        <p:spPr bwMode="auto">
          <a:xfrm rot="5400000">
            <a:off x="7505700" y="3886200"/>
            <a:ext cx="3048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22" name="Straight Arrow Connector 121"/>
          <p:cNvCxnSpPr>
            <a:stCxn id="100" idx="2"/>
            <a:endCxn id="101" idx="1"/>
          </p:cNvCxnSpPr>
          <p:nvPr/>
        </p:nvCxnSpPr>
        <p:spPr bwMode="auto">
          <a:xfrm rot="5400000">
            <a:off x="7543800" y="5067300"/>
            <a:ext cx="228600"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25" name="Straight Arrow Connector 124"/>
          <p:cNvCxnSpPr>
            <a:stCxn id="101" idx="4"/>
            <a:endCxn id="16" idx="0"/>
          </p:cNvCxnSpPr>
          <p:nvPr/>
        </p:nvCxnSpPr>
        <p:spPr bwMode="auto">
          <a:xfrm rot="5400000">
            <a:off x="7507224" y="5945124"/>
            <a:ext cx="3017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Number Placeholder 5"/>
          <p:cNvSpPr>
            <a:spLocks noGrp="1"/>
          </p:cNvSpPr>
          <p:nvPr>
            <p:ph type="sldNum" sz="quarter" idx="12"/>
          </p:nvPr>
        </p:nvSpPr>
        <p:spPr>
          <a:noFill/>
        </p:spPr>
        <p:txBody>
          <a:bodyPr/>
          <a:lstStyle/>
          <a:p>
            <a:fld id="{9D1625F9-8C80-4187-A418-89931EA9BDD2}" type="slidenum">
              <a:rPr lang="en-US" smtClean="0">
                <a:latin typeface="Times New Roman" pitchFamily="18" charset="0"/>
                <a:ea typeface="ＭＳ Ｐゴシック" pitchFamily="34" charset="-128"/>
              </a:rPr>
              <a:pPr/>
              <a:t>153</a:t>
            </a:fld>
            <a:endParaRPr lang="en-US" smtClean="0">
              <a:latin typeface="Times New Roman" pitchFamily="18" charset="0"/>
              <a:ea typeface="ＭＳ Ｐゴシック" pitchFamily="34" charset="-128"/>
            </a:endParaRPr>
          </a:p>
        </p:txBody>
      </p:sp>
      <p:sp>
        <p:nvSpPr>
          <p:cNvPr id="268291" name="Rectangle 2"/>
          <p:cNvSpPr>
            <a:spLocks noGrp="1" noChangeArrowheads="1"/>
          </p:cNvSpPr>
          <p:nvPr>
            <p:ph type="body" idx="1"/>
          </p:nvPr>
        </p:nvSpPr>
        <p:spPr>
          <a:xfrm>
            <a:off x="304800" y="1905000"/>
            <a:ext cx="8382000" cy="4495800"/>
          </a:xfrm>
          <a:noFill/>
        </p:spPr>
        <p:txBody>
          <a:bodyPr/>
          <a:lstStyle/>
          <a:p>
            <a:pPr marL="533400" indent="-533400"/>
            <a:r>
              <a:rPr lang="en-US" b="1" dirty="0" smtClean="0">
                <a:effectLst/>
                <a:ea typeface="ＭＳ Ｐゴシック" pitchFamily="34" charset="-128"/>
              </a:rPr>
              <a:t>Design Language – FORTRAN 77/90</a:t>
            </a:r>
          </a:p>
          <a:p>
            <a:pPr marL="533400" indent="-533400"/>
            <a:r>
              <a:rPr lang="en-US" b="1" dirty="0" smtClean="0">
                <a:effectLst/>
                <a:ea typeface="ＭＳ Ｐゴシック" pitchFamily="34" charset="-128"/>
              </a:rPr>
              <a:t>Assumptions apply to the unit design:</a:t>
            </a:r>
          </a:p>
          <a:p>
            <a:pPr marL="914400" lvl="1" indent="-457200"/>
            <a:r>
              <a:rPr lang="en-US" b="1" dirty="0" smtClean="0">
                <a:effectLst/>
                <a:ea typeface="ＭＳ Ｐゴシック" pitchFamily="34" charset="-128"/>
              </a:rPr>
              <a:t>NWP data of comparable or superior quality to the current 6 hourly GFS forecasts are available.  </a:t>
            </a:r>
          </a:p>
          <a:p>
            <a:pPr marL="914400" lvl="1" indent="-457200"/>
            <a:r>
              <a:rPr lang="en-US" b="1" dirty="0" smtClean="0">
                <a:effectLst/>
                <a:ea typeface="ＭＳ Ｐゴシック" pitchFamily="34" charset="-128"/>
              </a:rPr>
              <a:t>The sensor input data, IR brightness temperatures, meets the requirement</a:t>
            </a:r>
          </a:p>
          <a:p>
            <a:pPr marL="533400" indent="-533400"/>
            <a:r>
              <a:rPr lang="en-US" b="1" dirty="0" smtClean="0">
                <a:effectLst/>
                <a:ea typeface="ＭＳ Ｐゴシック" pitchFamily="34" charset="-128"/>
              </a:rPr>
              <a:t>Limitations apply to the unit design:</a:t>
            </a:r>
          </a:p>
          <a:p>
            <a:pPr marL="914400" lvl="1" indent="-457200"/>
            <a:r>
              <a:rPr lang="en-US" b="1" dirty="0" smtClean="0">
                <a:effectLst/>
                <a:ea typeface="ＭＳ Ｐゴシック" pitchFamily="34" charset="-128"/>
              </a:rPr>
              <a:t>The algorithm does minimal error checks for the input files.</a:t>
            </a:r>
          </a:p>
        </p:txBody>
      </p:sp>
      <p:sp>
        <p:nvSpPr>
          <p:cNvPr id="9716739" name="Rectangle 3"/>
          <p:cNvSpPr>
            <a:spLocks noGrp="1" noChangeArrowheads="1"/>
          </p:cNvSpPr>
          <p:nvPr>
            <p:ph type="title"/>
          </p:nvPr>
        </p:nvSpPr>
        <p:spPr>
          <a:xfrm>
            <a:off x="990600" y="152400"/>
            <a:ext cx="7239000" cy="1143000"/>
          </a:xfrm>
        </p:spPr>
        <p:txBody>
          <a:bodyPr/>
          <a:lstStyle/>
          <a:p>
            <a:pPr>
              <a:defRPr/>
            </a:pPr>
            <a:r>
              <a:rPr lang="en-US" sz="4000" dirty="0" smtClean="0">
                <a:ea typeface="+mj-ea"/>
              </a:rPr>
              <a:t>GHE</a:t>
            </a:r>
            <a:br>
              <a:rPr lang="en-US" sz="4000" dirty="0" smtClean="0">
                <a:ea typeface="+mj-ea"/>
              </a:rPr>
            </a:br>
            <a:r>
              <a:rPr lang="en-US" sz="4000" dirty="0" smtClean="0">
                <a:ea typeface="+mj-ea"/>
              </a:rPr>
              <a:t>Unit Description</a:t>
            </a:r>
          </a:p>
        </p:txBody>
      </p:sp>
      <p:sp>
        <p:nvSpPr>
          <p:cNvPr id="268293" name="Rectangle 4"/>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eaLnBrk="0" fontAlgn="base" hangingPunct="0">
              <a:spcBef>
                <a:spcPct val="0"/>
              </a:spcBef>
              <a:spcAft>
                <a:spcPct val="0"/>
              </a:spcAft>
              <a:tabLst>
                <a:tab pos="1371600" algn="l"/>
              </a:tabLst>
            </a:pPr>
            <a:endParaRPr lang="en-US" sz="2400">
              <a:solidFill>
                <a:srgbClr val="000000"/>
              </a:solidFill>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5"/>
          <p:cNvSpPr>
            <a:spLocks noGrp="1"/>
          </p:cNvSpPr>
          <p:nvPr>
            <p:ph type="sldNum" sz="quarter" idx="12"/>
          </p:nvPr>
        </p:nvSpPr>
        <p:spPr>
          <a:noFill/>
        </p:spPr>
        <p:txBody>
          <a:bodyPr/>
          <a:lstStyle/>
          <a:p>
            <a:fld id="{FA1927D3-666B-480E-8597-30B0D9B82C7C}" type="slidenum">
              <a:rPr lang="en-US" smtClean="0">
                <a:latin typeface="Times New Roman" pitchFamily="18" charset="0"/>
                <a:ea typeface="ＭＳ Ｐゴシック" pitchFamily="34" charset="-128"/>
              </a:rPr>
              <a:pPr/>
              <a:t>154</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194564"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solidFill>
                  <a:srgbClr val="FFFFFF"/>
                </a:solidFill>
                <a:effectLst/>
                <a:ea typeface="ＭＳ Ｐゴシック" pitchFamily="34" charset="-128"/>
              </a:rPr>
              <a:t>Introduction		      			Zhao</a:t>
            </a:r>
          </a:p>
          <a:p>
            <a:pPr marL="381000" indent="-381000">
              <a:lnSpc>
                <a:spcPct val="90000"/>
              </a:lnSpc>
            </a:pPr>
            <a:r>
              <a:rPr lang="en-US" smtClean="0">
                <a:effectLst/>
                <a:ea typeface="ＭＳ Ｐゴシック" pitchFamily="34" charset="-128"/>
              </a:rPr>
              <a:t>Risks						Wolf</a:t>
            </a:r>
          </a:p>
          <a:p>
            <a:pPr marL="381000" indent="-381000">
              <a:lnSpc>
                <a:spcPct val="90000"/>
              </a:lnSpc>
            </a:pPr>
            <a:r>
              <a:rPr lang="en-US" smtClean="0">
                <a:effectLst/>
                <a:ea typeface="ＭＳ Ｐゴシック" pitchFamily="34" charset="-128"/>
              </a:rPr>
              <a:t>Requirements		                   	Wolf</a:t>
            </a:r>
          </a:p>
          <a:p>
            <a:pPr marL="381000" indent="-381000">
              <a:lnSpc>
                <a:spcPct val="90000"/>
              </a:lnSpc>
            </a:pPr>
            <a:r>
              <a:rPr lang="en-US" smtClean="0">
                <a:effectLst/>
                <a:ea typeface="ＭＳ Ｐゴシック" pitchFamily="34" charset="-128"/>
              </a:rPr>
              <a:t>Operations Concept				Zhao</a:t>
            </a:r>
          </a:p>
          <a:p>
            <a:pPr marL="381000" indent="-381000">
              <a:lnSpc>
                <a:spcPct val="90000"/>
              </a:lnSpc>
            </a:pPr>
            <a:r>
              <a:rPr lang="en-US" smtClean="0">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&amp;Interfaces	Davenport</a:t>
            </a:r>
          </a:p>
          <a:p>
            <a:pPr marL="381000" indent="-381000">
              <a:lnSpc>
                <a:spcPct val="90000"/>
              </a:lnSpc>
            </a:pPr>
            <a:r>
              <a:rPr lang="en-US" smtClean="0">
                <a:solidFill>
                  <a:srgbClr val="FF6600"/>
                </a:solidFill>
                <a:effectLst/>
                <a:ea typeface="ＭＳ Ｐゴシック" pitchFamily="34" charset="-128"/>
              </a:rPr>
              <a:t>Quality Assurance				Wolf</a:t>
            </a:r>
          </a:p>
          <a:p>
            <a:pPr marL="381000" indent="-381000">
              <a:lnSpc>
                <a:spcPct val="90000"/>
              </a:lnSpc>
            </a:pPr>
            <a:r>
              <a:rPr lang="en-US" smtClean="0">
                <a:effectLst/>
                <a:ea typeface="ＭＳ Ｐゴシック" pitchFamily="34" charset="-128"/>
              </a:rPr>
              <a:t>Risks and Actions				Wolf</a:t>
            </a:r>
          </a:p>
          <a:p>
            <a:pPr marL="381000" indent="-381000">
              <a:lnSpc>
                <a:spcPct val="90000"/>
              </a:lnSpc>
            </a:pPr>
            <a:r>
              <a:rPr lang="en-US"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noFill/>
        </p:spPr>
        <p:txBody>
          <a:bodyPr/>
          <a:lstStyle/>
          <a:p>
            <a:fld id="{401430C9-AD19-4DC4-A51F-BA7B46D7186E}" type="slidenum">
              <a:rPr lang="en-US" smtClean="0">
                <a:latin typeface="Times New Roman" pitchFamily="18" charset="0"/>
                <a:ea typeface="ＭＳ Ｐゴシック" pitchFamily="34" charset="-128"/>
              </a:rPr>
              <a:pPr/>
              <a:t>155</a:t>
            </a:fld>
            <a:endParaRPr lang="en-US" smtClean="0">
              <a:latin typeface="Times New Roman" pitchFamily="18" charset="0"/>
              <a:ea typeface="ＭＳ Ｐゴシック" pitchFamily="34" charset="-128"/>
            </a:endParaRPr>
          </a:p>
        </p:txBody>
      </p:sp>
      <p:sp>
        <p:nvSpPr>
          <p:cNvPr id="5869570" name="Rectangle 2"/>
          <p:cNvSpPr>
            <a:spLocks noGrp="1" noChangeArrowheads="1"/>
          </p:cNvSpPr>
          <p:nvPr>
            <p:ph type="body" idx="1"/>
          </p:nvPr>
        </p:nvSpPr>
        <p:spPr>
          <a:xfrm>
            <a:off x="1447800" y="2286000"/>
            <a:ext cx="6324600" cy="2590800"/>
          </a:xfrm>
        </p:spPr>
        <p:txBody>
          <a:bodyPr/>
          <a:lstStyle/>
          <a:p>
            <a:pPr marL="0" indent="0" algn="ctr">
              <a:buFont typeface="Symbol" charset="2"/>
              <a:buNone/>
              <a:defRPr/>
            </a:pPr>
            <a:r>
              <a:rPr lang="en-US" sz="4000" b="1" smtClean="0">
                <a:solidFill>
                  <a:srgbClr val="FFFF00"/>
                </a:solidFill>
                <a:latin typeface="Book Antiqua" charset="0"/>
              </a:rPr>
              <a:t>Quality Assurance</a:t>
            </a:r>
          </a:p>
          <a:p>
            <a:pPr marL="0" indent="0" algn="ctr">
              <a:lnSpc>
                <a:spcPct val="85000"/>
              </a:lnSpc>
              <a:spcBef>
                <a:spcPct val="0"/>
              </a:spcBef>
              <a:buClrTx/>
              <a:buSzTx/>
              <a:buFontTx/>
              <a:buNone/>
              <a:defRPr/>
            </a:pPr>
            <a:r>
              <a:rPr lang="en-US" b="1" smtClean="0">
                <a:solidFill>
                  <a:srgbClr val="FAFD00"/>
                </a:solidFill>
                <a:latin typeface="Book Antiqua" charset="0"/>
              </a:rPr>
              <a:t/>
            </a:r>
            <a:br>
              <a:rPr lang="en-US" b="1" smtClean="0">
                <a:solidFill>
                  <a:srgbClr val="FAFD00"/>
                </a:solidFill>
                <a:latin typeface="Book Antiqua" charset="0"/>
              </a:rPr>
            </a:br>
            <a:r>
              <a:rPr lang="en-US" b="1" smtClean="0">
                <a:solidFill>
                  <a:srgbClr val="FAFD00"/>
                </a:solidFill>
                <a:latin typeface="Book Antiqua" charset="0"/>
              </a:rPr>
              <a:t/>
            </a:r>
            <a:br>
              <a:rPr lang="en-US" b="1" smtClean="0">
                <a:solidFill>
                  <a:srgbClr val="FAFD00"/>
                </a:solidFill>
                <a:latin typeface="Book Antiqua" charset="0"/>
              </a:rPr>
            </a:br>
            <a:r>
              <a:rPr lang="en-US" b="1" smtClean="0">
                <a:solidFill>
                  <a:srgbClr val="FAFD00"/>
                </a:solidFill>
                <a:latin typeface="Book Antiqua" charset="0"/>
              </a:rPr>
              <a:t>Presented by</a:t>
            </a:r>
            <a:br>
              <a:rPr lang="en-US" b="1" smtClean="0">
                <a:solidFill>
                  <a:srgbClr val="FAFD00"/>
                </a:solidFill>
                <a:latin typeface="Book Antiqua" charset="0"/>
              </a:rPr>
            </a:br>
            <a:r>
              <a:rPr lang="en-US" b="1" smtClean="0">
                <a:solidFill>
                  <a:srgbClr val="FAFD00"/>
                </a:solidFill>
                <a:latin typeface="Book Antiqua" charset="0"/>
              </a:rPr>
              <a:t/>
            </a:r>
            <a:br>
              <a:rPr lang="en-US" b="1" smtClean="0">
                <a:solidFill>
                  <a:srgbClr val="FAFD00"/>
                </a:solidFill>
                <a:latin typeface="Book Antiqua" charset="0"/>
              </a:rPr>
            </a:br>
            <a:r>
              <a:rPr lang="en-US" b="1" smtClean="0">
                <a:solidFill>
                  <a:srgbClr val="FAFD00"/>
                </a:solidFill>
                <a:latin typeface="Book Antiqua" charset="0"/>
              </a:rPr>
              <a:t>Walter Wolf</a:t>
            </a:r>
            <a:endParaRPr lang="en-US" sz="4000" b="1" smtClean="0">
              <a:solidFill>
                <a:srgbClr val="FFFF00"/>
              </a:solidFill>
              <a:latin typeface="Book Antiqua"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5"/>
          <p:cNvSpPr>
            <a:spLocks noGrp="1"/>
          </p:cNvSpPr>
          <p:nvPr>
            <p:ph type="sldNum" sz="quarter" idx="12"/>
          </p:nvPr>
        </p:nvSpPr>
        <p:spPr>
          <a:noFill/>
        </p:spPr>
        <p:txBody>
          <a:bodyPr/>
          <a:lstStyle/>
          <a:p>
            <a:fld id="{AB0DD38F-34F6-43A8-9E9A-E9F334C9B451}" type="slidenum">
              <a:rPr lang="en-US" smtClean="0">
                <a:latin typeface="Times New Roman" pitchFamily="18" charset="0"/>
                <a:ea typeface="ＭＳ Ｐゴシック" pitchFamily="34" charset="-128"/>
              </a:rPr>
              <a:pPr/>
              <a:t>156</a:t>
            </a:fld>
            <a:endParaRPr lang="en-US" smtClean="0">
              <a:latin typeface="Times New Roman" pitchFamily="18" charset="0"/>
              <a:ea typeface="ＭＳ Ｐゴシック" pitchFamily="34" charset="-128"/>
            </a:endParaRPr>
          </a:p>
        </p:txBody>
      </p:sp>
      <p:sp>
        <p:nvSpPr>
          <p:cNvPr id="9525250" name="Rectangle 2"/>
          <p:cNvSpPr>
            <a:spLocks noGrp="1" noChangeArrowheads="1"/>
          </p:cNvSpPr>
          <p:nvPr>
            <p:ph type="title"/>
          </p:nvPr>
        </p:nvSpPr>
        <p:spPr>
          <a:xfrm>
            <a:off x="1371600" y="381000"/>
            <a:ext cx="7162800" cy="762000"/>
          </a:xfrm>
        </p:spPr>
        <p:txBody>
          <a:bodyPr/>
          <a:lstStyle/>
          <a:p>
            <a:pPr>
              <a:defRPr/>
            </a:pPr>
            <a:r>
              <a:rPr lang="en-US" sz="3600" smtClean="0">
                <a:ea typeface="+mj-ea"/>
              </a:rPr>
              <a:t>QA Overview (1)</a:t>
            </a:r>
          </a:p>
        </p:txBody>
      </p:sp>
      <p:sp>
        <p:nvSpPr>
          <p:cNvPr id="9525251" name="Rectangle 3"/>
          <p:cNvSpPr>
            <a:spLocks noGrp="1" noChangeArrowheads="1"/>
          </p:cNvSpPr>
          <p:nvPr>
            <p:ph type="body" idx="1"/>
          </p:nvPr>
        </p:nvSpPr>
        <p:spPr>
          <a:xfrm>
            <a:off x="457200" y="2286000"/>
            <a:ext cx="8229600" cy="4114800"/>
          </a:xfrm>
        </p:spPr>
        <p:txBody>
          <a:bodyPr/>
          <a:lstStyle/>
          <a:p>
            <a:pPr marL="457200" indent="-457200">
              <a:lnSpc>
                <a:spcPct val="80000"/>
              </a:lnSpc>
              <a:buFont typeface="Symbol" charset="2"/>
              <a:buChar char="·"/>
              <a:defRPr/>
            </a:pPr>
            <a:r>
              <a:rPr lang="en-US" altLang="ko-KR" sz="2400" dirty="0" smtClean="0">
                <a:ea typeface="Gulim" pitchFamily="34" charset="-127"/>
              </a:rPr>
              <a:t>STAR is using t</a:t>
            </a:r>
            <a:r>
              <a:rPr lang="en-US" sz="2400" dirty="0" smtClean="0"/>
              <a:t>he Capability Maturity Model Integrated (</a:t>
            </a:r>
            <a:r>
              <a:rPr lang="en-US" altLang="ko-KR" sz="2400" dirty="0" smtClean="0">
                <a:ea typeface="Gulim" pitchFamily="34" charset="-127"/>
              </a:rPr>
              <a:t>CMMI)  for improvement </a:t>
            </a:r>
            <a:r>
              <a:rPr lang="en-US" sz="2400" dirty="0" smtClean="0"/>
              <a:t>of the process and practices for the transfer of research to operations. </a:t>
            </a:r>
          </a:p>
          <a:p>
            <a:pPr marL="457200" indent="-457200">
              <a:lnSpc>
                <a:spcPct val="80000"/>
              </a:lnSpc>
              <a:buFont typeface="Symbol" charset="2"/>
              <a:buChar char="·"/>
              <a:defRPr/>
            </a:pPr>
            <a:endParaRPr lang="en-US" sz="2400" dirty="0" smtClean="0"/>
          </a:p>
          <a:p>
            <a:pPr marL="457200" indent="-457200">
              <a:lnSpc>
                <a:spcPct val="80000"/>
              </a:lnSpc>
              <a:buFont typeface="Symbol" charset="2"/>
              <a:buChar char="·"/>
              <a:defRPr/>
            </a:pPr>
            <a:r>
              <a:rPr lang="en-US" sz="2400" dirty="0" smtClean="0"/>
              <a:t>STAR Enterprise Life Cycle (EPL) merge the CMMI and SPSRB standards.</a:t>
            </a:r>
          </a:p>
          <a:p>
            <a:pPr marL="457200" indent="-457200">
              <a:lnSpc>
                <a:spcPct val="80000"/>
              </a:lnSpc>
              <a:buFont typeface="Symbol" charset="2"/>
              <a:buChar char="·"/>
              <a:defRPr/>
            </a:pPr>
            <a:endParaRPr lang="en-US" sz="2400" dirty="0" smtClean="0"/>
          </a:p>
          <a:p>
            <a:pPr marL="457200" indent="-457200">
              <a:lnSpc>
                <a:spcPct val="80000"/>
              </a:lnSpc>
              <a:buFont typeface="Symbol" charset="2"/>
              <a:buChar char="·"/>
              <a:defRPr/>
            </a:pPr>
            <a:r>
              <a:rPr lang="en-US" sz="2400" dirty="0" smtClean="0"/>
              <a:t>Multiple PSDI projects are being tranistioned to operations using the EPL process</a:t>
            </a:r>
          </a:p>
          <a:p>
            <a:pPr marL="457200" indent="-457200">
              <a:lnSpc>
                <a:spcPct val="80000"/>
              </a:lnSpc>
              <a:buFont typeface="Symbol" charset="2"/>
              <a:buChar char="·"/>
              <a:defRPr/>
            </a:pPr>
            <a:endParaRPr lang="en-US" sz="2400" dirty="0" smtClean="0"/>
          </a:p>
          <a:p>
            <a:pPr marL="457200" indent="-457200">
              <a:lnSpc>
                <a:spcPct val="80000"/>
              </a:lnSpc>
              <a:buFont typeface="Symbol" charset="2"/>
              <a:buChar char="·"/>
              <a:defRPr/>
            </a:pPr>
            <a:r>
              <a:rPr lang="en-US" sz="2400" dirty="0" smtClean="0">
                <a:ea typeface="Gulim" pitchFamily="34" charset="-127"/>
              </a:rPr>
              <a:t>GOES-R AWG algorithm development also followed the same process.</a:t>
            </a:r>
          </a:p>
          <a:p>
            <a:pPr marL="457200" indent="-457200">
              <a:lnSpc>
                <a:spcPct val="80000"/>
              </a:lnSpc>
              <a:buFont typeface="Symbol" charset="2"/>
              <a:buChar char="·"/>
              <a:defRPr/>
            </a:pPr>
            <a:endParaRPr lang="en-US" sz="2400" dirty="0" smtClean="0">
              <a:ea typeface="Gulim" pitchFamily="34" charset="-127"/>
            </a:endParaRPr>
          </a:p>
        </p:txBody>
      </p:sp>
      <p:sp>
        <p:nvSpPr>
          <p:cNvPr id="9525252" name="Text Box 4"/>
          <p:cNvSpPr txBox="1">
            <a:spLocks noChangeArrowheads="1"/>
          </p:cNvSpPr>
          <p:nvPr/>
        </p:nvSpPr>
        <p:spPr bwMode="gray">
          <a:xfrm>
            <a:off x="0" y="1600200"/>
            <a:ext cx="9144000" cy="384175"/>
          </a:xfrm>
          <a:prstGeom prst="rect">
            <a:avLst/>
          </a:prstGeom>
          <a:gradFill rotWithShape="1">
            <a:gsLst>
              <a:gs pos="0">
                <a:srgbClr val="005CBF">
                  <a:alpha val="39999"/>
                </a:srgbClr>
              </a:gs>
              <a:gs pos="25000">
                <a:srgbClr val="0087E6">
                  <a:alpha val="55000"/>
                </a:srgbClr>
              </a:gs>
              <a:gs pos="75000">
                <a:srgbClr val="21D6E0">
                  <a:alpha val="85000"/>
                </a:srgbClr>
              </a:gs>
              <a:gs pos="100000">
                <a:srgbClr val="03D4A8"/>
              </a:gs>
            </a:gsLst>
            <a:lin ang="5400000" scaled="1"/>
          </a:gradFill>
          <a:ln w="9525">
            <a:noFill/>
            <a:miter lim="800000"/>
            <a:headEnd/>
            <a:tailEnd/>
          </a:ln>
          <a:effectLst/>
        </p:spPr>
        <p:txBody>
          <a:bodyPr>
            <a:spAutoFit/>
          </a:bodyPr>
          <a:lstStyle/>
          <a:p>
            <a:pPr>
              <a:lnSpc>
                <a:spcPct val="80000"/>
              </a:lnSpc>
              <a:spcBef>
                <a:spcPct val="50000"/>
              </a:spcBef>
              <a:defRPr/>
            </a:pPr>
            <a:r>
              <a:rPr lang="en-US" i="1" dirty="0">
                <a:solidFill>
                  <a:srgbClr val="F8F8F8"/>
                </a:solidFill>
                <a:effectLst>
                  <a:outerShdw blurRad="38100" dist="38100" dir="2700000" algn="tl">
                    <a:srgbClr val="000000"/>
                  </a:outerShdw>
                </a:effectLst>
                <a:ea typeface="+mn-ea"/>
              </a:rPr>
              <a:t>   CMMI = Capability Maturity Model  Integration</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noFill/>
        </p:spPr>
        <p:txBody>
          <a:bodyPr/>
          <a:lstStyle/>
          <a:p>
            <a:fld id="{84AD58D1-6FCC-4E43-AA41-667E9539859B}" type="slidenum">
              <a:rPr lang="en-US" smtClean="0">
                <a:latin typeface="Times New Roman" pitchFamily="18" charset="0"/>
                <a:ea typeface="ＭＳ Ｐゴシック" pitchFamily="34" charset="-128"/>
              </a:rPr>
              <a:pPr/>
              <a:t>157</a:t>
            </a:fld>
            <a:endParaRPr lang="en-US" smtClean="0">
              <a:latin typeface="Times New Roman" pitchFamily="18" charset="0"/>
              <a:ea typeface="ＭＳ Ｐゴシック" pitchFamily="34" charset="-128"/>
            </a:endParaRPr>
          </a:p>
        </p:txBody>
      </p:sp>
      <p:sp>
        <p:nvSpPr>
          <p:cNvPr id="9527298" name="Rectangle 2"/>
          <p:cNvSpPr>
            <a:spLocks noGrp="1" noChangeArrowheads="1"/>
          </p:cNvSpPr>
          <p:nvPr>
            <p:ph type="title"/>
          </p:nvPr>
        </p:nvSpPr>
        <p:spPr>
          <a:xfrm>
            <a:off x="914400" y="304800"/>
            <a:ext cx="7848600" cy="890588"/>
          </a:xfrm>
        </p:spPr>
        <p:txBody>
          <a:bodyPr/>
          <a:lstStyle/>
          <a:p>
            <a:pPr>
              <a:defRPr/>
            </a:pPr>
            <a:r>
              <a:rPr lang="en-US" sz="3600" smtClean="0">
                <a:ea typeface="+mj-ea"/>
              </a:rPr>
              <a:t>QA Overview (2)</a:t>
            </a:r>
          </a:p>
        </p:txBody>
      </p:sp>
      <p:sp>
        <p:nvSpPr>
          <p:cNvPr id="9527299" name="Rectangle 3"/>
          <p:cNvSpPr>
            <a:spLocks noGrp="1" noChangeArrowheads="1"/>
          </p:cNvSpPr>
          <p:nvPr>
            <p:ph type="body" idx="1"/>
          </p:nvPr>
        </p:nvSpPr>
        <p:spPr>
          <a:xfrm>
            <a:off x="457200" y="1828800"/>
            <a:ext cx="8001000" cy="4724400"/>
          </a:xfrm>
        </p:spPr>
        <p:txBody>
          <a:bodyPr/>
          <a:lstStyle/>
          <a:p>
            <a:pPr marL="457200" indent="-457200">
              <a:defRPr/>
            </a:pPr>
            <a:r>
              <a:rPr lang="en-US" smtClean="0">
                <a:ea typeface="+mn-ea"/>
              </a:rPr>
              <a:t>Product &amp; Process Quality Assurance is one of the CMMI Key Process Areas (KPA).</a:t>
            </a:r>
          </a:p>
          <a:p>
            <a:pPr marL="457200" indent="-457200">
              <a:defRPr/>
            </a:pPr>
            <a:endParaRPr lang="en-US" sz="2400" b="1" smtClean="0">
              <a:ea typeface="+mn-ea"/>
            </a:endParaRPr>
          </a:p>
          <a:p>
            <a:pPr marL="457200" indent="-457200">
              <a:defRPr/>
            </a:pPr>
            <a:r>
              <a:rPr lang="en-US" smtClean="0">
                <a:ea typeface="+mn-ea"/>
              </a:rPr>
              <a:t>QA Purpose: </a:t>
            </a:r>
          </a:p>
          <a:p>
            <a:pPr marL="838200" lvl="1" indent="-381000">
              <a:defRPr/>
            </a:pPr>
            <a:r>
              <a:rPr lang="en-US" smtClean="0"/>
              <a:t>Problem Prevention</a:t>
            </a:r>
          </a:p>
          <a:p>
            <a:pPr marL="838200" lvl="1" indent="-381000">
              <a:defRPr/>
            </a:pPr>
            <a:r>
              <a:rPr lang="en-US" smtClean="0"/>
              <a:t>Early Error Detection</a:t>
            </a:r>
          </a:p>
          <a:p>
            <a:pPr marL="838200" lvl="1" indent="-381000">
              <a:defRPr/>
            </a:pPr>
            <a:r>
              <a:rPr lang="en-US" smtClean="0"/>
              <a:t>Risk Identification and Mitigation</a:t>
            </a: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5"/>
          <p:cNvSpPr>
            <a:spLocks noGrp="1"/>
          </p:cNvSpPr>
          <p:nvPr>
            <p:ph type="sldNum" sz="quarter" idx="12"/>
          </p:nvPr>
        </p:nvSpPr>
        <p:spPr>
          <a:noFill/>
        </p:spPr>
        <p:txBody>
          <a:bodyPr/>
          <a:lstStyle/>
          <a:p>
            <a:fld id="{C3B873F6-E5E2-4B12-BF39-74481ABB1AB4}" type="slidenum">
              <a:rPr lang="en-US" smtClean="0">
                <a:latin typeface="Times New Roman" pitchFamily="18" charset="0"/>
                <a:ea typeface="ＭＳ Ｐゴシック" pitchFamily="34" charset="-128"/>
              </a:rPr>
              <a:pPr/>
              <a:t>158</a:t>
            </a:fld>
            <a:endParaRPr lang="en-US" smtClean="0">
              <a:latin typeface="Times New Roman" pitchFamily="18" charset="0"/>
              <a:ea typeface="ＭＳ Ｐゴシック" pitchFamily="34" charset="-128"/>
            </a:endParaRPr>
          </a:p>
        </p:txBody>
      </p:sp>
      <p:sp>
        <p:nvSpPr>
          <p:cNvPr id="5871618" name="Rectangle 2"/>
          <p:cNvSpPr>
            <a:spLocks noGrp="1" noChangeArrowheads="1"/>
          </p:cNvSpPr>
          <p:nvPr>
            <p:ph type="title"/>
          </p:nvPr>
        </p:nvSpPr>
        <p:spPr>
          <a:xfrm>
            <a:off x="990600" y="152400"/>
            <a:ext cx="7239000" cy="1143000"/>
          </a:xfrm>
        </p:spPr>
        <p:txBody>
          <a:bodyPr/>
          <a:lstStyle/>
          <a:p>
            <a:pPr>
              <a:defRPr/>
            </a:pPr>
            <a:r>
              <a:rPr lang="en-US" sz="3200" smtClean="0">
                <a:ea typeface="+mj-ea"/>
              </a:rPr>
              <a:t>Quality Assurance </a:t>
            </a:r>
          </a:p>
        </p:txBody>
      </p:sp>
      <p:sp>
        <p:nvSpPr>
          <p:cNvPr id="198660" name="Rectangle 3"/>
          <p:cNvSpPr>
            <a:spLocks noGrp="1" noChangeArrowheads="1"/>
          </p:cNvSpPr>
          <p:nvPr>
            <p:ph type="body" idx="1"/>
          </p:nvPr>
        </p:nvSpPr>
        <p:spPr>
          <a:xfrm>
            <a:off x="304800" y="1752600"/>
            <a:ext cx="8382000" cy="5105400"/>
          </a:xfrm>
          <a:noFill/>
        </p:spPr>
        <p:txBody>
          <a:bodyPr/>
          <a:lstStyle/>
          <a:p>
            <a:r>
              <a:rPr lang="en-US" sz="2000" smtClean="0">
                <a:effectLst/>
                <a:ea typeface="ＭＳ Ｐゴシック" pitchFamily="34" charset="-128"/>
              </a:rPr>
              <a:t>Quality assurance consists of PROCESS QA and PRODUCT QA</a:t>
            </a:r>
          </a:p>
          <a:p>
            <a:pPr>
              <a:spcBef>
                <a:spcPct val="50000"/>
              </a:spcBef>
            </a:pPr>
            <a:r>
              <a:rPr lang="en-US" sz="2000" smtClean="0">
                <a:effectLst/>
                <a:ea typeface="ＭＳ Ｐゴシック" pitchFamily="34" charset="-128"/>
              </a:rPr>
              <a:t>PROCESS QA is concerned with assuring that the STAR EPL process standards are met during the planning, development, operations, and distribution phases of the project.</a:t>
            </a:r>
          </a:p>
          <a:p>
            <a:pPr lvl="1"/>
            <a:r>
              <a:rPr lang="en-US" sz="1800" smtClean="0">
                <a:effectLst/>
                <a:ea typeface="ＭＳ Ｐゴシック" pitchFamily="34" charset="-128"/>
              </a:rPr>
              <a:t>Process QA is achieved through the standard reviews of the STAR EPL process. Each review checklist and entry/exit criteria are designed to ensure that the relevant process standards are met by the implementation of standard practices during the steps leading up to the review.</a:t>
            </a:r>
          </a:p>
          <a:p>
            <a:pPr>
              <a:spcBef>
                <a:spcPct val="50000"/>
              </a:spcBef>
            </a:pPr>
            <a:r>
              <a:rPr lang="en-US" sz="2000" smtClean="0">
                <a:effectLst/>
                <a:ea typeface="ＭＳ Ｐゴシック" pitchFamily="34" charset="-128"/>
              </a:rPr>
              <a:t>PRODUCT QA is concerned with assuring that the work products created during the project’s lifecycle meet their requirements</a:t>
            </a:r>
          </a:p>
          <a:p>
            <a:pPr lvl="1"/>
            <a:r>
              <a:rPr lang="en-US" sz="1800" smtClean="0">
                <a:effectLst/>
                <a:ea typeface="ＭＳ Ｐゴシック" pitchFamily="34" charset="-128"/>
              </a:rPr>
              <a:t>Product QA is achieved by verification of the project’s work products and validation of the products, operator needs, and user needs</a:t>
            </a:r>
          </a:p>
        </p:txBody>
      </p:sp>
      <p:sp>
        <p:nvSpPr>
          <p:cNvPr id="198661" name="Text Box 4"/>
          <p:cNvSpPr txBox="1">
            <a:spLocks noChangeArrowheads="1"/>
          </p:cNvSpPr>
          <p:nvPr/>
        </p:nvSpPr>
        <p:spPr bwMode="auto">
          <a:xfrm>
            <a:off x="381000" y="6248400"/>
            <a:ext cx="1981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en-US" b="1">
              <a:solidFill>
                <a:srgbClr val="FFFF00"/>
              </a:solidFill>
              <a:latin typeface="Arial"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6"/>
          <p:cNvSpPr>
            <a:spLocks noGrp="1"/>
          </p:cNvSpPr>
          <p:nvPr>
            <p:ph type="sldNum" sz="quarter" idx="12"/>
          </p:nvPr>
        </p:nvSpPr>
        <p:spPr>
          <a:noFill/>
        </p:spPr>
        <p:txBody>
          <a:bodyPr/>
          <a:lstStyle/>
          <a:p>
            <a:fld id="{60B8EB6D-E30C-4998-8B65-2AED1406EEB6}" type="slidenum">
              <a:rPr lang="en-US" smtClean="0">
                <a:latin typeface="Times New Roman" pitchFamily="18" charset="0"/>
                <a:ea typeface="ＭＳ Ｐゴシック" pitchFamily="34" charset="-128"/>
              </a:rPr>
              <a:pPr/>
              <a:t>159</a:t>
            </a:fld>
            <a:endParaRPr lang="en-US" smtClean="0">
              <a:latin typeface="Times New Roman" pitchFamily="18" charset="0"/>
              <a:ea typeface="ＭＳ Ｐゴシック" pitchFamily="34" charset="-128"/>
            </a:endParaRPr>
          </a:p>
        </p:txBody>
      </p:sp>
      <p:sp>
        <p:nvSpPr>
          <p:cNvPr id="9529346" name="Puzzle2"/>
          <p:cNvSpPr>
            <a:spLocks noChangeAspect="1" noEditPoints="1" noChangeArrowheads="1"/>
          </p:cNvSpPr>
          <p:nvPr/>
        </p:nvSpPr>
        <p:spPr bwMode="blackWhite">
          <a:xfrm>
            <a:off x="6400800" y="4800600"/>
            <a:ext cx="1524000" cy="9477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6542 w 21600"/>
              <a:gd name="T181" fmla="*/ 9180 h 21600"/>
              <a:gd name="T182" fmla="*/ 15685 w 21600"/>
              <a:gd name="T183" fmla="*/ 12569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rgbClr val="99CC00"/>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rgbClr val="99CC00"/>
            </a:extrusionClr>
          </a:sp3d>
        </p:spPr>
        <p:txBody>
          <a:bodyPr anchor="ctr">
            <a:flatTx/>
          </a:bodyPr>
          <a:lstStyle/>
          <a:p>
            <a:endParaRPr lang="en-US"/>
          </a:p>
        </p:txBody>
      </p:sp>
      <p:sp>
        <p:nvSpPr>
          <p:cNvPr id="9529347" name="Puzzle3"/>
          <p:cNvSpPr>
            <a:spLocks noChangeAspect="1" noEditPoints="1" noChangeArrowheads="1"/>
          </p:cNvSpPr>
          <p:nvPr/>
        </p:nvSpPr>
        <p:spPr bwMode="blackWhite">
          <a:xfrm>
            <a:off x="7620000" y="4419600"/>
            <a:ext cx="963613"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2147483647 w 21600"/>
              <a:gd name="T121" fmla="*/ 2147483647 h 21600"/>
              <a:gd name="T122" fmla="*/ 2147483647 w 21600"/>
              <a:gd name="T123" fmla="*/ 2147483647 h 21600"/>
              <a:gd name="T124" fmla="*/ 2147483647 w 21600"/>
              <a:gd name="T125" fmla="*/ 2147483647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1054 w 21600"/>
              <a:gd name="T190" fmla="*/ 7565 h 21600"/>
              <a:gd name="T191" fmla="*/ 19866 w 21600"/>
              <a:gd name="T192" fmla="*/ 11296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rgbClr val="FF6600"/>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rgbClr val="FF6600"/>
            </a:extrusionClr>
          </a:sp3d>
        </p:spPr>
        <p:txBody>
          <a:bodyPr anchor="ctr" anchorCtr="1">
            <a:flatTx/>
          </a:bodyPr>
          <a:lstStyle/>
          <a:p>
            <a:endParaRPr lang="en-US"/>
          </a:p>
        </p:txBody>
      </p:sp>
      <p:sp>
        <p:nvSpPr>
          <p:cNvPr id="9529348" name="Puzzle4"/>
          <p:cNvSpPr>
            <a:spLocks noChangeAspect="1" noEditPoints="1" noChangeArrowheads="1"/>
          </p:cNvSpPr>
          <p:nvPr/>
        </p:nvSpPr>
        <p:spPr bwMode="blackWhite">
          <a:xfrm>
            <a:off x="6705600" y="3581400"/>
            <a:ext cx="904875" cy="1574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1548 w 21600"/>
              <a:gd name="T178" fmla="*/ 5444 h 21600"/>
              <a:gd name="T179" fmla="*/ 20203 w 21600"/>
              <a:gd name="T180" fmla="*/ 9103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0000"/>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rgbClr val="FF0000"/>
            </a:extrusionClr>
          </a:sp3d>
        </p:spPr>
        <p:txBody>
          <a:bodyPr>
            <a:flatTx/>
          </a:bodyPr>
          <a:lstStyle/>
          <a:p>
            <a:endParaRPr lang="en-US"/>
          </a:p>
        </p:txBody>
      </p:sp>
      <p:sp>
        <p:nvSpPr>
          <p:cNvPr id="9529349" name="Puzzle5"/>
          <p:cNvSpPr>
            <a:spLocks noChangeAspect="1" noEditPoints="1" noChangeArrowheads="1"/>
          </p:cNvSpPr>
          <p:nvPr/>
        </p:nvSpPr>
        <p:spPr bwMode="blackWhite">
          <a:xfrm>
            <a:off x="5562600" y="3646488"/>
            <a:ext cx="1524000" cy="1206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2147483647 w 21600"/>
              <a:gd name="T121" fmla="*/ 2147483647 h 21600"/>
              <a:gd name="T122" fmla="*/ 2147483647 w 21600"/>
              <a:gd name="T123" fmla="*/ 2147483647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4880 w 21600"/>
              <a:gd name="T187" fmla="*/ 6714 h 21600"/>
              <a:gd name="T188" fmla="*/ 16494 w 21600"/>
              <a:gd name="T189" fmla="*/ 13712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p:spPr>
        <p:txBody>
          <a:bodyPr>
            <a:flatTx/>
          </a:bodyPr>
          <a:lstStyle/>
          <a:p>
            <a:endParaRPr lang="en-US"/>
          </a:p>
        </p:txBody>
      </p:sp>
      <p:sp>
        <p:nvSpPr>
          <p:cNvPr id="9529350" name="Puzzle2"/>
          <p:cNvSpPr>
            <a:spLocks noChangeAspect="1" noEditPoints="1" noChangeArrowheads="1"/>
          </p:cNvSpPr>
          <p:nvPr/>
        </p:nvSpPr>
        <p:spPr bwMode="blackWhite">
          <a:xfrm>
            <a:off x="6421438" y="3055938"/>
            <a:ext cx="1524000" cy="947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6542 w 21600"/>
              <a:gd name="T181" fmla="*/ 9180 h 21600"/>
              <a:gd name="T182" fmla="*/ 15685 w 21600"/>
              <a:gd name="T183" fmla="*/ 12569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tx2"/>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chemeClr val="tx2"/>
            </a:extrusionClr>
          </a:sp3d>
        </p:spPr>
        <p:txBody>
          <a:bodyPr anchor="ctr" anchorCtr="1">
            <a:flatTx/>
          </a:bodyPr>
          <a:lstStyle/>
          <a:p>
            <a:endParaRPr lang="en-US"/>
          </a:p>
        </p:txBody>
      </p:sp>
      <p:sp>
        <p:nvSpPr>
          <p:cNvPr id="9529351" name="Puzzle3"/>
          <p:cNvSpPr>
            <a:spLocks noChangeAspect="1" noEditPoints="1" noChangeArrowheads="1"/>
          </p:cNvSpPr>
          <p:nvPr/>
        </p:nvSpPr>
        <p:spPr bwMode="blackWhite">
          <a:xfrm>
            <a:off x="7591425" y="2667000"/>
            <a:ext cx="963613"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2147483647 w 21600"/>
              <a:gd name="T121" fmla="*/ 2147483647 h 21600"/>
              <a:gd name="T122" fmla="*/ 2147483647 w 21600"/>
              <a:gd name="T123" fmla="*/ 2147483647 h 21600"/>
              <a:gd name="T124" fmla="*/ 2147483647 w 21600"/>
              <a:gd name="T125" fmla="*/ 2147483647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1054 w 21600"/>
              <a:gd name="T190" fmla="*/ 7565 h 21600"/>
              <a:gd name="T191" fmla="*/ 19866 w 21600"/>
              <a:gd name="T192" fmla="*/ 11296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rgbClr val="333399"/>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rgbClr val="333399"/>
            </a:extrusionClr>
          </a:sp3d>
        </p:spPr>
        <p:txBody>
          <a:bodyPr anchor="ctr" anchorCtr="1">
            <a:flatTx/>
          </a:bodyPr>
          <a:lstStyle/>
          <a:p>
            <a:endParaRPr lang="en-US"/>
          </a:p>
        </p:txBody>
      </p:sp>
      <p:sp>
        <p:nvSpPr>
          <p:cNvPr id="9529352" name="Puzzle3"/>
          <p:cNvSpPr>
            <a:spLocks noChangeAspect="1" noEditPoints="1" noChangeArrowheads="1"/>
          </p:cNvSpPr>
          <p:nvPr/>
        </p:nvSpPr>
        <p:spPr bwMode="blackWhite">
          <a:xfrm>
            <a:off x="5818188" y="2667000"/>
            <a:ext cx="963612"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rgbClr val="990000"/>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rgbClr val="990000"/>
            </a:extrusionClr>
          </a:sp3d>
        </p:spPr>
        <p:txBody>
          <a:bodyPr anchor="ctr" anchorCtr="1">
            <a:flatTx/>
          </a:bodyPr>
          <a:lstStyle/>
          <a:p>
            <a:r>
              <a:rPr lang="en-US">
                <a:solidFill>
                  <a:srgbClr val="990000"/>
                </a:solidFill>
              </a:rPr>
              <a:t>                 </a:t>
            </a:r>
          </a:p>
        </p:txBody>
      </p:sp>
      <p:sp>
        <p:nvSpPr>
          <p:cNvPr id="9529353" name="Text Box 9"/>
          <p:cNvSpPr txBox="1">
            <a:spLocks noChangeArrowheads="1"/>
          </p:cNvSpPr>
          <p:nvPr/>
        </p:nvSpPr>
        <p:spPr bwMode="auto">
          <a:xfrm>
            <a:off x="1066800" y="1828800"/>
            <a:ext cx="7391400" cy="457200"/>
          </a:xfrm>
          <a:prstGeom prst="rect">
            <a:avLst/>
          </a:prstGeom>
          <a:noFill/>
          <a:ln w="12700">
            <a:noFill/>
            <a:miter lim="800000"/>
            <a:headEnd type="none" w="sm" len="sm"/>
            <a:tailEnd type="none" w="sm" len="sm"/>
          </a:ln>
        </p:spPr>
        <p:txBody>
          <a:bodyPr>
            <a:spAutoFit/>
          </a:bodyPr>
          <a:lstStyle/>
          <a:p>
            <a:pPr eaLnBrk="1" hangingPunct="1">
              <a:spcBef>
                <a:spcPct val="50000"/>
              </a:spcBef>
              <a:buClr>
                <a:srgbClr val="FFFFFF"/>
              </a:buClr>
              <a:buFontTx/>
              <a:buChar char="•"/>
            </a:pPr>
            <a:r>
              <a:rPr lang="en-US" dirty="0">
                <a:solidFill>
                  <a:srgbClr val="990000"/>
                </a:solidFill>
                <a:latin typeface="+mn-lt"/>
              </a:rPr>
              <a:t> </a:t>
            </a:r>
            <a:r>
              <a:rPr lang="en-US" sz="2000" dirty="0">
                <a:solidFill>
                  <a:srgbClr val="FFFFFF"/>
                </a:solidFill>
                <a:latin typeface="+mn-lt"/>
              </a:rPr>
              <a:t>Configuration Management </a:t>
            </a:r>
          </a:p>
        </p:txBody>
      </p:sp>
      <p:sp>
        <p:nvSpPr>
          <p:cNvPr id="9529354" name="Text Box 10"/>
          <p:cNvSpPr txBox="1">
            <a:spLocks noChangeArrowheads="1"/>
          </p:cNvSpPr>
          <p:nvPr/>
        </p:nvSpPr>
        <p:spPr bwMode="auto">
          <a:xfrm>
            <a:off x="1066800" y="2286000"/>
            <a:ext cx="4495800" cy="457200"/>
          </a:xfrm>
          <a:prstGeom prst="rect">
            <a:avLst/>
          </a:prstGeom>
          <a:noFill/>
          <a:ln w="12700">
            <a:noFill/>
            <a:miter lim="800000"/>
            <a:headEnd type="none" w="sm" len="sm"/>
            <a:tailEnd type="none" w="sm" len="sm"/>
          </a:ln>
        </p:spPr>
        <p:txBody>
          <a:bodyPr>
            <a:spAutoFit/>
          </a:bodyPr>
          <a:lstStyle/>
          <a:p>
            <a:pPr eaLnBrk="1" hangingPunct="1">
              <a:spcBef>
                <a:spcPct val="50000"/>
              </a:spcBef>
              <a:buClr>
                <a:schemeClr val="folHlink"/>
              </a:buClr>
              <a:buFontTx/>
              <a:buChar char="•"/>
            </a:pPr>
            <a:r>
              <a:rPr lang="en-US" dirty="0">
                <a:solidFill>
                  <a:srgbClr val="990000"/>
                </a:solidFill>
                <a:latin typeface="+mn-lt"/>
              </a:rPr>
              <a:t> </a:t>
            </a:r>
            <a:r>
              <a:rPr lang="en-US" sz="2000" dirty="0">
                <a:solidFill>
                  <a:srgbClr val="FFFFFF"/>
                </a:solidFill>
                <a:latin typeface="+mn-lt"/>
              </a:rPr>
              <a:t>Project Monitoring</a:t>
            </a:r>
          </a:p>
        </p:txBody>
      </p:sp>
      <p:sp>
        <p:nvSpPr>
          <p:cNvPr id="9529355" name="Rectangle 11"/>
          <p:cNvSpPr>
            <a:spLocks noChangeArrowheads="1"/>
          </p:cNvSpPr>
          <p:nvPr/>
        </p:nvSpPr>
        <p:spPr bwMode="auto">
          <a:xfrm>
            <a:off x="1066800" y="2743200"/>
            <a:ext cx="3340100" cy="457200"/>
          </a:xfrm>
          <a:prstGeom prst="rect">
            <a:avLst/>
          </a:prstGeom>
          <a:noFill/>
          <a:ln w="12700">
            <a:noFill/>
            <a:miter lim="800000"/>
            <a:headEnd type="none" w="sm" len="sm"/>
            <a:tailEnd type="none" w="sm" len="sm"/>
          </a:ln>
        </p:spPr>
        <p:txBody>
          <a:bodyPr wrap="none">
            <a:spAutoFit/>
          </a:bodyPr>
          <a:lstStyle/>
          <a:p>
            <a:pPr eaLnBrk="1" hangingPunct="1">
              <a:buClr>
                <a:schemeClr val="folHlink"/>
              </a:buClr>
              <a:buFontTx/>
              <a:buChar char="•"/>
            </a:pPr>
            <a:r>
              <a:rPr lang="en-US">
                <a:solidFill>
                  <a:srgbClr val="990000"/>
                </a:solidFill>
                <a:latin typeface="+mn-lt"/>
              </a:rPr>
              <a:t> </a:t>
            </a:r>
            <a:r>
              <a:rPr lang="en-US" sz="2000">
                <a:solidFill>
                  <a:srgbClr val="FFFFFF"/>
                </a:solidFill>
                <a:latin typeface="+mn-lt"/>
              </a:rPr>
              <a:t>Validation and Verification</a:t>
            </a:r>
          </a:p>
        </p:txBody>
      </p:sp>
      <p:sp>
        <p:nvSpPr>
          <p:cNvPr id="9529356" name="Rectangle 12"/>
          <p:cNvSpPr>
            <a:spLocks noChangeArrowheads="1"/>
          </p:cNvSpPr>
          <p:nvPr/>
        </p:nvSpPr>
        <p:spPr bwMode="auto">
          <a:xfrm>
            <a:off x="1066800" y="3200400"/>
            <a:ext cx="4267200" cy="457200"/>
          </a:xfrm>
          <a:prstGeom prst="rect">
            <a:avLst/>
          </a:prstGeom>
          <a:noFill/>
          <a:ln w="12700">
            <a:noFill/>
            <a:miter lim="800000"/>
            <a:headEnd type="none" w="sm" len="sm"/>
            <a:tailEnd type="none" w="sm" len="sm"/>
          </a:ln>
        </p:spPr>
        <p:txBody>
          <a:bodyPr>
            <a:spAutoFit/>
          </a:bodyPr>
          <a:lstStyle/>
          <a:p>
            <a:pPr eaLnBrk="1" hangingPunct="1">
              <a:buClr>
                <a:schemeClr val="folHlink"/>
              </a:buClr>
              <a:buFontTx/>
              <a:buChar char="•"/>
            </a:pPr>
            <a:r>
              <a:rPr lang="en-US">
                <a:solidFill>
                  <a:srgbClr val="990000"/>
                </a:solidFill>
                <a:latin typeface="+mn-lt"/>
              </a:rPr>
              <a:t> </a:t>
            </a:r>
            <a:r>
              <a:rPr lang="en-US" sz="2000">
                <a:solidFill>
                  <a:srgbClr val="FFFFFF"/>
                </a:solidFill>
                <a:latin typeface="+mn-lt"/>
              </a:rPr>
              <a:t>Documentation</a:t>
            </a:r>
          </a:p>
        </p:txBody>
      </p:sp>
      <p:sp>
        <p:nvSpPr>
          <p:cNvPr id="9529357" name="Rectangle 13"/>
          <p:cNvSpPr>
            <a:spLocks noChangeArrowheads="1"/>
          </p:cNvSpPr>
          <p:nvPr/>
        </p:nvSpPr>
        <p:spPr bwMode="auto">
          <a:xfrm>
            <a:off x="1066800" y="3657600"/>
            <a:ext cx="1417376" cy="461665"/>
          </a:xfrm>
          <a:prstGeom prst="rect">
            <a:avLst/>
          </a:prstGeom>
          <a:noFill/>
          <a:ln w="12700">
            <a:noFill/>
            <a:miter lim="800000"/>
            <a:headEnd type="none" w="sm" len="sm"/>
            <a:tailEnd type="none" w="sm" len="sm"/>
          </a:ln>
        </p:spPr>
        <p:txBody>
          <a:bodyPr wrap="none">
            <a:spAutoFit/>
          </a:bodyPr>
          <a:lstStyle/>
          <a:p>
            <a:pPr eaLnBrk="1" hangingPunct="1">
              <a:buClr>
                <a:schemeClr val="folHlink"/>
              </a:buClr>
              <a:buFontTx/>
              <a:buChar char="•"/>
            </a:pPr>
            <a:r>
              <a:rPr lang="en-US" dirty="0">
                <a:solidFill>
                  <a:srgbClr val="990000"/>
                </a:solidFill>
                <a:latin typeface="+mn-lt"/>
              </a:rPr>
              <a:t> </a:t>
            </a:r>
            <a:r>
              <a:rPr lang="en-US" sz="2000" dirty="0">
                <a:solidFill>
                  <a:srgbClr val="FFFFFF"/>
                </a:solidFill>
                <a:latin typeface="+mn-lt"/>
              </a:rPr>
              <a:t>Standard</a:t>
            </a:r>
          </a:p>
        </p:txBody>
      </p:sp>
      <p:sp>
        <p:nvSpPr>
          <p:cNvPr id="9529358" name="Rectangle 14"/>
          <p:cNvSpPr>
            <a:spLocks noChangeArrowheads="1"/>
          </p:cNvSpPr>
          <p:nvPr/>
        </p:nvSpPr>
        <p:spPr bwMode="auto">
          <a:xfrm>
            <a:off x="1066800" y="4572000"/>
            <a:ext cx="976999" cy="461665"/>
          </a:xfrm>
          <a:prstGeom prst="rect">
            <a:avLst/>
          </a:prstGeom>
          <a:noFill/>
          <a:ln w="12700">
            <a:noFill/>
            <a:miter lim="800000"/>
            <a:headEnd type="none" w="sm" len="sm"/>
            <a:tailEnd type="none" w="sm" len="sm"/>
          </a:ln>
        </p:spPr>
        <p:txBody>
          <a:bodyPr wrap="none">
            <a:spAutoFit/>
          </a:bodyPr>
          <a:lstStyle/>
          <a:p>
            <a:pPr eaLnBrk="1" hangingPunct="1">
              <a:buClr>
                <a:schemeClr val="folHlink"/>
              </a:buClr>
              <a:buFontTx/>
              <a:buChar char="•"/>
            </a:pPr>
            <a:r>
              <a:rPr lang="en-US" dirty="0">
                <a:solidFill>
                  <a:srgbClr val="990000"/>
                </a:solidFill>
                <a:latin typeface="+mn-lt"/>
              </a:rPr>
              <a:t> </a:t>
            </a:r>
            <a:r>
              <a:rPr lang="en-US" sz="2000" dirty="0">
                <a:solidFill>
                  <a:srgbClr val="FFFFFF"/>
                </a:solidFill>
                <a:latin typeface="+mn-lt"/>
              </a:rPr>
              <a:t>Tools</a:t>
            </a:r>
          </a:p>
        </p:txBody>
      </p:sp>
      <p:sp>
        <p:nvSpPr>
          <p:cNvPr id="9529359" name="Rectangle 15"/>
          <p:cNvSpPr>
            <a:spLocks noChangeArrowheads="1"/>
          </p:cNvSpPr>
          <p:nvPr/>
        </p:nvSpPr>
        <p:spPr bwMode="auto">
          <a:xfrm>
            <a:off x="1066800" y="5029200"/>
            <a:ext cx="4241867" cy="461665"/>
          </a:xfrm>
          <a:prstGeom prst="rect">
            <a:avLst/>
          </a:prstGeom>
          <a:noFill/>
          <a:ln w="12700">
            <a:noFill/>
            <a:miter lim="800000"/>
            <a:headEnd type="none" w="sm" len="sm"/>
            <a:tailEnd type="none" w="sm" len="sm"/>
          </a:ln>
        </p:spPr>
        <p:txBody>
          <a:bodyPr wrap="none">
            <a:spAutoFit/>
          </a:bodyPr>
          <a:lstStyle/>
          <a:p>
            <a:pPr eaLnBrk="1" hangingPunct="1">
              <a:buClr>
                <a:schemeClr val="folHlink"/>
              </a:buClr>
              <a:buFontTx/>
              <a:buChar char="•"/>
            </a:pPr>
            <a:r>
              <a:rPr lang="en-US" dirty="0">
                <a:solidFill>
                  <a:srgbClr val="990000"/>
                </a:solidFill>
                <a:latin typeface="+mn-lt"/>
              </a:rPr>
              <a:t> </a:t>
            </a:r>
            <a:r>
              <a:rPr lang="en-US" sz="2000" dirty="0">
                <a:solidFill>
                  <a:srgbClr val="FFFFFF"/>
                </a:solidFill>
                <a:latin typeface="+mn-lt"/>
              </a:rPr>
              <a:t>Collaboration and Communication</a:t>
            </a:r>
          </a:p>
        </p:txBody>
      </p:sp>
      <p:sp>
        <p:nvSpPr>
          <p:cNvPr id="9529360" name="Puzzle5"/>
          <p:cNvSpPr>
            <a:spLocks noChangeAspect="1" noEditPoints="1" noChangeArrowheads="1"/>
          </p:cNvSpPr>
          <p:nvPr/>
        </p:nvSpPr>
        <p:spPr bwMode="blackWhite">
          <a:xfrm>
            <a:off x="7315200" y="3657600"/>
            <a:ext cx="1524000" cy="1206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2147483647 w 21600"/>
              <a:gd name="T121" fmla="*/ 2147483647 h 21600"/>
              <a:gd name="T122" fmla="*/ 2147483647 w 21600"/>
              <a:gd name="T123" fmla="*/ 2147483647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4880 w 21600"/>
              <a:gd name="T187" fmla="*/ 6714 h 21600"/>
              <a:gd name="T188" fmla="*/ 16494 w 21600"/>
              <a:gd name="T189" fmla="*/ 13712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p:spPr>
        <p:txBody>
          <a:bodyPr>
            <a:flatTx/>
          </a:bodyPr>
          <a:lstStyle/>
          <a:p>
            <a:endParaRPr lang="en-US"/>
          </a:p>
        </p:txBody>
      </p:sp>
      <p:sp>
        <p:nvSpPr>
          <p:cNvPr id="9529361" name="Puzzle3"/>
          <p:cNvSpPr>
            <a:spLocks noChangeAspect="1" noEditPoints="1" noChangeArrowheads="1"/>
          </p:cNvSpPr>
          <p:nvPr/>
        </p:nvSpPr>
        <p:spPr bwMode="blackWhite">
          <a:xfrm>
            <a:off x="5867400" y="4419600"/>
            <a:ext cx="963613"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2147483647 w 21600"/>
              <a:gd name="T121" fmla="*/ 2147483647 h 21600"/>
              <a:gd name="T122" fmla="*/ 2147483647 w 21600"/>
              <a:gd name="T123" fmla="*/ 2147483647 h 21600"/>
              <a:gd name="T124" fmla="*/ 2147483647 w 21600"/>
              <a:gd name="T125" fmla="*/ 2147483647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1054 w 21600"/>
              <a:gd name="T190" fmla="*/ 7565 h 21600"/>
              <a:gd name="T191" fmla="*/ 19866 w 21600"/>
              <a:gd name="T192" fmla="*/ 11296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rgbClr val="FF6600"/>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rgbClr val="FF6600"/>
            </a:extrusionClr>
          </a:sp3d>
        </p:spPr>
        <p:txBody>
          <a:bodyPr anchor="ctr" anchorCtr="1">
            <a:flatTx/>
          </a:bodyPr>
          <a:lstStyle/>
          <a:p>
            <a:endParaRPr lang="en-US"/>
          </a:p>
        </p:txBody>
      </p:sp>
      <p:sp>
        <p:nvSpPr>
          <p:cNvPr id="9529362" name="Rectangle 18"/>
          <p:cNvSpPr>
            <a:spLocks noGrp="1" noChangeArrowheads="1"/>
          </p:cNvSpPr>
          <p:nvPr>
            <p:ph type="title"/>
          </p:nvPr>
        </p:nvSpPr>
        <p:spPr>
          <a:xfrm>
            <a:off x="838200" y="328613"/>
            <a:ext cx="7848600" cy="890587"/>
          </a:xfrm>
        </p:spPr>
        <p:txBody>
          <a:bodyPr/>
          <a:lstStyle/>
          <a:p>
            <a:pPr>
              <a:defRPr/>
            </a:pPr>
            <a:r>
              <a:rPr lang="en-US" sz="3600" smtClean="0">
                <a:ea typeface="+mj-ea"/>
              </a:rPr>
              <a:t>QA Activities</a:t>
            </a:r>
          </a:p>
        </p:txBody>
      </p:sp>
      <p:sp>
        <p:nvSpPr>
          <p:cNvPr id="9529363" name="Rectangle 19"/>
          <p:cNvSpPr>
            <a:spLocks noChangeArrowheads="1"/>
          </p:cNvSpPr>
          <p:nvPr/>
        </p:nvSpPr>
        <p:spPr bwMode="auto">
          <a:xfrm>
            <a:off x="1066800" y="5486400"/>
            <a:ext cx="1298945" cy="461665"/>
          </a:xfrm>
          <a:prstGeom prst="rect">
            <a:avLst/>
          </a:prstGeom>
          <a:noFill/>
          <a:ln w="12700">
            <a:noFill/>
            <a:miter lim="800000"/>
            <a:headEnd type="none" w="sm" len="sm"/>
            <a:tailEnd type="none" w="sm" len="sm"/>
          </a:ln>
        </p:spPr>
        <p:txBody>
          <a:bodyPr wrap="none">
            <a:spAutoFit/>
          </a:bodyPr>
          <a:lstStyle/>
          <a:p>
            <a:pPr eaLnBrk="1" hangingPunct="1">
              <a:buClr>
                <a:schemeClr val="folHlink"/>
              </a:buClr>
              <a:buFontTx/>
              <a:buChar char="•"/>
            </a:pPr>
            <a:r>
              <a:rPr lang="en-US" dirty="0">
                <a:solidFill>
                  <a:srgbClr val="990000"/>
                </a:solidFill>
                <a:latin typeface="+mn-lt"/>
              </a:rPr>
              <a:t> </a:t>
            </a:r>
            <a:r>
              <a:rPr lang="en-US" sz="2000" dirty="0">
                <a:solidFill>
                  <a:srgbClr val="FFFFFF"/>
                </a:solidFill>
                <a:latin typeface="+mn-lt"/>
              </a:rPr>
              <a:t>Website</a:t>
            </a:r>
          </a:p>
        </p:txBody>
      </p:sp>
      <p:sp>
        <p:nvSpPr>
          <p:cNvPr id="9529364" name="Rectangle 20"/>
          <p:cNvSpPr>
            <a:spLocks noChangeArrowheads="1"/>
          </p:cNvSpPr>
          <p:nvPr/>
        </p:nvSpPr>
        <p:spPr bwMode="auto">
          <a:xfrm>
            <a:off x="1055688" y="4114800"/>
            <a:ext cx="1190198" cy="461665"/>
          </a:xfrm>
          <a:prstGeom prst="rect">
            <a:avLst/>
          </a:prstGeom>
          <a:noFill/>
          <a:ln w="12700">
            <a:noFill/>
            <a:miter lim="800000"/>
            <a:headEnd type="none" w="sm" len="sm"/>
            <a:tailEnd type="none" w="sm" len="sm"/>
          </a:ln>
        </p:spPr>
        <p:txBody>
          <a:bodyPr wrap="none">
            <a:spAutoFit/>
          </a:bodyPr>
          <a:lstStyle/>
          <a:p>
            <a:pPr eaLnBrk="1" hangingPunct="1">
              <a:buClr>
                <a:schemeClr val="folHlink"/>
              </a:buClr>
              <a:buFontTx/>
              <a:buChar char="•"/>
            </a:pPr>
            <a:r>
              <a:rPr lang="en-US" dirty="0">
                <a:solidFill>
                  <a:srgbClr val="990000"/>
                </a:solidFill>
                <a:latin typeface="+mn-lt"/>
              </a:rPr>
              <a:t> </a:t>
            </a:r>
            <a:r>
              <a:rPr lang="en-US" sz="2000" dirty="0">
                <a:solidFill>
                  <a:srgbClr val="FFFFFF"/>
                </a:solidFill>
                <a:latin typeface="+mn-lt"/>
              </a:rPr>
              <a:t>Testing</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8A0C2B47-59FF-44C2-A0FC-FE0DE6846598}" type="slidenum">
              <a:rPr lang="en-US"/>
              <a:pPr/>
              <a:t>16</a:t>
            </a:fld>
            <a:endParaRPr lang="en-US"/>
          </a:p>
        </p:txBody>
      </p:sp>
      <p:sp>
        <p:nvSpPr>
          <p:cNvPr id="77827" name="AutoShape 2"/>
          <p:cNvSpPr>
            <a:spLocks noChangeArrowheads="1"/>
          </p:cNvSpPr>
          <p:nvPr/>
        </p:nvSpPr>
        <p:spPr bwMode="auto">
          <a:xfrm>
            <a:off x="3086100" y="3200400"/>
            <a:ext cx="2667000" cy="536575"/>
          </a:xfrm>
          <a:prstGeom prst="flowChartProcess">
            <a:avLst/>
          </a:prstGeom>
          <a:solidFill>
            <a:srgbClr val="FFFF99"/>
          </a:solidFill>
          <a:ln w="12700">
            <a:solidFill>
              <a:schemeClr val="tx1"/>
            </a:solidFill>
            <a:miter lim="800000"/>
            <a:headEnd/>
            <a:tailEnd/>
          </a:ln>
        </p:spPr>
        <p:txBody>
          <a:bodyPr wrap="none" lIns="11691" tIns="5845" rIns="11691" bIns="5845" anchor="ctr"/>
          <a:lstStyle/>
          <a:p>
            <a:pPr algn="ctr" defTabSz="820738" eaLnBrk="0" hangingPunct="0">
              <a:lnSpc>
                <a:spcPct val="60000"/>
              </a:lnSpc>
              <a:defRPr/>
            </a:pPr>
            <a:r>
              <a:rPr lang="en-US" sz="1200" b="1" u="sng" dirty="0">
                <a:solidFill>
                  <a:srgbClr val="000000"/>
                </a:solidFill>
                <a:ea typeface="+mn-ea"/>
                <a:cs typeface="+mn-cs"/>
              </a:rPr>
              <a:t>Development Team</a:t>
            </a:r>
          </a:p>
          <a:p>
            <a:pPr algn="ctr" defTabSz="820738" eaLnBrk="0" hangingPunct="0">
              <a:lnSpc>
                <a:spcPct val="60000"/>
              </a:lnSpc>
              <a:spcBef>
                <a:spcPct val="25000"/>
              </a:spcBef>
              <a:defRPr/>
            </a:pPr>
            <a:r>
              <a:rPr lang="en-US" sz="1000" dirty="0">
                <a:solidFill>
                  <a:srgbClr val="000000"/>
                </a:solidFill>
                <a:ea typeface="+mn-ea"/>
                <a:cs typeface="+mn-cs"/>
              </a:rPr>
              <a:t>Bob Kuligowski &amp; Walter Wolf</a:t>
            </a:r>
            <a:endParaRPr lang="en-US" sz="1050" dirty="0">
              <a:solidFill>
                <a:srgbClr val="000000"/>
              </a:solidFill>
              <a:ea typeface="+mn-ea"/>
              <a:cs typeface="+mn-cs"/>
            </a:endParaRPr>
          </a:p>
        </p:txBody>
      </p:sp>
      <p:sp>
        <p:nvSpPr>
          <p:cNvPr id="7172" name="AutoShape 3"/>
          <p:cNvSpPr>
            <a:spLocks noChangeArrowheads="1"/>
          </p:cNvSpPr>
          <p:nvPr/>
        </p:nvSpPr>
        <p:spPr bwMode="auto">
          <a:xfrm>
            <a:off x="2286000" y="4095750"/>
            <a:ext cx="1905000" cy="1238250"/>
          </a:xfrm>
          <a:prstGeom prst="flowChartProcess">
            <a:avLst/>
          </a:prstGeom>
          <a:solidFill>
            <a:srgbClr val="FFFF99"/>
          </a:solidFill>
          <a:ln w="12700">
            <a:solidFill>
              <a:schemeClr val="tx1"/>
            </a:solidFill>
            <a:miter lim="800000"/>
            <a:headEnd/>
            <a:tailEnd/>
          </a:ln>
        </p:spPr>
        <p:txBody>
          <a:bodyPr wrap="none" lIns="11691" tIns="5845" rIns="11691" bIns="5845" anchor="ctr"/>
          <a:lstStyle/>
          <a:p>
            <a:pPr algn="ctr" defTabSz="820738" eaLnBrk="0" hangingPunct="0">
              <a:spcAft>
                <a:spcPct val="25000"/>
              </a:spcAft>
            </a:pPr>
            <a:r>
              <a:rPr lang="en-US" sz="1200" b="1" u="sng">
                <a:solidFill>
                  <a:srgbClr val="000000"/>
                </a:solidFill>
              </a:rPr>
              <a:t>Pre-Operational Algorithm</a:t>
            </a:r>
          </a:p>
          <a:p>
            <a:pPr algn="ctr" defTabSz="820738" eaLnBrk="0" hangingPunct="0"/>
            <a:r>
              <a:rPr lang="en-US" sz="1000">
                <a:solidFill>
                  <a:srgbClr val="000000"/>
                </a:solidFill>
              </a:rPr>
              <a:t>Walter Wolf (Lead)</a:t>
            </a:r>
          </a:p>
          <a:p>
            <a:pPr algn="ctr" defTabSz="820738" eaLnBrk="0" hangingPunct="0"/>
            <a:r>
              <a:rPr lang="en-US" sz="1000">
                <a:solidFill>
                  <a:srgbClr val="000000"/>
                </a:solidFill>
              </a:rPr>
              <a:t>Peter Keehn (Programmer)</a:t>
            </a:r>
          </a:p>
          <a:p>
            <a:pPr algn="ctr" defTabSz="820738" eaLnBrk="0" hangingPunct="0"/>
            <a:r>
              <a:rPr lang="en-US" sz="1000">
                <a:solidFill>
                  <a:srgbClr val="000000"/>
                </a:solidFill>
              </a:rPr>
              <a:t>Yi Song (Programmer)</a:t>
            </a:r>
          </a:p>
          <a:p>
            <a:pPr algn="ctr" defTabSz="820738" eaLnBrk="0" hangingPunct="0"/>
            <a:endParaRPr lang="en-US" sz="1000">
              <a:solidFill>
                <a:srgbClr val="000000"/>
              </a:solidFill>
            </a:endParaRPr>
          </a:p>
        </p:txBody>
      </p:sp>
      <p:sp>
        <p:nvSpPr>
          <p:cNvPr id="7173" name="AutoShape 4"/>
          <p:cNvSpPr>
            <a:spLocks noChangeArrowheads="1"/>
          </p:cNvSpPr>
          <p:nvPr/>
        </p:nvSpPr>
        <p:spPr bwMode="auto">
          <a:xfrm>
            <a:off x="3124200" y="1828800"/>
            <a:ext cx="2514600" cy="914400"/>
          </a:xfrm>
          <a:prstGeom prst="flowChartProcess">
            <a:avLst/>
          </a:prstGeom>
          <a:solidFill>
            <a:srgbClr val="FFFF99"/>
          </a:solidFill>
          <a:ln w="12700">
            <a:solidFill>
              <a:schemeClr val="tx1"/>
            </a:solidFill>
            <a:miter lim="800000"/>
            <a:headEnd/>
            <a:tailEnd/>
          </a:ln>
        </p:spPr>
        <p:txBody>
          <a:bodyPr wrap="none" lIns="11691" tIns="5845" rIns="11691" bIns="5845" anchor="ctr"/>
          <a:lstStyle/>
          <a:p>
            <a:pPr algn="ctr" defTabSz="820738" eaLnBrk="0" hangingPunct="0">
              <a:spcAft>
                <a:spcPct val="25000"/>
              </a:spcAft>
            </a:pPr>
            <a:r>
              <a:rPr lang="en-US" sz="1200" b="1" u="sng">
                <a:solidFill>
                  <a:srgbClr val="000000"/>
                </a:solidFill>
              </a:rPr>
              <a:t>HE Project </a:t>
            </a:r>
          </a:p>
          <a:p>
            <a:pPr algn="ctr" defTabSz="820738" eaLnBrk="0" hangingPunct="0"/>
            <a:r>
              <a:rPr lang="en-US" sz="1000">
                <a:solidFill>
                  <a:srgbClr val="000000"/>
                </a:solidFill>
              </a:rPr>
              <a:t>Limin Zhao (PI)</a:t>
            </a:r>
          </a:p>
          <a:p>
            <a:pPr algn="ctr" defTabSz="820738" eaLnBrk="0" hangingPunct="0"/>
            <a:r>
              <a:rPr lang="en-US" sz="1000">
                <a:solidFill>
                  <a:srgbClr val="000000"/>
                </a:solidFill>
              </a:rPr>
              <a:t>Bob Kuligowski (Backup)</a:t>
            </a:r>
          </a:p>
        </p:txBody>
      </p:sp>
      <p:sp>
        <p:nvSpPr>
          <p:cNvPr id="45062" name="Line 5"/>
          <p:cNvSpPr>
            <a:spLocks noChangeShapeType="1"/>
          </p:cNvSpPr>
          <p:nvPr/>
        </p:nvSpPr>
        <p:spPr bwMode="auto">
          <a:xfrm>
            <a:off x="4418013" y="2763838"/>
            <a:ext cx="1587" cy="436562"/>
          </a:xfrm>
          <a:prstGeom prst="line">
            <a:avLst/>
          </a:prstGeom>
          <a:noFill/>
          <a:ln w="12700">
            <a:solidFill>
              <a:schemeClr val="bg2">
                <a:lumMod val="20000"/>
                <a:lumOff val="80000"/>
              </a:schemeClr>
            </a:solidFill>
            <a:round/>
            <a:headEnd/>
            <a:tailEnd/>
          </a:ln>
        </p:spPr>
        <p:txBody>
          <a:bodyPr wrap="none" lIns="11691" tIns="5845" rIns="11691" bIns="5845" anchor="ctr"/>
          <a:lstStyle/>
          <a:p>
            <a:pPr>
              <a:defRPr/>
            </a:pPr>
            <a:endParaRPr lang="en-US"/>
          </a:p>
        </p:txBody>
      </p:sp>
      <p:sp>
        <p:nvSpPr>
          <p:cNvPr id="45063" name="Line 6"/>
          <p:cNvSpPr>
            <a:spLocks noChangeShapeType="1"/>
          </p:cNvSpPr>
          <p:nvPr/>
        </p:nvSpPr>
        <p:spPr bwMode="auto">
          <a:xfrm flipV="1">
            <a:off x="3198813" y="3941763"/>
            <a:ext cx="1587" cy="153987"/>
          </a:xfrm>
          <a:prstGeom prst="line">
            <a:avLst/>
          </a:prstGeom>
          <a:noFill/>
          <a:ln w="12700">
            <a:solidFill>
              <a:schemeClr val="bg2">
                <a:lumMod val="20000"/>
                <a:lumOff val="80000"/>
              </a:schemeClr>
            </a:solidFill>
            <a:round/>
            <a:headEnd/>
            <a:tailEnd/>
          </a:ln>
        </p:spPr>
        <p:txBody>
          <a:bodyPr wrap="none" lIns="11691" tIns="5845" rIns="11691" bIns="5845" anchor="ctr"/>
          <a:lstStyle/>
          <a:p>
            <a:pPr>
              <a:defRPr/>
            </a:pPr>
            <a:endParaRPr lang="en-US"/>
          </a:p>
        </p:txBody>
      </p:sp>
      <p:cxnSp>
        <p:nvCxnSpPr>
          <p:cNvPr id="45064" name="AutoShape 7"/>
          <p:cNvCxnSpPr>
            <a:cxnSpLocks noChangeShapeType="1"/>
          </p:cNvCxnSpPr>
          <p:nvPr/>
        </p:nvCxnSpPr>
        <p:spPr bwMode="auto">
          <a:xfrm flipV="1">
            <a:off x="1676400" y="2286000"/>
            <a:ext cx="1447800" cy="6350"/>
          </a:xfrm>
          <a:prstGeom prst="straightConnector1">
            <a:avLst/>
          </a:prstGeom>
          <a:noFill/>
          <a:ln w="9525">
            <a:solidFill>
              <a:schemeClr val="bg2">
                <a:lumMod val="20000"/>
                <a:lumOff val="80000"/>
              </a:schemeClr>
            </a:solidFill>
            <a:round/>
            <a:headEnd/>
            <a:tailEnd/>
          </a:ln>
        </p:spPr>
      </p:cxnSp>
      <p:sp>
        <p:nvSpPr>
          <p:cNvPr id="7177" name="AutoShape 8"/>
          <p:cNvSpPr>
            <a:spLocks noChangeArrowheads="1"/>
          </p:cNvSpPr>
          <p:nvPr/>
        </p:nvSpPr>
        <p:spPr bwMode="auto">
          <a:xfrm>
            <a:off x="762000" y="1828800"/>
            <a:ext cx="1676400" cy="838200"/>
          </a:xfrm>
          <a:prstGeom prst="flowChartProcess">
            <a:avLst/>
          </a:prstGeom>
          <a:solidFill>
            <a:schemeClr val="accent1"/>
          </a:solidFill>
          <a:ln w="12700">
            <a:solidFill>
              <a:schemeClr val="tx1"/>
            </a:solidFill>
            <a:miter lim="800000"/>
            <a:headEnd/>
            <a:tailEnd/>
          </a:ln>
        </p:spPr>
        <p:txBody>
          <a:bodyPr wrap="none" lIns="11691" tIns="5845" rIns="11691" bIns="5845" anchor="ctr"/>
          <a:lstStyle/>
          <a:p>
            <a:pPr algn="ctr" defTabSz="820738" eaLnBrk="0" hangingPunct="0">
              <a:spcAft>
                <a:spcPct val="25000"/>
              </a:spcAft>
            </a:pPr>
            <a:r>
              <a:rPr lang="en-US" sz="1200" b="1" u="sng"/>
              <a:t>Customers/Users</a:t>
            </a:r>
          </a:p>
          <a:p>
            <a:pPr algn="ctr" defTabSz="820738" eaLnBrk="0" hangingPunct="0"/>
            <a:r>
              <a:rPr lang="en-US" sz="800" b="1"/>
              <a:t>NWS, SPB, SAB, HRC,</a:t>
            </a:r>
            <a:endParaRPr lang="en-US" sz="800"/>
          </a:p>
          <a:p>
            <a:pPr algn="ctr" defTabSz="820738" eaLnBrk="0" hangingPunct="0"/>
            <a:r>
              <a:rPr lang="en-US" sz="800" b="1"/>
              <a:t>STAR,CLASS</a:t>
            </a:r>
          </a:p>
        </p:txBody>
      </p:sp>
      <p:sp>
        <p:nvSpPr>
          <p:cNvPr id="7178" name="AutoShape 9"/>
          <p:cNvSpPr>
            <a:spLocks noChangeArrowheads="1"/>
          </p:cNvSpPr>
          <p:nvPr/>
        </p:nvSpPr>
        <p:spPr bwMode="auto">
          <a:xfrm>
            <a:off x="4648200" y="4095750"/>
            <a:ext cx="1981200" cy="1238250"/>
          </a:xfrm>
          <a:prstGeom prst="flowChartProcess">
            <a:avLst/>
          </a:prstGeom>
          <a:solidFill>
            <a:srgbClr val="FFFF99"/>
          </a:solidFill>
          <a:ln w="12700">
            <a:solidFill>
              <a:schemeClr val="tx1"/>
            </a:solidFill>
            <a:miter lim="800000"/>
            <a:headEnd/>
            <a:tailEnd/>
          </a:ln>
        </p:spPr>
        <p:txBody>
          <a:bodyPr wrap="none" lIns="11691" tIns="5845" rIns="11691" bIns="5845" anchor="ctr"/>
          <a:lstStyle/>
          <a:p>
            <a:pPr algn="ctr" defTabSz="820738" eaLnBrk="0" hangingPunct="0">
              <a:spcAft>
                <a:spcPct val="25000"/>
              </a:spcAft>
            </a:pPr>
            <a:r>
              <a:rPr lang="en-US" sz="1200" b="1" u="sng">
                <a:solidFill>
                  <a:srgbClr val="000000"/>
                </a:solidFill>
              </a:rPr>
              <a:t>Support</a:t>
            </a:r>
          </a:p>
          <a:p>
            <a:pPr algn="ctr" defTabSz="820738" eaLnBrk="0" hangingPunct="0"/>
            <a:r>
              <a:rPr lang="en-US" sz="1000">
                <a:solidFill>
                  <a:srgbClr val="000000"/>
                </a:solidFill>
              </a:rPr>
              <a:t>Kexin Zhang (QA Lead)</a:t>
            </a:r>
          </a:p>
          <a:p>
            <a:pPr algn="ctr" defTabSz="820738" eaLnBrk="0" hangingPunct="0"/>
            <a:r>
              <a:rPr lang="en-US" sz="1000">
                <a:solidFill>
                  <a:srgbClr val="000000"/>
                </a:solidFill>
              </a:rPr>
              <a:t>Yunhui Zhao (CM) </a:t>
            </a:r>
          </a:p>
          <a:p>
            <a:pPr algn="ctr" defTabSz="820738" eaLnBrk="0" hangingPunct="0"/>
            <a:r>
              <a:rPr lang="en-US" sz="1000">
                <a:solidFill>
                  <a:srgbClr val="000000"/>
                </a:solidFill>
              </a:rPr>
              <a:t>Larisa Koval (Documentation)</a:t>
            </a:r>
          </a:p>
          <a:p>
            <a:pPr algn="ctr" defTabSz="820738" eaLnBrk="0" hangingPunct="0"/>
            <a:endParaRPr lang="en-US" sz="1000">
              <a:solidFill>
                <a:srgbClr val="FFFF00"/>
              </a:solidFill>
            </a:endParaRPr>
          </a:p>
        </p:txBody>
      </p:sp>
      <p:sp>
        <p:nvSpPr>
          <p:cNvPr id="45067" name="Line 10"/>
          <p:cNvSpPr>
            <a:spLocks noChangeShapeType="1"/>
          </p:cNvSpPr>
          <p:nvPr/>
        </p:nvSpPr>
        <p:spPr bwMode="auto">
          <a:xfrm flipV="1">
            <a:off x="5638800" y="3960813"/>
            <a:ext cx="1588" cy="153987"/>
          </a:xfrm>
          <a:prstGeom prst="line">
            <a:avLst/>
          </a:prstGeom>
          <a:noFill/>
          <a:ln w="12700">
            <a:solidFill>
              <a:schemeClr val="bg2">
                <a:lumMod val="20000"/>
                <a:lumOff val="80000"/>
              </a:schemeClr>
            </a:solidFill>
            <a:round/>
            <a:headEnd/>
            <a:tailEnd/>
          </a:ln>
        </p:spPr>
        <p:txBody>
          <a:bodyPr wrap="none" lIns="11691" tIns="5845" rIns="11691" bIns="5845" anchor="ctr"/>
          <a:lstStyle/>
          <a:p>
            <a:pPr>
              <a:defRPr/>
            </a:pPr>
            <a:endParaRPr lang="en-US"/>
          </a:p>
        </p:txBody>
      </p:sp>
      <p:sp>
        <p:nvSpPr>
          <p:cNvPr id="45068" name="Line 11"/>
          <p:cNvSpPr>
            <a:spLocks noChangeShapeType="1"/>
          </p:cNvSpPr>
          <p:nvPr/>
        </p:nvSpPr>
        <p:spPr bwMode="auto">
          <a:xfrm>
            <a:off x="3200400" y="3962400"/>
            <a:ext cx="2438400" cy="0"/>
          </a:xfrm>
          <a:prstGeom prst="line">
            <a:avLst/>
          </a:prstGeom>
          <a:noFill/>
          <a:ln w="12700">
            <a:solidFill>
              <a:schemeClr val="bg2">
                <a:lumMod val="20000"/>
                <a:lumOff val="80000"/>
              </a:schemeClr>
            </a:solidFill>
            <a:round/>
            <a:headEnd type="none" w="sm" len="sm"/>
            <a:tailEnd type="none" w="sm" len="sm"/>
          </a:ln>
        </p:spPr>
        <p:txBody>
          <a:bodyPr/>
          <a:lstStyle/>
          <a:p>
            <a:pPr>
              <a:defRPr/>
            </a:pPr>
            <a:endParaRPr lang="en-US"/>
          </a:p>
        </p:txBody>
      </p:sp>
      <p:sp>
        <p:nvSpPr>
          <p:cNvPr id="45069" name="Line 12"/>
          <p:cNvSpPr>
            <a:spLocks noChangeShapeType="1"/>
          </p:cNvSpPr>
          <p:nvPr/>
        </p:nvSpPr>
        <p:spPr bwMode="auto">
          <a:xfrm>
            <a:off x="4419600" y="3744913"/>
            <a:ext cx="1588" cy="217487"/>
          </a:xfrm>
          <a:prstGeom prst="line">
            <a:avLst/>
          </a:prstGeom>
          <a:noFill/>
          <a:ln w="12700">
            <a:solidFill>
              <a:schemeClr val="bg2">
                <a:lumMod val="20000"/>
                <a:lumOff val="80000"/>
              </a:schemeClr>
            </a:solidFill>
            <a:round/>
            <a:headEnd/>
            <a:tailEnd/>
          </a:ln>
        </p:spPr>
        <p:txBody>
          <a:bodyPr wrap="none" lIns="11691" tIns="5845" rIns="11691" bIns="5845" anchor="ctr"/>
          <a:lstStyle/>
          <a:p>
            <a:pPr>
              <a:defRPr/>
            </a:pPr>
            <a:endParaRPr lang="en-US"/>
          </a:p>
        </p:txBody>
      </p:sp>
      <p:sp>
        <p:nvSpPr>
          <p:cNvPr id="45070" name="Line 13"/>
          <p:cNvSpPr>
            <a:spLocks noChangeShapeType="1"/>
          </p:cNvSpPr>
          <p:nvPr/>
        </p:nvSpPr>
        <p:spPr bwMode="auto">
          <a:xfrm>
            <a:off x="1219200" y="2971800"/>
            <a:ext cx="6553200" cy="0"/>
          </a:xfrm>
          <a:prstGeom prst="line">
            <a:avLst/>
          </a:prstGeom>
          <a:noFill/>
          <a:ln w="12700">
            <a:solidFill>
              <a:schemeClr val="bg2">
                <a:lumMod val="20000"/>
                <a:lumOff val="80000"/>
              </a:schemeClr>
            </a:solidFill>
            <a:round/>
            <a:headEnd type="none" w="sm" len="sm"/>
            <a:tailEnd type="none" w="sm" len="sm"/>
          </a:ln>
        </p:spPr>
        <p:txBody>
          <a:bodyPr/>
          <a:lstStyle/>
          <a:p>
            <a:pPr>
              <a:defRPr/>
            </a:pPr>
            <a:endParaRPr lang="en-US"/>
          </a:p>
        </p:txBody>
      </p:sp>
      <p:sp>
        <p:nvSpPr>
          <p:cNvPr id="46095" name="AutoShape 14"/>
          <p:cNvSpPr>
            <a:spLocks noChangeArrowheads="1"/>
          </p:cNvSpPr>
          <p:nvPr/>
        </p:nvSpPr>
        <p:spPr bwMode="auto">
          <a:xfrm>
            <a:off x="6781800" y="3278188"/>
            <a:ext cx="2209800" cy="1446212"/>
          </a:xfrm>
          <a:prstGeom prst="flowChartProcess">
            <a:avLst/>
          </a:prstGeom>
          <a:solidFill>
            <a:srgbClr val="FFFF99"/>
          </a:solidFill>
          <a:ln w="12700">
            <a:solidFill>
              <a:schemeClr val="tx1"/>
            </a:solidFill>
            <a:miter lim="800000"/>
            <a:headEnd/>
            <a:tailEnd/>
          </a:ln>
        </p:spPr>
        <p:txBody>
          <a:bodyPr wrap="none" lIns="11691" tIns="5845" rIns="11691" bIns="5845" anchor="ctr"/>
          <a:lstStyle/>
          <a:p>
            <a:pPr algn="ctr" defTabSz="820738" eaLnBrk="0" hangingPunct="0">
              <a:spcAft>
                <a:spcPct val="25000"/>
              </a:spcAft>
            </a:pPr>
            <a:r>
              <a:rPr lang="en-US" sz="1200" b="1" u="sng">
                <a:solidFill>
                  <a:srgbClr val="000000"/>
                </a:solidFill>
              </a:rPr>
              <a:t>Operations Team</a:t>
            </a:r>
          </a:p>
          <a:p>
            <a:pPr algn="ctr" defTabSz="820738" eaLnBrk="0" hangingPunct="0">
              <a:spcAft>
                <a:spcPct val="25000"/>
              </a:spcAft>
            </a:pPr>
            <a:r>
              <a:rPr lang="en-US" sz="1000">
                <a:solidFill>
                  <a:srgbClr val="000000"/>
                </a:solidFill>
              </a:rPr>
              <a:t>Limin Zhao (Lead)</a:t>
            </a:r>
            <a:r>
              <a:rPr lang="en-US" sz="1200">
                <a:solidFill>
                  <a:srgbClr val="000000"/>
                </a:solidFill>
              </a:rPr>
              <a:t> </a:t>
            </a:r>
          </a:p>
          <a:p>
            <a:pPr algn="ctr" defTabSz="820738" eaLnBrk="0" hangingPunct="0">
              <a:spcAft>
                <a:spcPct val="25000"/>
              </a:spcAft>
            </a:pPr>
            <a:r>
              <a:rPr lang="en-US" sz="1000">
                <a:solidFill>
                  <a:srgbClr val="000000"/>
                </a:solidFill>
              </a:rPr>
              <a:t>Zhaohui Cheng (QA Lead)</a:t>
            </a:r>
          </a:p>
          <a:p>
            <a:pPr algn="ctr" defTabSz="820738" eaLnBrk="0" hangingPunct="0">
              <a:spcAft>
                <a:spcPct val="25000"/>
              </a:spcAft>
            </a:pPr>
            <a:r>
              <a:rPr lang="en-US" sz="1000">
                <a:solidFill>
                  <a:srgbClr val="000000"/>
                </a:solidFill>
              </a:rPr>
              <a:t>Clay Davenport (Ops Development)</a:t>
            </a:r>
          </a:p>
          <a:p>
            <a:pPr algn="ctr" defTabSz="820738" eaLnBrk="0" hangingPunct="0"/>
            <a:r>
              <a:rPr lang="en-US" sz="1000">
                <a:solidFill>
                  <a:srgbClr val="000000"/>
                </a:solidFill>
              </a:rPr>
              <a:t>William Pennoyer (Ops Primary)</a:t>
            </a:r>
          </a:p>
          <a:p>
            <a:pPr algn="ctr" defTabSz="820738" eaLnBrk="0" hangingPunct="0"/>
            <a:r>
              <a:rPr lang="en-US" sz="1000">
                <a:solidFill>
                  <a:srgbClr val="000000"/>
                </a:solidFill>
              </a:rPr>
              <a:t>Jessica Staude (Ops Backup) </a:t>
            </a:r>
          </a:p>
          <a:p>
            <a:pPr algn="ctr" defTabSz="820738" eaLnBrk="0" hangingPunct="0"/>
            <a:endParaRPr lang="en-US" sz="1000">
              <a:solidFill>
                <a:srgbClr val="000000"/>
              </a:solidFill>
            </a:endParaRPr>
          </a:p>
          <a:p>
            <a:pPr algn="ctr" defTabSz="820738" eaLnBrk="0" hangingPunct="0"/>
            <a:endParaRPr lang="en-US" sz="1000">
              <a:solidFill>
                <a:srgbClr val="000000"/>
              </a:solidFill>
            </a:endParaRPr>
          </a:p>
        </p:txBody>
      </p:sp>
      <p:sp>
        <p:nvSpPr>
          <p:cNvPr id="45072" name="Line 15"/>
          <p:cNvSpPr>
            <a:spLocks noChangeShapeType="1"/>
          </p:cNvSpPr>
          <p:nvPr/>
        </p:nvSpPr>
        <p:spPr bwMode="auto">
          <a:xfrm flipV="1">
            <a:off x="7770813" y="2971800"/>
            <a:ext cx="1587" cy="306388"/>
          </a:xfrm>
          <a:prstGeom prst="line">
            <a:avLst/>
          </a:prstGeom>
          <a:noFill/>
          <a:ln w="12700">
            <a:solidFill>
              <a:schemeClr val="bg2">
                <a:lumMod val="20000"/>
                <a:lumOff val="80000"/>
              </a:schemeClr>
            </a:solidFill>
            <a:round/>
            <a:headEnd/>
            <a:tailEnd/>
          </a:ln>
        </p:spPr>
        <p:txBody>
          <a:bodyPr wrap="none" lIns="11691" tIns="5845" rIns="11691" bIns="5845" anchor="ctr"/>
          <a:lstStyle/>
          <a:p>
            <a:pPr>
              <a:defRPr/>
            </a:pPr>
            <a:endParaRPr lang="en-US"/>
          </a:p>
        </p:txBody>
      </p:sp>
      <p:sp>
        <p:nvSpPr>
          <p:cNvPr id="7185" name="AutoShape 16"/>
          <p:cNvSpPr>
            <a:spLocks noChangeArrowheads="1"/>
          </p:cNvSpPr>
          <p:nvPr/>
        </p:nvSpPr>
        <p:spPr bwMode="auto">
          <a:xfrm>
            <a:off x="76200" y="3276600"/>
            <a:ext cx="2057400" cy="1371600"/>
          </a:xfrm>
          <a:prstGeom prst="flowChartProcess">
            <a:avLst/>
          </a:prstGeom>
          <a:solidFill>
            <a:srgbClr val="FFFF99"/>
          </a:solidFill>
          <a:ln w="12700">
            <a:solidFill>
              <a:schemeClr val="tx1"/>
            </a:solidFill>
            <a:miter lim="800000"/>
            <a:headEnd/>
            <a:tailEnd/>
          </a:ln>
        </p:spPr>
        <p:txBody>
          <a:bodyPr wrap="none" lIns="11691" tIns="5845" rIns="11691" bIns="5845" anchor="ctr"/>
          <a:lstStyle/>
          <a:p>
            <a:pPr algn="ctr" defTabSz="820738" eaLnBrk="0" hangingPunct="0">
              <a:spcAft>
                <a:spcPct val="25000"/>
              </a:spcAft>
            </a:pPr>
            <a:r>
              <a:rPr lang="en-US" sz="1200" b="1" u="sng">
                <a:solidFill>
                  <a:srgbClr val="000000"/>
                </a:solidFill>
              </a:rPr>
              <a:t>Research Algorithm</a:t>
            </a:r>
          </a:p>
          <a:p>
            <a:pPr algn="ctr" defTabSz="820738" eaLnBrk="0" hangingPunct="0"/>
            <a:r>
              <a:rPr lang="en-US" sz="1000">
                <a:solidFill>
                  <a:srgbClr val="000000"/>
                </a:solidFill>
              </a:rPr>
              <a:t>Bob Kuligowski (Lead)</a:t>
            </a:r>
          </a:p>
          <a:p>
            <a:pPr algn="ctr" defTabSz="820738" eaLnBrk="0" hangingPunct="0"/>
            <a:r>
              <a:rPr lang="en-US" sz="1000">
                <a:solidFill>
                  <a:srgbClr val="000000"/>
                </a:solidFill>
              </a:rPr>
              <a:t>Clay Davenport </a:t>
            </a:r>
          </a:p>
          <a:p>
            <a:pPr algn="ctr" defTabSz="820738" eaLnBrk="0" hangingPunct="0"/>
            <a:r>
              <a:rPr lang="en-US" sz="1000">
                <a:solidFill>
                  <a:srgbClr val="000000"/>
                </a:solidFill>
              </a:rPr>
              <a:t>(Scientist/Programmer)</a:t>
            </a:r>
          </a:p>
        </p:txBody>
      </p:sp>
      <p:sp>
        <p:nvSpPr>
          <p:cNvPr id="7186" name="Line 17"/>
          <p:cNvSpPr>
            <a:spLocks noChangeShapeType="1"/>
          </p:cNvSpPr>
          <p:nvPr/>
        </p:nvSpPr>
        <p:spPr bwMode="auto">
          <a:xfrm flipV="1">
            <a:off x="1219200" y="2971800"/>
            <a:ext cx="0" cy="304800"/>
          </a:xfrm>
          <a:prstGeom prst="line">
            <a:avLst/>
          </a:prstGeom>
          <a:noFill/>
          <a:ln w="12700">
            <a:solidFill>
              <a:srgbClr val="FFFFFF"/>
            </a:solidFill>
            <a:round/>
            <a:headEnd/>
            <a:tailEnd/>
          </a:ln>
        </p:spPr>
        <p:txBody>
          <a:bodyPr wrap="none" lIns="11691" tIns="5845" rIns="11691" bIns="5845" anchor="ctr"/>
          <a:lstStyle/>
          <a:p>
            <a:endParaRPr lang="en-US"/>
          </a:p>
        </p:txBody>
      </p:sp>
      <p:sp>
        <p:nvSpPr>
          <p:cNvPr id="6013970" name="Rectangle 18"/>
          <p:cNvSpPr>
            <a:spLocks noGrp="1" noChangeArrowheads="1"/>
          </p:cNvSpPr>
          <p:nvPr>
            <p:ph type="title"/>
          </p:nvPr>
        </p:nvSpPr>
        <p:spPr>
          <a:xfrm>
            <a:off x="990600" y="152400"/>
            <a:ext cx="7315200" cy="1143000"/>
          </a:xfrm>
        </p:spPr>
        <p:txBody>
          <a:bodyPr/>
          <a:lstStyle/>
          <a:p>
            <a:pPr>
              <a:defRPr/>
            </a:pPr>
            <a:r>
              <a:rPr lang="en-US" sz="3600" dirty="0" smtClean="0">
                <a:ea typeface="+mj-ea"/>
              </a:rPr>
              <a:t>HE Project:</a:t>
            </a:r>
            <a:br>
              <a:rPr lang="en-US" sz="3600" dirty="0" smtClean="0">
                <a:ea typeface="+mj-ea"/>
              </a:rPr>
            </a:br>
            <a:r>
              <a:rPr lang="en-US" sz="3600" dirty="0" smtClean="0">
                <a:ea typeface="+mj-ea"/>
              </a:rPr>
              <a:t>Organization Chart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5"/>
          <p:cNvSpPr>
            <a:spLocks noGrp="1"/>
          </p:cNvSpPr>
          <p:nvPr>
            <p:ph type="sldNum" sz="quarter" idx="12"/>
          </p:nvPr>
        </p:nvSpPr>
        <p:spPr>
          <a:noFill/>
        </p:spPr>
        <p:txBody>
          <a:bodyPr/>
          <a:lstStyle/>
          <a:p>
            <a:fld id="{F4540B4B-D893-4731-9260-73B171626EB7}" type="slidenum">
              <a:rPr lang="en-US" smtClean="0">
                <a:latin typeface="Times New Roman" pitchFamily="18" charset="0"/>
                <a:ea typeface="ＭＳ Ｐゴシック" pitchFamily="34" charset="-128"/>
              </a:rPr>
              <a:pPr/>
              <a:t>160</a:t>
            </a:fld>
            <a:endParaRPr lang="en-US" smtClean="0">
              <a:latin typeface="Times New Roman" pitchFamily="18" charset="0"/>
              <a:ea typeface="ＭＳ Ｐゴシック" pitchFamily="34" charset="-128"/>
            </a:endParaRPr>
          </a:p>
        </p:txBody>
      </p:sp>
      <p:sp>
        <p:nvSpPr>
          <p:cNvPr id="9531394" name="Rectangle 2"/>
          <p:cNvSpPr>
            <a:spLocks noGrp="1" noChangeArrowheads="1"/>
          </p:cNvSpPr>
          <p:nvPr>
            <p:ph type="body" idx="1"/>
          </p:nvPr>
        </p:nvSpPr>
        <p:spPr>
          <a:xfrm>
            <a:off x="304800" y="1752600"/>
            <a:ext cx="8382000" cy="4495800"/>
          </a:xfrm>
        </p:spPr>
        <p:txBody>
          <a:bodyPr/>
          <a:lstStyle/>
          <a:p>
            <a:pPr>
              <a:defRPr/>
            </a:pPr>
            <a:r>
              <a:rPr lang="en-US" sz="2400" dirty="0" smtClean="0">
                <a:solidFill>
                  <a:srgbClr val="FFFFFF"/>
                </a:solidFill>
                <a:effectLst>
                  <a:outerShdw blurRad="38100" dist="38100" dir="2700000" algn="tl">
                    <a:srgbClr val="000000">
                      <a:alpha val="43137"/>
                    </a:srgbClr>
                  </a:outerShdw>
                </a:effectLst>
                <a:ea typeface="+mn-ea"/>
              </a:rPr>
              <a:t>CM Tool (IBM Rational ClearCase, Version 7.0) </a:t>
            </a:r>
          </a:p>
          <a:p>
            <a:pPr lvl="1">
              <a:buFontTx/>
              <a:buNone/>
              <a:defRPr/>
            </a:pPr>
            <a:endParaRPr lang="en-US" sz="2000" dirty="0" smtClean="0"/>
          </a:p>
          <a:p>
            <a:pPr>
              <a:defRPr/>
            </a:pPr>
            <a:r>
              <a:rPr lang="en-US" sz="2400" dirty="0" smtClean="0">
                <a:ea typeface="+mn-ea"/>
              </a:rPr>
              <a:t>CM personals have been identified.</a:t>
            </a:r>
          </a:p>
          <a:p>
            <a:pPr>
              <a:defRPr/>
            </a:pPr>
            <a:endParaRPr lang="en-US" sz="2400" dirty="0" smtClean="0">
              <a:ea typeface="+mn-ea"/>
            </a:endParaRPr>
          </a:p>
          <a:p>
            <a:pPr>
              <a:defRPr/>
            </a:pPr>
            <a:r>
              <a:rPr lang="en-US" sz="2400" dirty="0" smtClean="0">
                <a:ea typeface="+mn-ea"/>
              </a:rPr>
              <a:t>CM training has been conducted</a:t>
            </a:r>
          </a:p>
          <a:p>
            <a:pPr lvl="1">
              <a:defRPr/>
            </a:pPr>
            <a:r>
              <a:rPr lang="en-US" sz="2000" dirty="0" smtClean="0"/>
              <a:t>Administrator training completed (Xingpin Liu)</a:t>
            </a:r>
          </a:p>
          <a:p>
            <a:pPr lvl="1">
              <a:defRPr/>
            </a:pPr>
            <a:r>
              <a:rPr lang="en-US" sz="2000" dirty="0" smtClean="0"/>
              <a:t>IBM on site training for developers is being scheduled</a:t>
            </a:r>
          </a:p>
          <a:p>
            <a:pPr lvl="1">
              <a:defRPr/>
            </a:pPr>
            <a:endParaRPr lang="en-US" sz="2000" dirty="0" smtClean="0"/>
          </a:p>
          <a:p>
            <a:pPr>
              <a:defRPr/>
            </a:pPr>
            <a:r>
              <a:rPr lang="en-US" sz="2400" dirty="0" smtClean="0">
                <a:ea typeface="+mn-ea"/>
              </a:rPr>
              <a:t>Detailed CM Plan has been developed</a:t>
            </a:r>
          </a:p>
        </p:txBody>
      </p:sp>
      <p:sp>
        <p:nvSpPr>
          <p:cNvPr id="9531395" name="Rectangle 3"/>
          <p:cNvSpPr>
            <a:spLocks noChangeArrowheads="1"/>
          </p:cNvSpPr>
          <p:nvPr/>
        </p:nvSpPr>
        <p:spPr bwMode="auto">
          <a:xfrm>
            <a:off x="1295400" y="533400"/>
            <a:ext cx="7543800" cy="685800"/>
          </a:xfrm>
          <a:prstGeom prst="rect">
            <a:avLst/>
          </a:prstGeom>
          <a:noFill/>
          <a:ln w="9525">
            <a:noFill/>
            <a:miter lim="800000"/>
            <a:headEnd/>
            <a:tailEnd/>
          </a:ln>
          <a:effectLst/>
        </p:spPr>
        <p:txBody>
          <a:bodyPr lIns="92075" tIns="46038" rIns="92075" bIns="46038" anchor="b"/>
          <a:lstStyle/>
          <a:p>
            <a:pPr algn="ctr">
              <a:lnSpc>
                <a:spcPct val="85000"/>
              </a:lnSpc>
              <a:defRPr/>
            </a:pPr>
            <a:r>
              <a:rPr lang="en-US" sz="3600" b="1" dirty="0">
                <a:solidFill>
                  <a:srgbClr val="FAFD00"/>
                </a:solidFill>
                <a:effectLst>
                  <a:outerShdw blurRad="38100" dist="38100" dir="2700000" algn="tl">
                    <a:srgbClr val="000000">
                      <a:alpha val="43137"/>
                    </a:srgbClr>
                  </a:outerShdw>
                </a:effectLst>
                <a:latin typeface="Book Antiqua" pitchFamily="18" charset="0"/>
                <a:ea typeface="+mn-ea"/>
              </a:rPr>
              <a:t>Configuration Management (CM)</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noFill/>
        </p:spPr>
        <p:txBody>
          <a:bodyPr/>
          <a:lstStyle/>
          <a:p>
            <a:fld id="{40DA4CED-55A2-4993-BFEC-EFF1066D7471}" type="slidenum">
              <a:rPr lang="en-US" smtClean="0">
                <a:latin typeface="Times New Roman" pitchFamily="18" charset="0"/>
                <a:ea typeface="ＭＳ Ｐゴシック" pitchFamily="34" charset="-128"/>
              </a:rPr>
              <a:pPr/>
              <a:t>161</a:t>
            </a:fld>
            <a:endParaRPr lang="en-US" smtClean="0">
              <a:latin typeface="Times New Roman" pitchFamily="18" charset="0"/>
              <a:ea typeface="ＭＳ Ｐゴシック" pitchFamily="34" charset="-128"/>
            </a:endParaRPr>
          </a:p>
        </p:txBody>
      </p:sp>
      <p:sp>
        <p:nvSpPr>
          <p:cNvPr id="9533442" name="Rectangle 2"/>
          <p:cNvSpPr>
            <a:spLocks noGrp="1" noChangeArrowheads="1"/>
          </p:cNvSpPr>
          <p:nvPr>
            <p:ph type="title"/>
          </p:nvPr>
        </p:nvSpPr>
        <p:spPr>
          <a:xfrm>
            <a:off x="1143000" y="76200"/>
            <a:ext cx="7239000" cy="1143000"/>
          </a:xfrm>
        </p:spPr>
        <p:txBody>
          <a:bodyPr/>
          <a:lstStyle/>
          <a:p>
            <a:pPr>
              <a:defRPr/>
            </a:pPr>
            <a:r>
              <a:rPr lang="en-US" sz="3600" dirty="0" smtClean="0">
                <a:ea typeface="+mj-ea"/>
              </a:rPr>
              <a:t>CM Stakeholders</a:t>
            </a:r>
          </a:p>
        </p:txBody>
      </p:sp>
      <p:sp>
        <p:nvSpPr>
          <p:cNvPr id="201732" name="Rectangle 3"/>
          <p:cNvSpPr>
            <a:spLocks noGrp="1" noChangeArrowheads="1"/>
          </p:cNvSpPr>
          <p:nvPr>
            <p:ph type="body" idx="1"/>
          </p:nvPr>
        </p:nvSpPr>
        <p:spPr>
          <a:xfrm>
            <a:off x="304800" y="1752600"/>
            <a:ext cx="8382000" cy="4495800"/>
          </a:xfrm>
          <a:noFill/>
        </p:spPr>
        <p:txBody>
          <a:bodyPr/>
          <a:lstStyle/>
          <a:p>
            <a:r>
              <a:rPr lang="en-US" sz="2400" smtClean="0">
                <a:effectLst/>
                <a:ea typeface="ＭＳ Ｐゴシック" pitchFamily="34" charset="-128"/>
              </a:rPr>
              <a:t>Xingpin Liu (AIT)</a:t>
            </a:r>
          </a:p>
          <a:p>
            <a:pPr lvl="1"/>
            <a:r>
              <a:rPr lang="en-US" sz="2000" smtClean="0">
                <a:effectLst/>
                <a:ea typeface="ＭＳ Ｐゴシック" pitchFamily="34" charset="-128"/>
              </a:rPr>
              <a:t>CM Lead</a:t>
            </a:r>
          </a:p>
          <a:p>
            <a:pPr lvl="1"/>
            <a:endParaRPr lang="en-US" sz="2000" smtClean="0">
              <a:effectLst/>
              <a:ea typeface="ＭＳ Ｐゴシック" pitchFamily="34" charset="-128"/>
            </a:endParaRPr>
          </a:p>
          <a:p>
            <a:r>
              <a:rPr lang="en-US" sz="2400" smtClean="0">
                <a:effectLst/>
                <a:ea typeface="ＭＳ Ｐゴシック" pitchFamily="34" charset="-128"/>
              </a:rPr>
              <a:t>Yunhui Zhao (AIT)</a:t>
            </a:r>
          </a:p>
          <a:p>
            <a:pPr lvl="1"/>
            <a:r>
              <a:rPr lang="en-US" sz="2000" smtClean="0">
                <a:effectLst/>
                <a:ea typeface="ＭＳ Ｐゴシック" pitchFamily="34" charset="-128"/>
              </a:rPr>
              <a:t>CM Administrator</a:t>
            </a:r>
          </a:p>
          <a:p>
            <a:pPr lvl="1"/>
            <a:endParaRPr lang="en-US" sz="2000" smtClean="0">
              <a:effectLst/>
              <a:ea typeface="ＭＳ Ｐゴシック" pitchFamily="34" charset="-128"/>
            </a:endParaRPr>
          </a:p>
          <a:p>
            <a:r>
              <a:rPr lang="en-US" sz="2400" smtClean="0">
                <a:effectLst/>
                <a:ea typeface="ＭＳ Ｐゴシック" pitchFamily="34" charset="-128"/>
              </a:rPr>
              <a:t>Mark Romer, Brian Keffer (STAR IT)</a:t>
            </a:r>
          </a:p>
          <a:p>
            <a:pPr lvl="1"/>
            <a:r>
              <a:rPr lang="en-US" sz="2000" smtClean="0">
                <a:effectLst/>
                <a:ea typeface="ＭＳ Ｐゴシック" pitchFamily="34" charset="-128"/>
              </a:rPr>
              <a:t>CM installation</a:t>
            </a:r>
          </a:p>
          <a:p>
            <a:pPr lvl="1"/>
            <a:endParaRPr lang="en-US" sz="2000" smtClean="0">
              <a:effectLst/>
              <a:ea typeface="ＭＳ Ｐゴシック" pitchFamily="34" charset="-128"/>
            </a:endParaRPr>
          </a:p>
          <a:p>
            <a:r>
              <a:rPr lang="en-US" sz="2400" smtClean="0">
                <a:effectLst/>
                <a:ea typeface="ＭＳ Ｐゴシック" pitchFamily="34" charset="-128"/>
              </a:rPr>
              <a:t>GHE Team Developers</a:t>
            </a:r>
          </a:p>
          <a:p>
            <a:pPr lvl="1"/>
            <a:r>
              <a:rPr lang="en-US" sz="2000" smtClean="0">
                <a:effectLst/>
                <a:ea typeface="ＭＳ Ｐゴシック" pitchFamily="34" charset="-128"/>
              </a:rPr>
              <a:t>CM Users</a:t>
            </a:r>
          </a:p>
          <a:p>
            <a:pPr lvl="1"/>
            <a:endParaRPr lang="en-US" sz="200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7"/>
          <p:cNvSpPr>
            <a:spLocks noGrp="1"/>
          </p:cNvSpPr>
          <p:nvPr>
            <p:ph type="sldNum" sz="quarter" idx="12"/>
          </p:nvPr>
        </p:nvSpPr>
        <p:spPr>
          <a:noFill/>
        </p:spPr>
        <p:txBody>
          <a:bodyPr/>
          <a:lstStyle/>
          <a:p>
            <a:fld id="{DC3FD41D-BF2E-4C1C-9885-268F3684F7CA}" type="slidenum">
              <a:rPr lang="en-US" smtClean="0">
                <a:latin typeface="Times New Roman" pitchFamily="18" charset="0"/>
                <a:ea typeface="ＭＳ Ｐゴシック" pitchFamily="34" charset="-128"/>
              </a:rPr>
              <a:pPr/>
              <a:t>162</a:t>
            </a:fld>
            <a:endParaRPr lang="en-US" smtClean="0">
              <a:latin typeface="Times New Roman" pitchFamily="18" charset="0"/>
              <a:ea typeface="ＭＳ Ｐゴシック" pitchFamily="34" charset="-128"/>
            </a:endParaRPr>
          </a:p>
        </p:txBody>
      </p:sp>
      <p:sp>
        <p:nvSpPr>
          <p:cNvPr id="9535490" name="Rectangle 2"/>
          <p:cNvSpPr>
            <a:spLocks noGrp="1" noChangeArrowheads="1"/>
          </p:cNvSpPr>
          <p:nvPr>
            <p:ph type="title"/>
          </p:nvPr>
        </p:nvSpPr>
        <p:spPr>
          <a:xfrm>
            <a:off x="838200" y="381000"/>
            <a:ext cx="7848600" cy="890588"/>
          </a:xfrm>
        </p:spPr>
        <p:txBody>
          <a:bodyPr/>
          <a:lstStyle/>
          <a:p>
            <a:pPr>
              <a:defRPr/>
            </a:pPr>
            <a:r>
              <a:rPr lang="en-US" sz="3600" smtClean="0">
                <a:ea typeface="+mj-ea"/>
              </a:rPr>
              <a:t>Project </a:t>
            </a:r>
            <a:br>
              <a:rPr lang="en-US" sz="3600" smtClean="0">
                <a:ea typeface="+mj-ea"/>
              </a:rPr>
            </a:br>
            <a:r>
              <a:rPr lang="en-US" sz="3600" smtClean="0">
                <a:ea typeface="+mj-ea"/>
              </a:rPr>
              <a:t>Monitoring and Control</a:t>
            </a:r>
          </a:p>
        </p:txBody>
      </p:sp>
      <p:sp>
        <p:nvSpPr>
          <p:cNvPr id="9535491" name="Rectangle 3"/>
          <p:cNvSpPr>
            <a:spLocks noGrp="1" noChangeArrowheads="1"/>
          </p:cNvSpPr>
          <p:nvPr>
            <p:ph type="body" sz="half" idx="1"/>
          </p:nvPr>
        </p:nvSpPr>
        <p:spPr>
          <a:xfrm>
            <a:off x="381000" y="1752600"/>
            <a:ext cx="8229600" cy="762000"/>
          </a:xfrm>
        </p:spPr>
        <p:txBody>
          <a:bodyPr/>
          <a:lstStyle/>
          <a:p>
            <a:pPr>
              <a:lnSpc>
                <a:spcPct val="80000"/>
              </a:lnSpc>
              <a:defRPr/>
            </a:pPr>
            <a:r>
              <a:rPr lang="en-US" sz="2000" b="1" smtClean="0">
                <a:solidFill>
                  <a:srgbClr val="FFFFFF"/>
                </a:solidFill>
                <a:ea typeface="+mn-ea"/>
              </a:rPr>
              <a:t>Provides management with objective feedback regarding process compliance to approved plans, procedures, standards, and analyses.</a:t>
            </a:r>
          </a:p>
        </p:txBody>
      </p:sp>
      <p:graphicFrame>
        <p:nvGraphicFramePr>
          <p:cNvPr id="19458" name="Object 2"/>
          <p:cNvGraphicFramePr>
            <a:graphicFrameLocks noChangeAspect="1"/>
          </p:cNvGraphicFramePr>
          <p:nvPr/>
        </p:nvGraphicFramePr>
        <p:xfrm>
          <a:off x="1295400" y="2819400"/>
          <a:ext cx="6432550" cy="2957513"/>
        </p:xfrm>
        <a:graphic>
          <a:graphicData uri="http://schemas.openxmlformats.org/presentationml/2006/ole">
            <p:oleObj spid="_x0000_s19458" name="Bitmap Image" r:id="rId4" imgW="6431837" imgH="2956816" progId="PBrush">
              <p:embed/>
            </p:oleObj>
          </a:graphicData>
        </a:graphic>
      </p:graphicFrame>
      <p:sp>
        <p:nvSpPr>
          <p:cNvPr id="9535493" name="Rectangle 5"/>
          <p:cNvSpPr>
            <a:spLocks noChangeArrowheads="1"/>
          </p:cNvSpPr>
          <p:nvPr/>
        </p:nvSpPr>
        <p:spPr bwMode="auto">
          <a:xfrm>
            <a:off x="457200" y="5943600"/>
            <a:ext cx="8153400" cy="701675"/>
          </a:xfrm>
          <a:prstGeom prst="rect">
            <a:avLst/>
          </a:prstGeom>
          <a:noFill/>
          <a:ln w="12700">
            <a:noFill/>
            <a:miter lim="800000"/>
            <a:headEnd type="none" w="sm" len="sm"/>
            <a:tailEnd type="none" w="sm" len="sm"/>
          </a:ln>
          <a:effectLst/>
        </p:spPr>
        <p:txBody>
          <a:bodyPr>
            <a:spAutoFit/>
          </a:bodyPr>
          <a:lstStyle/>
          <a:p>
            <a:pPr>
              <a:buClr>
                <a:srgbClr val="FFFF00"/>
              </a:buClr>
              <a:buFontTx/>
              <a:buChar char="•"/>
              <a:defRPr/>
            </a:pPr>
            <a:r>
              <a:rPr lang="en-US" sz="2000" dirty="0">
                <a:solidFill>
                  <a:srgbClr val="FFFFFF"/>
                </a:solidFill>
                <a:ea typeface="+mn-ea"/>
              </a:rPr>
              <a:t>   </a:t>
            </a:r>
            <a:r>
              <a:rPr lang="en-US" sz="2000" dirty="0">
                <a:solidFill>
                  <a:srgbClr val="FFFFFF"/>
                </a:solidFill>
                <a:effectLst>
                  <a:outerShdw blurRad="38100" dist="38100" dir="2700000" algn="tl">
                    <a:srgbClr val="000000"/>
                  </a:outerShdw>
                </a:effectLst>
                <a:ea typeface="+mn-ea"/>
              </a:rPr>
              <a:t>Identify and track the issues and risks throughout the lifecycle</a:t>
            </a:r>
          </a:p>
          <a:p>
            <a:pPr>
              <a:buClr>
                <a:srgbClr val="FFFF00"/>
              </a:buClr>
              <a:buFontTx/>
              <a:buChar char="•"/>
              <a:defRPr/>
            </a:pPr>
            <a:r>
              <a:rPr lang="en-US" sz="2000" dirty="0">
                <a:solidFill>
                  <a:srgbClr val="FFFFFF"/>
                </a:solidFill>
                <a:effectLst>
                  <a:outerShdw blurRad="38100" dist="38100" dir="2700000" algn="tl">
                    <a:srgbClr val="000000"/>
                  </a:outerShdw>
                </a:effectLst>
                <a:ea typeface="+mn-ea"/>
              </a:rPr>
              <a:t>   Document these activities in the Project Monthly Reports</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5"/>
          <p:cNvSpPr>
            <a:spLocks noGrp="1"/>
          </p:cNvSpPr>
          <p:nvPr>
            <p:ph type="sldNum" sz="quarter" idx="12"/>
          </p:nvPr>
        </p:nvSpPr>
        <p:spPr>
          <a:noFill/>
        </p:spPr>
        <p:txBody>
          <a:bodyPr/>
          <a:lstStyle/>
          <a:p>
            <a:fld id="{16F24D50-DF8D-4207-88BB-EEF54F5F63B4}" type="slidenum">
              <a:rPr lang="en-US" smtClean="0">
                <a:latin typeface="Times New Roman" pitchFamily="18" charset="0"/>
                <a:ea typeface="ＭＳ Ｐゴシック" pitchFamily="34" charset="-128"/>
              </a:rPr>
              <a:pPr/>
              <a:t>163</a:t>
            </a:fld>
            <a:endParaRPr lang="en-US" smtClean="0">
              <a:latin typeface="Times New Roman" pitchFamily="18" charset="0"/>
              <a:ea typeface="ＭＳ Ｐゴシック" pitchFamily="34" charset="-128"/>
            </a:endParaRPr>
          </a:p>
        </p:txBody>
      </p:sp>
      <p:sp>
        <p:nvSpPr>
          <p:cNvPr id="5971970" name="Rectangle 2"/>
          <p:cNvSpPr>
            <a:spLocks noGrp="1" noChangeArrowheads="1"/>
          </p:cNvSpPr>
          <p:nvPr>
            <p:ph type="title"/>
          </p:nvPr>
        </p:nvSpPr>
        <p:spPr>
          <a:xfrm>
            <a:off x="990600" y="152400"/>
            <a:ext cx="7239000" cy="1143000"/>
          </a:xfrm>
        </p:spPr>
        <p:txBody>
          <a:bodyPr/>
          <a:lstStyle/>
          <a:p>
            <a:pPr>
              <a:defRPr/>
            </a:pPr>
            <a:r>
              <a:rPr lang="en-US" sz="4000" dirty="0" smtClean="0">
                <a:solidFill>
                  <a:srgbClr val="FFFF00"/>
                </a:solidFill>
                <a:ea typeface="+mj-ea"/>
              </a:rPr>
              <a:t>Validation of </a:t>
            </a:r>
            <a:br>
              <a:rPr lang="en-US" sz="4000" dirty="0" smtClean="0">
                <a:solidFill>
                  <a:srgbClr val="FFFF00"/>
                </a:solidFill>
                <a:ea typeface="+mj-ea"/>
              </a:rPr>
            </a:br>
            <a:r>
              <a:rPr lang="en-US" sz="4000" dirty="0" smtClean="0">
                <a:solidFill>
                  <a:srgbClr val="FFFF00"/>
                </a:solidFill>
                <a:ea typeface="+mj-ea"/>
              </a:rPr>
              <a:t>GHE Needs</a:t>
            </a:r>
          </a:p>
        </p:txBody>
      </p:sp>
      <p:sp>
        <p:nvSpPr>
          <p:cNvPr id="202756" name="Rectangle 3"/>
          <p:cNvSpPr>
            <a:spLocks noGrp="1" noChangeArrowheads="1"/>
          </p:cNvSpPr>
          <p:nvPr>
            <p:ph type="body" idx="1"/>
          </p:nvPr>
        </p:nvSpPr>
        <p:spPr>
          <a:xfrm>
            <a:off x="304800" y="1752600"/>
            <a:ext cx="8382000" cy="4724400"/>
          </a:xfrm>
          <a:noFill/>
        </p:spPr>
        <p:txBody>
          <a:bodyPr/>
          <a:lstStyle/>
          <a:p>
            <a:r>
              <a:rPr lang="en-US" sz="2400" dirty="0" smtClean="0">
                <a:effectLst/>
                <a:ea typeface="ＭＳ Ｐゴシック" pitchFamily="34" charset="-128"/>
              </a:rPr>
              <a:t>The GHE software will be delivered to the OSPO team.</a:t>
            </a:r>
          </a:p>
          <a:p>
            <a:endParaRPr lang="en-US" sz="2400" dirty="0" smtClean="0">
              <a:effectLst/>
              <a:ea typeface="ＭＳ Ｐゴシック" pitchFamily="34" charset="-128"/>
            </a:endParaRPr>
          </a:p>
          <a:p>
            <a:r>
              <a:rPr lang="en-US" sz="2400" dirty="0" smtClean="0">
                <a:effectLst/>
                <a:ea typeface="ＭＳ Ｐゴシック" pitchFamily="34" charset="-128"/>
              </a:rPr>
              <a:t>The OSPO team will then integrate and operate the GHE software within the development environment.  </a:t>
            </a:r>
          </a:p>
          <a:p>
            <a:pPr>
              <a:buNone/>
            </a:pPr>
            <a:endParaRPr lang="en-US" sz="2400" dirty="0" smtClean="0">
              <a:effectLst/>
              <a:ea typeface="ＭＳ Ｐゴシック" pitchFamily="34" charset="-128"/>
            </a:endParaRPr>
          </a:p>
          <a:p>
            <a:r>
              <a:rPr lang="en-US" sz="2400" dirty="0" smtClean="0">
                <a:effectLst/>
                <a:ea typeface="ＭＳ Ｐゴシック" pitchFamily="34" charset="-128"/>
              </a:rPr>
              <a:t>The GHE software will then be run within the test environment before being transitioned to operations.</a:t>
            </a:r>
          </a:p>
          <a:p>
            <a:endParaRPr lang="en-US" sz="2400"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5"/>
          <p:cNvSpPr>
            <a:spLocks noGrp="1"/>
          </p:cNvSpPr>
          <p:nvPr>
            <p:ph type="sldNum" sz="quarter" idx="12"/>
          </p:nvPr>
        </p:nvSpPr>
        <p:spPr>
          <a:noFill/>
        </p:spPr>
        <p:txBody>
          <a:bodyPr/>
          <a:lstStyle/>
          <a:p>
            <a:fld id="{CF416DE7-5B80-428A-A087-A74AAA843E07}" type="slidenum">
              <a:rPr lang="en-US" smtClean="0">
                <a:latin typeface="Times New Roman" pitchFamily="18" charset="0"/>
                <a:ea typeface="ＭＳ Ｐゴシック" pitchFamily="34" charset="-128"/>
              </a:rPr>
              <a:pPr/>
              <a:t>164</a:t>
            </a:fld>
            <a:endParaRPr lang="en-US" smtClean="0">
              <a:latin typeface="Times New Roman" pitchFamily="18" charset="0"/>
              <a:ea typeface="ＭＳ Ｐゴシック" pitchFamily="34" charset="-128"/>
            </a:endParaRPr>
          </a:p>
        </p:txBody>
      </p:sp>
      <p:sp>
        <p:nvSpPr>
          <p:cNvPr id="5978114" name="Rectangle 2"/>
          <p:cNvSpPr>
            <a:spLocks noGrp="1" noChangeArrowheads="1"/>
          </p:cNvSpPr>
          <p:nvPr>
            <p:ph type="title"/>
          </p:nvPr>
        </p:nvSpPr>
        <p:spPr>
          <a:xfrm>
            <a:off x="990600" y="152400"/>
            <a:ext cx="7239000" cy="1143000"/>
          </a:xfrm>
        </p:spPr>
        <p:txBody>
          <a:bodyPr/>
          <a:lstStyle/>
          <a:p>
            <a:pPr>
              <a:defRPr/>
            </a:pPr>
            <a:r>
              <a:rPr lang="en-US" sz="4000" dirty="0" smtClean="0">
                <a:solidFill>
                  <a:srgbClr val="FFFF00"/>
                </a:solidFill>
                <a:ea typeface="+mj-ea"/>
              </a:rPr>
              <a:t>Validation of </a:t>
            </a:r>
            <a:br>
              <a:rPr lang="en-US" sz="4000" dirty="0" smtClean="0">
                <a:solidFill>
                  <a:srgbClr val="FFFF00"/>
                </a:solidFill>
                <a:ea typeface="+mj-ea"/>
              </a:rPr>
            </a:br>
            <a:r>
              <a:rPr lang="en-US" sz="4000" dirty="0" smtClean="0">
                <a:solidFill>
                  <a:srgbClr val="FFFF00"/>
                </a:solidFill>
                <a:ea typeface="+mj-ea"/>
              </a:rPr>
              <a:t>GHE Needs</a:t>
            </a:r>
          </a:p>
        </p:txBody>
      </p:sp>
      <p:sp>
        <p:nvSpPr>
          <p:cNvPr id="204804" name="Rectangle 3"/>
          <p:cNvSpPr>
            <a:spLocks noGrp="1" noChangeArrowheads="1"/>
          </p:cNvSpPr>
          <p:nvPr>
            <p:ph type="body" idx="1"/>
          </p:nvPr>
        </p:nvSpPr>
        <p:spPr>
          <a:xfrm>
            <a:off x="304800" y="1752600"/>
            <a:ext cx="8382000" cy="4724400"/>
          </a:xfrm>
          <a:noFill/>
        </p:spPr>
        <p:txBody>
          <a:bodyPr/>
          <a:lstStyle/>
          <a:p>
            <a:pPr>
              <a:lnSpc>
                <a:spcPct val="80000"/>
              </a:lnSpc>
            </a:pPr>
            <a:r>
              <a:rPr lang="en-US" sz="2000" dirty="0" smtClean="0">
                <a:effectLst/>
                <a:ea typeface="ＭＳ Ｐゴシック" pitchFamily="34" charset="-128"/>
              </a:rPr>
              <a:t>Functionality Within the Development Environment</a:t>
            </a:r>
          </a:p>
          <a:p>
            <a:pPr lvl="1">
              <a:lnSpc>
                <a:spcPct val="80000"/>
              </a:lnSpc>
            </a:pPr>
            <a:r>
              <a:rPr lang="en-US" sz="1800" dirty="0" smtClean="0">
                <a:effectLst/>
                <a:ea typeface="ＭＳ Ｐゴシック" pitchFamily="34" charset="-128"/>
              </a:rPr>
              <a:t>Able to compile and run on the hardware </a:t>
            </a:r>
          </a:p>
          <a:p>
            <a:pPr lvl="2">
              <a:lnSpc>
                <a:spcPct val="80000"/>
              </a:lnSpc>
              <a:buClr>
                <a:srgbClr val="F8F8F8"/>
              </a:buClr>
            </a:pPr>
            <a:r>
              <a:rPr lang="en-US" sz="1800" dirty="0" smtClean="0">
                <a:effectLst/>
                <a:ea typeface="ＭＳ Ｐゴシック" pitchFamily="34" charset="-128"/>
              </a:rPr>
              <a:t>The development machine is the same hardware as the test machine so a successful compile and run should demonstrate this functionality.</a:t>
            </a:r>
          </a:p>
          <a:p>
            <a:pPr lvl="2">
              <a:lnSpc>
                <a:spcPct val="80000"/>
              </a:lnSpc>
              <a:buClr>
                <a:srgbClr val="F8F8F8"/>
              </a:buClr>
            </a:pPr>
            <a:endParaRPr lang="en-US" sz="1800" dirty="0" smtClean="0">
              <a:effectLst/>
              <a:ea typeface="ＭＳ Ｐゴシック" pitchFamily="34" charset="-128"/>
            </a:endParaRPr>
          </a:p>
          <a:p>
            <a:pPr lvl="1">
              <a:lnSpc>
                <a:spcPct val="80000"/>
              </a:lnSpc>
            </a:pPr>
            <a:r>
              <a:rPr lang="en-US" sz="1800" dirty="0" smtClean="0">
                <a:effectLst/>
                <a:ea typeface="ＭＳ Ｐゴシック" pitchFamily="34" charset="-128"/>
              </a:rPr>
              <a:t>Able to handle external interfaces</a:t>
            </a:r>
          </a:p>
          <a:p>
            <a:pPr lvl="2">
              <a:lnSpc>
                <a:spcPct val="80000"/>
              </a:lnSpc>
              <a:buClr>
                <a:srgbClr val="F8F8F8"/>
              </a:buClr>
            </a:pPr>
            <a:r>
              <a:rPr lang="en-US" sz="1800" dirty="0" smtClean="0">
                <a:effectLst/>
                <a:ea typeface="ＭＳ Ｐゴシック" pitchFamily="34" charset="-128"/>
              </a:rPr>
              <a:t>Test files will be used to show that the software units can handle the external interfaces.</a:t>
            </a:r>
          </a:p>
          <a:p>
            <a:pPr lvl="2">
              <a:lnSpc>
                <a:spcPct val="80000"/>
              </a:lnSpc>
              <a:buClr>
                <a:srgbClr val="F8F8F8"/>
              </a:buClr>
            </a:pPr>
            <a:endParaRPr lang="en-US" sz="1800" dirty="0" smtClean="0">
              <a:effectLst/>
              <a:ea typeface="ＭＳ Ｐゴシック" pitchFamily="34" charset="-128"/>
            </a:endParaRPr>
          </a:p>
          <a:p>
            <a:pPr lvl="1">
              <a:lnSpc>
                <a:spcPct val="80000"/>
              </a:lnSpc>
            </a:pPr>
            <a:r>
              <a:rPr lang="en-US" sz="1800" dirty="0" smtClean="0">
                <a:effectLst/>
                <a:ea typeface="ＭＳ Ｐゴシック" pitchFamily="34" charset="-128"/>
              </a:rPr>
              <a:t>The standard output format for near real time products is netCDF4  and McIDAS.</a:t>
            </a:r>
          </a:p>
          <a:p>
            <a:pPr lvl="2">
              <a:lnSpc>
                <a:spcPct val="80000"/>
              </a:lnSpc>
              <a:buClr>
                <a:srgbClr val="F8F8F8"/>
              </a:buClr>
            </a:pPr>
            <a:r>
              <a:rPr lang="en-US" sz="1800" dirty="0" smtClean="0">
                <a:effectLst/>
                <a:ea typeface="ＭＳ Ｐゴシック" pitchFamily="34" charset="-128"/>
              </a:rPr>
              <a:t>A simple demonstration test will show that the output files can be read by netCDF4 and McIDAS readers therefore showing that they are valid output files.</a:t>
            </a:r>
          </a:p>
          <a:p>
            <a:pPr lvl="2">
              <a:lnSpc>
                <a:spcPct val="80000"/>
              </a:lnSpc>
              <a:buClr>
                <a:srgbClr val="F8F8F8"/>
              </a:buClr>
            </a:pPr>
            <a:endParaRPr lang="en-US" sz="1800" dirty="0" smtClean="0">
              <a:effectLst/>
              <a:ea typeface="ＭＳ Ｐゴシック" pitchFamily="34" charset="-128"/>
            </a:endParaRPr>
          </a:p>
          <a:p>
            <a:pPr lvl="1">
              <a:lnSpc>
                <a:spcPct val="80000"/>
              </a:lnSpc>
            </a:pPr>
            <a:r>
              <a:rPr lang="en-US" sz="1800" dirty="0" smtClean="0">
                <a:effectLst/>
                <a:ea typeface="ＭＳ Ｐゴシック" pitchFamily="34" charset="-128"/>
              </a:rPr>
              <a:t>STAR code checkers will be used to ensure that code meets the agreed-upon coding standards.</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noFill/>
        </p:spPr>
        <p:txBody>
          <a:bodyPr/>
          <a:lstStyle/>
          <a:p>
            <a:fld id="{2E95B08C-053D-4BE9-A632-4D920CC7BA55}" type="slidenum">
              <a:rPr lang="en-US" smtClean="0">
                <a:latin typeface="Times New Roman" pitchFamily="18" charset="0"/>
                <a:ea typeface="ＭＳ Ｐゴシック" pitchFamily="34" charset="-128"/>
              </a:rPr>
              <a:pPr/>
              <a:t>165</a:t>
            </a:fld>
            <a:endParaRPr lang="en-US" smtClean="0">
              <a:latin typeface="Times New Roman" pitchFamily="18" charset="0"/>
              <a:ea typeface="ＭＳ Ｐゴシック" pitchFamily="34" charset="-128"/>
            </a:endParaRPr>
          </a:p>
        </p:txBody>
      </p:sp>
      <p:sp>
        <p:nvSpPr>
          <p:cNvPr id="5980162" name="Rectangle 2"/>
          <p:cNvSpPr>
            <a:spLocks noGrp="1" noChangeArrowheads="1"/>
          </p:cNvSpPr>
          <p:nvPr>
            <p:ph type="title"/>
          </p:nvPr>
        </p:nvSpPr>
        <p:spPr>
          <a:xfrm>
            <a:off x="990600" y="152400"/>
            <a:ext cx="7239000" cy="1143000"/>
          </a:xfrm>
        </p:spPr>
        <p:txBody>
          <a:bodyPr/>
          <a:lstStyle/>
          <a:p>
            <a:pPr>
              <a:defRPr/>
            </a:pPr>
            <a:r>
              <a:rPr lang="en-US" sz="4000" smtClean="0">
                <a:solidFill>
                  <a:srgbClr val="FFFF00"/>
                </a:solidFill>
                <a:ea typeface="+mj-ea"/>
              </a:rPr>
              <a:t>Validation of </a:t>
            </a:r>
            <a:br>
              <a:rPr lang="en-US" sz="4000" smtClean="0">
                <a:solidFill>
                  <a:srgbClr val="FFFF00"/>
                </a:solidFill>
                <a:ea typeface="+mj-ea"/>
              </a:rPr>
            </a:br>
            <a:r>
              <a:rPr lang="en-US" sz="4000" smtClean="0">
                <a:solidFill>
                  <a:srgbClr val="FFFF00"/>
                </a:solidFill>
                <a:ea typeface="+mj-ea"/>
              </a:rPr>
              <a:t>User Needs</a:t>
            </a:r>
          </a:p>
        </p:txBody>
      </p:sp>
      <p:sp>
        <p:nvSpPr>
          <p:cNvPr id="205828" name="Rectangle 3"/>
          <p:cNvSpPr>
            <a:spLocks noGrp="1" noChangeArrowheads="1"/>
          </p:cNvSpPr>
          <p:nvPr>
            <p:ph type="body" idx="1"/>
          </p:nvPr>
        </p:nvSpPr>
        <p:spPr>
          <a:xfrm>
            <a:off x="304800" y="1752600"/>
            <a:ext cx="8382000" cy="4495800"/>
          </a:xfrm>
          <a:noFill/>
        </p:spPr>
        <p:txBody>
          <a:bodyPr/>
          <a:lstStyle/>
          <a:p>
            <a:pPr>
              <a:lnSpc>
                <a:spcPct val="80000"/>
              </a:lnSpc>
            </a:pPr>
            <a:r>
              <a:rPr lang="en-US" dirty="0" smtClean="0">
                <a:effectLst/>
                <a:ea typeface="ＭＳ Ｐゴシック" pitchFamily="34" charset="-128"/>
              </a:rPr>
              <a:t>The GHE External User’s Manual will be part of the documentation suite.  Validation will consist of allowing reviewers to inspect the document to ensure that all required sections are present.</a:t>
            </a:r>
          </a:p>
          <a:p>
            <a:pPr>
              <a:lnSpc>
                <a:spcPct val="80000"/>
              </a:lnSpc>
            </a:pPr>
            <a:endParaRPr lang="en-US" dirty="0" smtClean="0">
              <a:effectLst/>
              <a:ea typeface="ＭＳ Ｐゴシック" pitchFamily="34" charset="-128"/>
            </a:endParaRPr>
          </a:p>
          <a:p>
            <a:pPr>
              <a:lnSpc>
                <a:spcPct val="80000"/>
              </a:lnSpc>
            </a:pPr>
            <a:r>
              <a:rPr lang="en-US" dirty="0" smtClean="0">
                <a:effectLst/>
                <a:ea typeface="ＭＳ Ｐゴシック" pitchFamily="34" charset="-128"/>
              </a:rPr>
              <a:t>The “Users” are the users of the GHE data products</a:t>
            </a:r>
          </a:p>
          <a:p>
            <a:pPr>
              <a:lnSpc>
                <a:spcPct val="80000"/>
              </a:lnSpc>
            </a:pPr>
            <a:endParaRPr lang="en-US" dirty="0" smtClean="0">
              <a:effectLst/>
              <a:ea typeface="ＭＳ Ｐゴシック" pitchFamily="34" charset="-128"/>
            </a:endParaRPr>
          </a:p>
          <a:p>
            <a:pPr>
              <a:lnSpc>
                <a:spcPct val="80000"/>
              </a:lnSpc>
            </a:pPr>
            <a:r>
              <a:rPr lang="en-US" dirty="0" smtClean="0">
                <a:effectLst/>
                <a:ea typeface="ＭＳ Ｐゴシック" pitchFamily="34" charset="-128"/>
              </a:rPr>
              <a:t>The user needs consist of the following project documentation and tools:</a:t>
            </a:r>
          </a:p>
          <a:p>
            <a:pPr lvl="1">
              <a:lnSpc>
                <a:spcPct val="80000"/>
              </a:lnSpc>
            </a:pPr>
            <a:r>
              <a:rPr lang="en-US" dirty="0" smtClean="0">
                <a:effectLst/>
                <a:ea typeface="ＭＳ Ｐゴシック" pitchFamily="34" charset="-128"/>
              </a:rPr>
              <a:t>GHE External User’s Manual </a:t>
            </a:r>
            <a:endParaRPr lang="en-US" sz="1800" dirty="0" smtClean="0">
              <a:effectLst/>
              <a:ea typeface="ＭＳ Ｐゴシック" pitchFamily="34" charset="-128"/>
            </a:endParaRPr>
          </a:p>
          <a:p>
            <a:pPr lvl="1">
              <a:lnSpc>
                <a:spcPct val="80000"/>
              </a:lnSpc>
            </a:pPr>
            <a:endParaRPr lang="en-US" sz="1800" dirty="0" smtClean="0">
              <a:effectLst/>
              <a:ea typeface="ＭＳ Ｐゴシック" pitchFamily="34" charset="-128"/>
            </a:endParaRPr>
          </a:p>
          <a:p>
            <a:pPr>
              <a:lnSpc>
                <a:spcPct val="80000"/>
              </a:lnSpc>
              <a:spcBef>
                <a:spcPct val="50000"/>
              </a:spcBef>
            </a:pPr>
            <a:endParaRPr lang="en-US" sz="2000" dirty="0" smtClean="0">
              <a:effectLst/>
              <a:ea typeface="ＭＳ Ｐゴシック" pitchFamily="34" charset="-128"/>
            </a:endParaRPr>
          </a:p>
          <a:p>
            <a:pPr>
              <a:lnSpc>
                <a:spcPct val="80000"/>
              </a:lnSpc>
              <a:spcBef>
                <a:spcPct val="50000"/>
              </a:spcBef>
            </a:pPr>
            <a:endParaRPr lang="en-US" sz="2000"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Number Placeholder 7"/>
          <p:cNvSpPr>
            <a:spLocks noGrp="1"/>
          </p:cNvSpPr>
          <p:nvPr>
            <p:ph type="sldNum" sz="quarter" idx="12"/>
          </p:nvPr>
        </p:nvSpPr>
        <p:spPr>
          <a:noFill/>
        </p:spPr>
        <p:txBody>
          <a:bodyPr/>
          <a:lstStyle/>
          <a:p>
            <a:fld id="{484F7F43-EF07-4913-A483-8C2925533663}" type="slidenum">
              <a:rPr lang="en-US" smtClean="0">
                <a:latin typeface="Times New Roman" pitchFamily="18" charset="0"/>
                <a:ea typeface="ＭＳ Ｐゴシック" pitchFamily="34" charset="-128"/>
              </a:rPr>
              <a:pPr/>
              <a:t>166</a:t>
            </a:fld>
            <a:endParaRPr lang="en-US" smtClean="0">
              <a:latin typeface="Times New Roman" pitchFamily="18" charset="0"/>
              <a:ea typeface="ＭＳ Ｐゴシック" pitchFamily="34" charset="-128"/>
            </a:endParaRPr>
          </a:p>
        </p:txBody>
      </p:sp>
      <p:sp>
        <p:nvSpPr>
          <p:cNvPr id="9541634" name="Rectangle 2"/>
          <p:cNvSpPr>
            <a:spLocks noGrp="1" noChangeArrowheads="1"/>
          </p:cNvSpPr>
          <p:nvPr>
            <p:ph type="title"/>
          </p:nvPr>
        </p:nvSpPr>
        <p:spPr>
          <a:xfrm>
            <a:off x="838200" y="381000"/>
            <a:ext cx="7848600" cy="990600"/>
          </a:xfrm>
        </p:spPr>
        <p:txBody>
          <a:bodyPr/>
          <a:lstStyle/>
          <a:p>
            <a:pPr>
              <a:defRPr/>
            </a:pPr>
            <a:r>
              <a:rPr lang="en-US" sz="3600" smtClean="0">
                <a:ea typeface="+mj-ea"/>
              </a:rPr>
              <a:t>Products Verification and Validation (V&amp;V)</a:t>
            </a:r>
          </a:p>
        </p:txBody>
      </p:sp>
      <p:sp>
        <p:nvSpPr>
          <p:cNvPr id="9541635" name="Rectangle 3"/>
          <p:cNvSpPr>
            <a:spLocks noGrp="1" noChangeArrowheads="1"/>
          </p:cNvSpPr>
          <p:nvPr>
            <p:ph type="body" sz="half" idx="1"/>
          </p:nvPr>
        </p:nvSpPr>
        <p:spPr>
          <a:xfrm>
            <a:off x="381000" y="1828800"/>
            <a:ext cx="8382000" cy="4572000"/>
          </a:xfrm>
        </p:spPr>
        <p:txBody>
          <a:bodyPr/>
          <a:lstStyle/>
          <a:p>
            <a:pPr>
              <a:lnSpc>
                <a:spcPct val="80000"/>
              </a:lnSpc>
              <a:spcBef>
                <a:spcPct val="30000"/>
              </a:spcBef>
              <a:defRPr/>
            </a:pPr>
            <a:r>
              <a:rPr lang="en-US" sz="2400" dirty="0" smtClean="0">
                <a:effectLst/>
                <a:ea typeface="+mn-ea"/>
              </a:rPr>
              <a:t>Product V&amp;V activities are performed and carried out over the life-time of the project.</a:t>
            </a:r>
          </a:p>
          <a:p>
            <a:pPr>
              <a:lnSpc>
                <a:spcPct val="80000"/>
              </a:lnSpc>
              <a:spcBef>
                <a:spcPct val="30000"/>
              </a:spcBef>
              <a:defRPr/>
            </a:pPr>
            <a:endParaRPr lang="en-US" sz="2400" dirty="0" smtClean="0">
              <a:ea typeface="+mn-ea"/>
            </a:endParaRPr>
          </a:p>
          <a:p>
            <a:pPr lvl="1">
              <a:lnSpc>
                <a:spcPct val="80000"/>
              </a:lnSpc>
              <a:spcBef>
                <a:spcPct val="30000"/>
              </a:spcBef>
              <a:defRPr/>
            </a:pPr>
            <a:r>
              <a:rPr lang="en-US" sz="2000" b="1" i="1" dirty="0" smtClean="0">
                <a:effectLst/>
              </a:rPr>
              <a:t>Pre-Delivery:</a:t>
            </a:r>
          </a:p>
          <a:p>
            <a:pPr marL="1085850" lvl="2">
              <a:lnSpc>
                <a:spcPct val="80000"/>
              </a:lnSpc>
              <a:buClr>
                <a:srgbClr val="FF8A3B"/>
              </a:buClr>
              <a:defRPr/>
            </a:pPr>
            <a:r>
              <a:rPr lang="en-US" sz="1800" dirty="0" smtClean="0">
                <a:effectLst/>
              </a:rPr>
              <a:t>Performed quality check of the codes.</a:t>
            </a:r>
          </a:p>
          <a:p>
            <a:pPr marL="1085850" lvl="2">
              <a:lnSpc>
                <a:spcPct val="80000"/>
              </a:lnSpc>
              <a:buClr>
                <a:srgbClr val="FF8A3B"/>
              </a:buClr>
              <a:defRPr/>
            </a:pPr>
            <a:r>
              <a:rPr lang="en-US" sz="1800" dirty="0" smtClean="0">
                <a:effectLst/>
              </a:rPr>
              <a:t>Verify the output running on the test datasets.</a:t>
            </a:r>
          </a:p>
          <a:p>
            <a:pPr marL="1085850" lvl="2">
              <a:lnSpc>
                <a:spcPct val="80000"/>
              </a:lnSpc>
              <a:buClr>
                <a:srgbClr val="FF8A3B"/>
              </a:buClr>
              <a:defRPr/>
            </a:pPr>
            <a:r>
              <a:rPr lang="en-US" sz="1800" dirty="0" smtClean="0">
                <a:effectLst/>
              </a:rPr>
              <a:t>Verify the output from the GHE system.</a:t>
            </a:r>
          </a:p>
          <a:p>
            <a:pPr marL="1085850" lvl="2">
              <a:lnSpc>
                <a:spcPct val="80000"/>
              </a:lnSpc>
              <a:buClr>
                <a:srgbClr val="FF8A3B"/>
              </a:buClr>
              <a:defRPr/>
            </a:pPr>
            <a:r>
              <a:rPr lang="en-US" sz="1800" dirty="0" smtClean="0">
                <a:effectLst/>
              </a:rPr>
              <a:t>Use tools for validation of the products</a:t>
            </a:r>
          </a:p>
          <a:p>
            <a:pPr lvl="1">
              <a:lnSpc>
                <a:spcPct val="80000"/>
              </a:lnSpc>
              <a:buClr>
                <a:srgbClr val="FF8A3B"/>
              </a:buClr>
              <a:defRPr/>
            </a:pPr>
            <a:endParaRPr lang="en-US" sz="1800" dirty="0" smtClean="0">
              <a:effectLst/>
            </a:endParaRPr>
          </a:p>
          <a:p>
            <a:pPr lvl="1">
              <a:lnSpc>
                <a:spcPct val="80000"/>
              </a:lnSpc>
              <a:defRPr/>
            </a:pPr>
            <a:r>
              <a:rPr lang="en-US" sz="2000" b="1" i="1" dirty="0" smtClean="0">
                <a:effectLst/>
              </a:rPr>
              <a:t>Post-Delivery:</a:t>
            </a:r>
          </a:p>
          <a:p>
            <a:pPr marL="1085850" lvl="2">
              <a:lnSpc>
                <a:spcPct val="80000"/>
              </a:lnSpc>
              <a:buClr>
                <a:srgbClr val="FF8A3B"/>
              </a:buClr>
              <a:defRPr/>
            </a:pPr>
            <a:r>
              <a:rPr lang="en-US" sz="1800" dirty="0" smtClean="0">
                <a:effectLst/>
              </a:rPr>
              <a:t>Verify the output from the GHE system.</a:t>
            </a:r>
          </a:p>
          <a:p>
            <a:pPr marL="1085850" lvl="2">
              <a:lnSpc>
                <a:spcPct val="80000"/>
              </a:lnSpc>
              <a:buClr>
                <a:srgbClr val="FF8A3B"/>
              </a:buClr>
              <a:defRPr/>
            </a:pPr>
            <a:r>
              <a:rPr lang="en-US" sz="1800" dirty="0" smtClean="0">
                <a:effectLst/>
              </a:rPr>
              <a:t>Use tools for validation of the products</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5"/>
          <p:cNvSpPr>
            <a:spLocks noGrp="1"/>
          </p:cNvSpPr>
          <p:nvPr>
            <p:ph type="sldNum" sz="quarter" idx="12"/>
          </p:nvPr>
        </p:nvSpPr>
        <p:spPr>
          <a:noFill/>
        </p:spPr>
        <p:txBody>
          <a:bodyPr/>
          <a:lstStyle/>
          <a:p>
            <a:fld id="{3CF49450-2D78-4E39-81EF-7874DC20FA05}" type="slidenum">
              <a:rPr lang="en-US" smtClean="0">
                <a:latin typeface="Times New Roman" pitchFamily="18" charset="0"/>
                <a:ea typeface="ＭＳ Ｐゴシック" pitchFamily="34" charset="-128"/>
              </a:rPr>
              <a:pPr/>
              <a:t>167</a:t>
            </a:fld>
            <a:endParaRPr lang="en-US" smtClean="0">
              <a:latin typeface="Times New Roman" pitchFamily="18" charset="0"/>
              <a:ea typeface="ＭＳ Ｐゴシック" pitchFamily="34" charset="-128"/>
            </a:endParaRPr>
          </a:p>
        </p:txBody>
      </p:sp>
      <p:sp>
        <p:nvSpPr>
          <p:cNvPr id="5883906" name="Rectangle 2"/>
          <p:cNvSpPr>
            <a:spLocks noGrp="1" noChangeArrowheads="1"/>
          </p:cNvSpPr>
          <p:nvPr>
            <p:ph type="title"/>
          </p:nvPr>
        </p:nvSpPr>
        <p:spPr>
          <a:xfrm>
            <a:off x="990600" y="152400"/>
            <a:ext cx="7239000" cy="1143000"/>
          </a:xfrm>
        </p:spPr>
        <p:txBody>
          <a:bodyPr/>
          <a:lstStyle/>
          <a:p>
            <a:pPr>
              <a:defRPr/>
            </a:pPr>
            <a:r>
              <a:rPr lang="en-US" sz="4000" smtClean="0">
                <a:ea typeface="+mj-ea"/>
              </a:rPr>
              <a:t>Verification Methods </a:t>
            </a:r>
          </a:p>
        </p:txBody>
      </p:sp>
      <p:sp>
        <p:nvSpPr>
          <p:cNvPr id="207876" name="Rectangle 3"/>
          <p:cNvSpPr>
            <a:spLocks noGrp="1" noChangeArrowheads="1"/>
          </p:cNvSpPr>
          <p:nvPr>
            <p:ph type="body" idx="1"/>
          </p:nvPr>
        </p:nvSpPr>
        <p:spPr>
          <a:xfrm>
            <a:off x="304800" y="1752600"/>
            <a:ext cx="8382000" cy="4495800"/>
          </a:xfrm>
          <a:noFill/>
        </p:spPr>
        <p:txBody>
          <a:bodyPr/>
          <a:lstStyle/>
          <a:p>
            <a:pPr>
              <a:lnSpc>
                <a:spcPct val="90000"/>
              </a:lnSpc>
            </a:pPr>
            <a:r>
              <a:rPr lang="en-US" i="1" smtClean="0">
                <a:effectLst/>
                <a:ea typeface="ＭＳ Ｐゴシック" pitchFamily="34" charset="-128"/>
              </a:rPr>
              <a:t>Analysis</a:t>
            </a:r>
            <a:r>
              <a:rPr lang="en-US" smtClean="0">
                <a:effectLst/>
                <a:ea typeface="ＭＳ Ｐゴシック" pitchFamily="34" charset="-128"/>
              </a:rPr>
              <a:t> consists of activities such as the generation of statistics to examine the distribution and errors and the comparison of results with reference data.  </a:t>
            </a:r>
          </a:p>
          <a:p>
            <a:pPr>
              <a:lnSpc>
                <a:spcPct val="90000"/>
              </a:lnSpc>
            </a:pPr>
            <a:r>
              <a:rPr lang="en-US" i="1" smtClean="0">
                <a:effectLst/>
                <a:ea typeface="ＭＳ Ｐゴシック" pitchFamily="34" charset="-128"/>
              </a:rPr>
              <a:t>Inspection</a:t>
            </a:r>
            <a:r>
              <a:rPr lang="en-US" smtClean="0">
                <a:effectLst/>
                <a:ea typeface="ＭＳ Ｐゴシック" pitchFamily="34" charset="-128"/>
              </a:rPr>
              <a:t> is simply verifying that required element is present or that the expected output was obtained.  </a:t>
            </a:r>
          </a:p>
          <a:p>
            <a:pPr>
              <a:lnSpc>
                <a:spcPct val="90000"/>
              </a:lnSpc>
            </a:pPr>
            <a:r>
              <a:rPr lang="en-US" i="1" smtClean="0">
                <a:effectLst/>
                <a:ea typeface="ＭＳ Ｐゴシック" pitchFamily="34" charset="-128"/>
              </a:rPr>
              <a:t>Demonstration</a:t>
            </a:r>
            <a:r>
              <a:rPr lang="en-US" smtClean="0">
                <a:effectLst/>
                <a:ea typeface="ＭＳ Ｐゴシック" pitchFamily="34" charset="-128"/>
              </a:rPr>
              <a:t> is meant to illustrate the functionality of something such as a software unit.</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6"/>
          <p:cNvSpPr>
            <a:spLocks noGrp="1"/>
          </p:cNvSpPr>
          <p:nvPr>
            <p:ph type="sldNum" sz="quarter" idx="12"/>
          </p:nvPr>
        </p:nvSpPr>
        <p:spPr>
          <a:noFill/>
        </p:spPr>
        <p:txBody>
          <a:bodyPr/>
          <a:lstStyle/>
          <a:p>
            <a:fld id="{3472934E-9421-42D9-83DE-29C11CB41796}" type="slidenum">
              <a:rPr lang="en-US" smtClean="0">
                <a:latin typeface="Times New Roman" pitchFamily="18" charset="0"/>
                <a:ea typeface="ＭＳ Ｐゴシック" pitchFamily="34" charset="-128"/>
              </a:rPr>
              <a:pPr/>
              <a:t>168</a:t>
            </a:fld>
            <a:endParaRPr lang="en-US" smtClean="0">
              <a:latin typeface="Times New Roman" pitchFamily="18" charset="0"/>
              <a:ea typeface="ＭＳ Ｐゴシック" pitchFamily="34" charset="-128"/>
            </a:endParaRPr>
          </a:p>
        </p:txBody>
      </p:sp>
      <p:sp>
        <p:nvSpPr>
          <p:cNvPr id="5885954" name="Rectangle 2"/>
          <p:cNvSpPr>
            <a:spLocks noGrp="1" noChangeArrowheads="1"/>
          </p:cNvSpPr>
          <p:nvPr>
            <p:ph type="title"/>
          </p:nvPr>
        </p:nvSpPr>
        <p:spPr/>
        <p:txBody>
          <a:bodyPr/>
          <a:lstStyle/>
          <a:p>
            <a:pPr>
              <a:defRPr/>
            </a:pPr>
            <a:r>
              <a:rPr lang="en-US" sz="4000" smtClean="0"/>
              <a:t>Verification:</a:t>
            </a:r>
            <a:br>
              <a:rPr lang="en-US" sz="4000" smtClean="0"/>
            </a:br>
            <a:r>
              <a:rPr lang="en-US" sz="4000" smtClean="0"/>
              <a:t>Data Product</a:t>
            </a:r>
            <a:endParaRPr lang="en-US" sz="2000" smtClean="0">
              <a:solidFill>
                <a:srgbClr val="FF33CC"/>
              </a:solidFill>
            </a:endParaRPr>
          </a:p>
        </p:txBody>
      </p:sp>
      <p:graphicFrame>
        <p:nvGraphicFramePr>
          <p:cNvPr id="20482" name="Object 3"/>
          <p:cNvGraphicFramePr>
            <a:graphicFrameLocks noChangeAspect="1"/>
          </p:cNvGraphicFramePr>
          <p:nvPr>
            <p:ph sz="half" idx="2"/>
          </p:nvPr>
        </p:nvGraphicFramePr>
        <p:xfrm>
          <a:off x="1219200" y="2487613"/>
          <a:ext cx="5992813" cy="1976437"/>
        </p:xfrm>
        <a:graphic>
          <a:graphicData uri="http://schemas.openxmlformats.org/presentationml/2006/ole">
            <p:oleObj spid="_x0000_s20482" name="Document" r:id="rId4" imgW="6095039" imgH="2009060" progId="Word.Document.8">
              <p:embed/>
            </p:oleObj>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10155AF0-25E9-49C7-A6A3-407D9461638A}" type="slidenum">
              <a:rPr lang="en-US" smtClean="0">
                <a:latin typeface="Times New Roman" pitchFamily="18" charset="0"/>
                <a:ea typeface="ＭＳ Ｐゴシック" pitchFamily="34" charset="-128"/>
              </a:rPr>
              <a:pPr/>
              <a:t>169</a:t>
            </a:fld>
            <a:endParaRPr lang="en-US" smtClean="0">
              <a:latin typeface="Times New Roman" pitchFamily="18" charset="0"/>
              <a:ea typeface="ＭＳ Ｐゴシック" pitchFamily="34" charset="-128"/>
            </a:endParaRPr>
          </a:p>
        </p:txBody>
      </p:sp>
      <p:sp>
        <p:nvSpPr>
          <p:cNvPr id="5888002" name="Rectangle 2"/>
          <p:cNvSpPr>
            <a:spLocks noGrp="1" noChangeArrowheads="1"/>
          </p:cNvSpPr>
          <p:nvPr>
            <p:ph type="title"/>
          </p:nvPr>
        </p:nvSpPr>
        <p:spPr/>
        <p:txBody>
          <a:bodyPr/>
          <a:lstStyle/>
          <a:p>
            <a:pPr>
              <a:defRPr/>
            </a:pPr>
            <a:r>
              <a:rPr lang="en-US" sz="4000" dirty="0" smtClean="0">
                <a:ea typeface="+mj-ea"/>
              </a:rPr>
              <a:t>Verification:</a:t>
            </a:r>
            <a:br>
              <a:rPr lang="en-US" sz="4000" dirty="0" smtClean="0">
                <a:ea typeface="+mj-ea"/>
              </a:rPr>
            </a:br>
            <a:r>
              <a:rPr lang="en-US" sz="4000" dirty="0" smtClean="0">
                <a:ea typeface="+mj-ea"/>
              </a:rPr>
              <a:t>Software and Tool</a:t>
            </a:r>
          </a:p>
        </p:txBody>
      </p:sp>
      <p:graphicFrame>
        <p:nvGraphicFramePr>
          <p:cNvPr id="21506" name="Object 3"/>
          <p:cNvGraphicFramePr>
            <a:graphicFrameLocks noChangeAspect="1"/>
          </p:cNvGraphicFramePr>
          <p:nvPr>
            <p:ph idx="1"/>
          </p:nvPr>
        </p:nvGraphicFramePr>
        <p:xfrm>
          <a:off x="1219200" y="2630487"/>
          <a:ext cx="6732587" cy="2170113"/>
        </p:xfrm>
        <a:graphic>
          <a:graphicData uri="http://schemas.openxmlformats.org/presentationml/2006/ole">
            <p:oleObj spid="_x0000_s21506" name="Document" r:id="rId4" imgW="7304029" imgH="2353193" progId="Word.Document.8">
              <p:embed/>
            </p:oleObj>
          </a:graphicData>
        </a:graphic>
      </p:graphicFrame>
      <p:sp>
        <p:nvSpPr>
          <p:cNvPr id="21509" name="Text Box 4"/>
          <p:cNvSpPr txBox="1">
            <a:spLocks noChangeArrowheads="1"/>
          </p:cNvSpPr>
          <p:nvPr/>
        </p:nvSpPr>
        <p:spPr bwMode="auto">
          <a:xfrm>
            <a:off x="1916112" y="1982787"/>
            <a:ext cx="800219" cy="461665"/>
          </a:xfrm>
          <a:prstGeom prst="rect">
            <a:avLst/>
          </a:prstGeom>
          <a:noFill/>
          <a:ln w="12700">
            <a:noFill/>
            <a:miter lim="800000"/>
            <a:headEnd type="none" w="sm" len="sm"/>
            <a:tailEnd type="none" w="sm" len="sm"/>
          </a:ln>
        </p:spPr>
        <p:txBody>
          <a:bodyPr wrap="none">
            <a:spAutoFit/>
          </a:bodyPr>
          <a:lstStyle/>
          <a:p>
            <a:r>
              <a:rPr lang="en-US" b="1" dirty="0">
                <a:solidFill>
                  <a:srgbClr val="F8F8F8"/>
                </a:solidFill>
              </a:rPr>
              <a:t>Item</a:t>
            </a:r>
          </a:p>
        </p:txBody>
      </p:sp>
      <p:sp>
        <p:nvSpPr>
          <p:cNvPr id="21510" name="Text Box 5"/>
          <p:cNvSpPr txBox="1">
            <a:spLocks noChangeArrowheads="1"/>
          </p:cNvSpPr>
          <p:nvPr/>
        </p:nvSpPr>
        <p:spPr bwMode="auto">
          <a:xfrm>
            <a:off x="5878512" y="1982787"/>
            <a:ext cx="1210588" cy="461665"/>
          </a:xfrm>
          <a:prstGeom prst="rect">
            <a:avLst/>
          </a:prstGeom>
          <a:noFill/>
          <a:ln w="12700">
            <a:noFill/>
            <a:miter lim="800000"/>
            <a:headEnd type="none" w="sm" len="sm"/>
            <a:tailEnd type="none" w="sm" len="sm"/>
          </a:ln>
        </p:spPr>
        <p:txBody>
          <a:bodyPr wrap="none">
            <a:spAutoFit/>
          </a:bodyPr>
          <a:lstStyle/>
          <a:p>
            <a:r>
              <a:rPr lang="en-US" b="1" dirty="0">
                <a:solidFill>
                  <a:srgbClr val="F8F8F8"/>
                </a:solidFill>
              </a:rPr>
              <a:t>Method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9AFE71BD-E5EB-4DAE-9C52-6067287F4CE7}" type="slidenum">
              <a:rPr lang="en-US" smtClean="0">
                <a:latin typeface="Times New Roman" pitchFamily="18" charset="0"/>
                <a:ea typeface="ＭＳ Ｐゴシック" pitchFamily="34" charset="-128"/>
              </a:rPr>
              <a:pPr/>
              <a:t>17</a:t>
            </a:fld>
            <a:endParaRPr lang="en-US" smtClean="0">
              <a:latin typeface="Times New Roman" pitchFamily="18" charset="0"/>
              <a:ea typeface="ＭＳ Ｐゴシック" pitchFamily="34" charset="-128"/>
            </a:endParaRPr>
          </a:p>
        </p:txBody>
      </p:sp>
      <p:sp>
        <p:nvSpPr>
          <p:cNvPr id="6016002" name="Rectangle 2"/>
          <p:cNvSpPr>
            <a:spLocks noGrp="1" noChangeArrowheads="1"/>
          </p:cNvSpPr>
          <p:nvPr>
            <p:ph type="title"/>
          </p:nvPr>
        </p:nvSpPr>
        <p:spPr>
          <a:xfrm>
            <a:off x="1066800" y="152400"/>
            <a:ext cx="6781800" cy="1143000"/>
          </a:xfrm>
        </p:spPr>
        <p:txBody>
          <a:bodyPr/>
          <a:lstStyle/>
          <a:p>
            <a:pPr>
              <a:defRPr/>
            </a:pPr>
            <a:r>
              <a:rPr lang="en-US" sz="4000" smtClean="0">
                <a:ea typeface="+mj-ea"/>
              </a:rPr>
              <a:t>Project Plan:</a:t>
            </a:r>
            <a:br>
              <a:rPr lang="en-US" sz="4000" smtClean="0">
                <a:ea typeface="+mj-ea"/>
              </a:rPr>
            </a:br>
            <a:r>
              <a:rPr lang="en-US" sz="4000" smtClean="0">
                <a:ea typeface="+mj-ea"/>
              </a:rPr>
              <a:t>Task and Schedules</a:t>
            </a:r>
          </a:p>
        </p:txBody>
      </p:sp>
      <p:sp>
        <p:nvSpPr>
          <p:cNvPr id="46084" name="Rectangle 3"/>
          <p:cNvSpPr>
            <a:spLocks noGrp="1" noChangeArrowheads="1"/>
          </p:cNvSpPr>
          <p:nvPr>
            <p:ph type="body" idx="1"/>
          </p:nvPr>
        </p:nvSpPr>
        <p:spPr>
          <a:xfrm>
            <a:off x="304800" y="1752600"/>
            <a:ext cx="8382000" cy="4876800"/>
          </a:xfrm>
        </p:spPr>
        <p:txBody>
          <a:bodyPr/>
          <a:lstStyle/>
          <a:p>
            <a:pPr>
              <a:lnSpc>
                <a:spcPct val="90000"/>
              </a:lnSpc>
            </a:pPr>
            <a:r>
              <a:rPr lang="en-US" sz="2400" dirty="0" smtClean="0">
                <a:effectLst/>
                <a:ea typeface="ＭＳ Ｐゴシック" pitchFamily="34" charset="-128"/>
              </a:rPr>
              <a:t>Tasks:</a:t>
            </a:r>
          </a:p>
          <a:p>
            <a:pPr lvl="1">
              <a:lnSpc>
                <a:spcPct val="90000"/>
              </a:lnSpc>
            </a:pPr>
            <a:r>
              <a:rPr lang="en-US" sz="2000" dirty="0" smtClean="0">
                <a:effectLst/>
                <a:ea typeface="ＭＳ Ｐゴシック" pitchFamily="34" charset="-128"/>
              </a:rPr>
              <a:t>Defined in “FY11_Geo_Global_Hydro_Estimator_V4.ppt” (SPSRB PSDI)</a:t>
            </a:r>
          </a:p>
          <a:p>
            <a:pPr lvl="1">
              <a:lnSpc>
                <a:spcPct val="90000"/>
              </a:lnSpc>
            </a:pPr>
            <a:endParaRPr lang="en-US" sz="2000" dirty="0" smtClean="0">
              <a:solidFill>
                <a:srgbClr val="FF8A3B"/>
              </a:solidFill>
              <a:effectLst/>
              <a:ea typeface="ＭＳ Ｐゴシック" pitchFamily="34" charset="-128"/>
            </a:endParaRPr>
          </a:p>
          <a:p>
            <a:pPr>
              <a:lnSpc>
                <a:spcPct val="90000"/>
              </a:lnSpc>
            </a:pPr>
            <a:r>
              <a:rPr lang="en-US" sz="2400" dirty="0" smtClean="0">
                <a:effectLst/>
                <a:ea typeface="ＭＳ Ｐゴシック" pitchFamily="34" charset="-128"/>
              </a:rPr>
              <a:t>Schedule (key milestones):</a:t>
            </a:r>
            <a:r>
              <a:rPr lang="en-US" sz="2400" b="1" dirty="0" smtClean="0">
                <a:effectLst/>
                <a:ea typeface="ＭＳ Ｐゴシック" pitchFamily="34" charset="-128"/>
              </a:rPr>
              <a:t> </a:t>
            </a:r>
          </a:p>
          <a:p>
            <a:pPr lvl="1">
              <a:lnSpc>
                <a:spcPct val="90000"/>
              </a:lnSpc>
            </a:pPr>
            <a:r>
              <a:rPr lang="en-US" sz="2000" dirty="0" smtClean="0">
                <a:effectLst/>
                <a:ea typeface="ＭＳ Ｐゴシック" pitchFamily="34" charset="-128"/>
              </a:rPr>
              <a:t>Preliminary Design Review – Aug 3, 2011 (Combined with CDR)</a:t>
            </a:r>
          </a:p>
          <a:p>
            <a:pPr lvl="1">
              <a:lnSpc>
                <a:spcPct val="90000"/>
              </a:lnSpc>
            </a:pPr>
            <a:r>
              <a:rPr lang="en-US" sz="2000" b="1" dirty="0" smtClean="0">
                <a:solidFill>
                  <a:srgbClr val="FFFF00"/>
                </a:solidFill>
                <a:effectLst/>
                <a:ea typeface="ＭＳ Ｐゴシック" pitchFamily="34" charset="-128"/>
              </a:rPr>
              <a:t>Critical Design Review – Aug 3, 2011 (slides available)</a:t>
            </a:r>
          </a:p>
          <a:p>
            <a:pPr lvl="1">
              <a:lnSpc>
                <a:spcPct val="90000"/>
              </a:lnSpc>
            </a:pPr>
            <a:r>
              <a:rPr lang="en-US" sz="2000" b="1" dirty="0" smtClean="0">
                <a:solidFill>
                  <a:srgbClr val="FFFFFF"/>
                </a:solidFill>
                <a:effectLst/>
                <a:ea typeface="ＭＳ Ｐゴシック" pitchFamily="34" charset="-128"/>
              </a:rPr>
              <a:t>Software Review – Oct 31, 2011</a:t>
            </a:r>
          </a:p>
          <a:p>
            <a:pPr lvl="1">
              <a:lnSpc>
                <a:spcPct val="90000"/>
              </a:lnSpc>
            </a:pPr>
            <a:r>
              <a:rPr lang="en-US" sz="2000" dirty="0" smtClean="0">
                <a:effectLst/>
                <a:ea typeface="ＭＳ Ｐゴシック" pitchFamily="34" charset="-128"/>
              </a:rPr>
              <a:t>System Readiness Review – Jan 2012 (TBR)</a:t>
            </a:r>
          </a:p>
          <a:p>
            <a:pPr lvl="1">
              <a:lnSpc>
                <a:spcPct val="90000"/>
              </a:lnSpc>
            </a:pPr>
            <a:r>
              <a:rPr lang="en-US" sz="2000" dirty="0" smtClean="0">
                <a:effectLst/>
                <a:ea typeface="ＭＳ Ｐゴシック" pitchFamily="34" charset="-128"/>
              </a:rPr>
              <a:t>SPSRB Briefing – Feb 2012</a:t>
            </a:r>
          </a:p>
          <a:p>
            <a:pPr lvl="1">
              <a:lnSpc>
                <a:spcPct val="90000"/>
              </a:lnSpc>
            </a:pPr>
            <a:r>
              <a:rPr lang="en-US" sz="2000" dirty="0" smtClean="0">
                <a:effectLst/>
                <a:ea typeface="ＭＳ Ｐゴシック" pitchFamily="34" charset="-128"/>
              </a:rPr>
              <a:t>Operations Commence – Mar 2012</a:t>
            </a:r>
          </a:p>
          <a:p>
            <a:pPr lvl="2">
              <a:lnSpc>
                <a:spcPct val="90000"/>
              </a:lnSpc>
              <a:spcBef>
                <a:spcPct val="25000"/>
              </a:spcBef>
              <a:buFontTx/>
              <a:buNone/>
            </a:pPr>
            <a:endParaRPr lang="en-US" sz="1400"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5"/>
          <p:cNvSpPr>
            <a:spLocks noGrp="1"/>
          </p:cNvSpPr>
          <p:nvPr>
            <p:ph type="sldNum" sz="quarter" idx="12"/>
          </p:nvPr>
        </p:nvSpPr>
        <p:spPr>
          <a:noFill/>
        </p:spPr>
        <p:txBody>
          <a:bodyPr/>
          <a:lstStyle/>
          <a:p>
            <a:fld id="{17041B3A-28C9-4D32-9481-783C6A6CC1E2}" type="slidenum">
              <a:rPr lang="en-US" smtClean="0">
                <a:latin typeface="Times New Roman" pitchFamily="18" charset="0"/>
                <a:ea typeface="ＭＳ Ｐゴシック" pitchFamily="34" charset="-128"/>
              </a:rPr>
              <a:pPr/>
              <a:t>170</a:t>
            </a:fld>
            <a:endParaRPr lang="en-US" smtClean="0">
              <a:latin typeface="Times New Roman" pitchFamily="18" charset="0"/>
              <a:ea typeface="ＭＳ Ｐゴシック" pitchFamily="34" charset="-128"/>
            </a:endParaRPr>
          </a:p>
        </p:txBody>
      </p:sp>
      <p:sp>
        <p:nvSpPr>
          <p:cNvPr id="9543682" name="Rectangle 2"/>
          <p:cNvSpPr>
            <a:spLocks noGrp="1" noChangeArrowheads="1"/>
          </p:cNvSpPr>
          <p:nvPr>
            <p:ph type="title"/>
          </p:nvPr>
        </p:nvSpPr>
        <p:spPr>
          <a:xfrm>
            <a:off x="685800" y="228600"/>
            <a:ext cx="7848600" cy="890588"/>
          </a:xfrm>
        </p:spPr>
        <p:txBody>
          <a:bodyPr/>
          <a:lstStyle/>
          <a:p>
            <a:pPr>
              <a:defRPr/>
            </a:pPr>
            <a:r>
              <a:rPr lang="en-US" sz="3600" dirty="0" smtClean="0">
                <a:ea typeface="+mj-ea"/>
              </a:rPr>
              <a:t>Documentation</a:t>
            </a:r>
          </a:p>
        </p:txBody>
      </p:sp>
      <p:sp>
        <p:nvSpPr>
          <p:cNvPr id="9543683" name="Rectangle 3"/>
          <p:cNvSpPr>
            <a:spLocks noGrp="1" noChangeArrowheads="1"/>
          </p:cNvSpPr>
          <p:nvPr>
            <p:ph type="body" idx="1"/>
          </p:nvPr>
        </p:nvSpPr>
        <p:spPr/>
        <p:txBody>
          <a:bodyPr/>
          <a:lstStyle/>
          <a:p>
            <a:pPr>
              <a:defRPr/>
            </a:pPr>
            <a:r>
              <a:rPr lang="en-US" dirty="0" smtClean="0">
                <a:ea typeface="+mn-ea"/>
              </a:rPr>
              <a:t>SPSRB Documentation will be produced</a:t>
            </a:r>
          </a:p>
          <a:p>
            <a:pPr>
              <a:defRPr/>
            </a:pPr>
            <a:endParaRPr lang="en-US" dirty="0" smtClean="0">
              <a:ea typeface="+mn-ea"/>
            </a:endParaRPr>
          </a:p>
          <a:p>
            <a:pPr>
              <a:defRPr/>
            </a:pPr>
            <a:r>
              <a:rPr lang="en-US" dirty="0" smtClean="0">
                <a:ea typeface="+mn-ea"/>
              </a:rPr>
              <a:t>Documentation will be delivered along with the release of software.</a:t>
            </a: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p>
            <a:fld id="{9FB2085E-30F9-453A-9770-B4F54354498C}" type="slidenum">
              <a:rPr lang="en-US" smtClean="0">
                <a:latin typeface="Times New Roman" pitchFamily="18" charset="0"/>
                <a:ea typeface="ＭＳ Ｐゴシック" pitchFamily="34" charset="-128"/>
              </a:rPr>
              <a:pPr/>
              <a:t>171</a:t>
            </a:fld>
            <a:endParaRPr lang="en-US" smtClean="0">
              <a:latin typeface="Times New Roman" pitchFamily="18" charset="0"/>
              <a:ea typeface="ＭＳ Ｐゴシック" pitchFamily="34" charset="-128"/>
            </a:endParaRPr>
          </a:p>
        </p:txBody>
      </p:sp>
      <p:sp>
        <p:nvSpPr>
          <p:cNvPr id="5890050" name="Rectangle 2"/>
          <p:cNvSpPr>
            <a:spLocks noGrp="1" noChangeArrowheads="1"/>
          </p:cNvSpPr>
          <p:nvPr>
            <p:ph type="title"/>
          </p:nvPr>
        </p:nvSpPr>
        <p:spPr/>
        <p:txBody>
          <a:bodyPr/>
          <a:lstStyle/>
          <a:p>
            <a:pPr>
              <a:defRPr/>
            </a:pPr>
            <a:r>
              <a:rPr lang="en-US" sz="4000">
                <a:ea typeface="+mj-ea"/>
              </a:rPr>
              <a:t>Verification― </a:t>
            </a:r>
            <a:br>
              <a:rPr lang="en-US" sz="4000">
                <a:ea typeface="+mj-ea"/>
              </a:rPr>
            </a:br>
            <a:r>
              <a:rPr lang="en-US" sz="4000">
                <a:ea typeface="+mj-ea"/>
              </a:rPr>
              <a:t>Documentation</a:t>
            </a:r>
          </a:p>
        </p:txBody>
      </p:sp>
      <p:sp>
        <p:nvSpPr>
          <p:cNvPr id="22533" name="Text Box 3"/>
          <p:cNvSpPr txBox="1">
            <a:spLocks noChangeArrowheads="1"/>
          </p:cNvSpPr>
          <p:nvPr/>
        </p:nvSpPr>
        <p:spPr bwMode="auto">
          <a:xfrm>
            <a:off x="1905000" y="1600200"/>
            <a:ext cx="800219" cy="461665"/>
          </a:xfrm>
          <a:prstGeom prst="rect">
            <a:avLst/>
          </a:prstGeom>
          <a:noFill/>
          <a:ln w="12700">
            <a:noFill/>
            <a:miter lim="800000"/>
            <a:headEnd type="none" w="sm" len="sm"/>
            <a:tailEnd type="none" w="sm" len="sm"/>
          </a:ln>
        </p:spPr>
        <p:txBody>
          <a:bodyPr wrap="none">
            <a:spAutoFit/>
          </a:bodyPr>
          <a:lstStyle/>
          <a:p>
            <a:r>
              <a:rPr lang="en-US" b="1" dirty="0">
                <a:solidFill>
                  <a:srgbClr val="F8F8F8"/>
                </a:solidFill>
              </a:rPr>
              <a:t>Item</a:t>
            </a:r>
          </a:p>
        </p:txBody>
      </p:sp>
      <p:sp>
        <p:nvSpPr>
          <p:cNvPr id="22534" name="Text Box 4"/>
          <p:cNvSpPr txBox="1">
            <a:spLocks noChangeArrowheads="1"/>
          </p:cNvSpPr>
          <p:nvPr/>
        </p:nvSpPr>
        <p:spPr bwMode="auto">
          <a:xfrm>
            <a:off x="5867400" y="1600200"/>
            <a:ext cx="1210588" cy="461665"/>
          </a:xfrm>
          <a:prstGeom prst="rect">
            <a:avLst/>
          </a:prstGeom>
          <a:noFill/>
          <a:ln w="12700">
            <a:noFill/>
            <a:miter lim="800000"/>
            <a:headEnd type="none" w="sm" len="sm"/>
            <a:tailEnd type="none" w="sm" len="sm"/>
          </a:ln>
        </p:spPr>
        <p:txBody>
          <a:bodyPr wrap="none">
            <a:spAutoFit/>
          </a:bodyPr>
          <a:lstStyle/>
          <a:p>
            <a:r>
              <a:rPr lang="en-US" b="1" dirty="0">
                <a:solidFill>
                  <a:srgbClr val="F8F8F8"/>
                </a:solidFill>
              </a:rPr>
              <a:t>Method</a:t>
            </a:r>
          </a:p>
        </p:txBody>
      </p:sp>
      <p:graphicFrame>
        <p:nvGraphicFramePr>
          <p:cNvPr id="22530" name="Object 5"/>
          <p:cNvGraphicFramePr>
            <a:graphicFrameLocks noChangeAspect="1"/>
          </p:cNvGraphicFramePr>
          <p:nvPr>
            <p:ph idx="1"/>
          </p:nvPr>
        </p:nvGraphicFramePr>
        <p:xfrm>
          <a:off x="833438" y="2298700"/>
          <a:ext cx="7396162" cy="2795588"/>
        </p:xfrm>
        <a:graphic>
          <a:graphicData uri="http://schemas.openxmlformats.org/presentationml/2006/ole">
            <p:oleObj spid="_x0000_s22530" name="Document" r:id="rId4" imgW="7638438" imgH="2887552" progId="Word.Document.8">
              <p:embed/>
            </p:oleObj>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p:spPr>
        <p:txBody>
          <a:bodyPr/>
          <a:lstStyle/>
          <a:p>
            <a:fld id="{5DE591E4-27CD-49EA-8ECD-F0D2F4868252}" type="slidenum">
              <a:rPr lang="en-US" smtClean="0">
                <a:latin typeface="Times New Roman" pitchFamily="18" charset="0"/>
                <a:ea typeface="ＭＳ Ｐゴシック" pitchFamily="34" charset="-128"/>
              </a:rPr>
              <a:pPr/>
              <a:t>172</a:t>
            </a:fld>
            <a:endParaRPr lang="en-US" smtClean="0">
              <a:latin typeface="Times New Roman" pitchFamily="18" charset="0"/>
              <a:ea typeface="ＭＳ Ｐゴシック" pitchFamily="34" charset="-128"/>
            </a:endParaRPr>
          </a:p>
        </p:txBody>
      </p:sp>
      <p:sp>
        <p:nvSpPr>
          <p:cNvPr id="9545730" name="Rectangle 2"/>
          <p:cNvSpPr>
            <a:spLocks noGrp="1" noChangeArrowheads="1"/>
          </p:cNvSpPr>
          <p:nvPr>
            <p:ph type="title"/>
          </p:nvPr>
        </p:nvSpPr>
        <p:spPr>
          <a:xfrm>
            <a:off x="685800" y="204788"/>
            <a:ext cx="7848600" cy="890587"/>
          </a:xfrm>
        </p:spPr>
        <p:txBody>
          <a:bodyPr/>
          <a:lstStyle/>
          <a:p>
            <a:pPr>
              <a:defRPr/>
            </a:pPr>
            <a:r>
              <a:rPr lang="en-US" sz="3600" smtClean="0">
                <a:ea typeface="+mj-ea"/>
              </a:rPr>
              <a:t>Algorithm Testing</a:t>
            </a:r>
          </a:p>
        </p:txBody>
      </p:sp>
      <p:sp>
        <p:nvSpPr>
          <p:cNvPr id="9545731" name="Rectangle 3"/>
          <p:cNvSpPr>
            <a:spLocks noGrp="1" noChangeArrowheads="1"/>
          </p:cNvSpPr>
          <p:nvPr>
            <p:ph type="body" idx="1"/>
          </p:nvPr>
        </p:nvSpPr>
        <p:spPr>
          <a:xfrm>
            <a:off x="990600" y="2209800"/>
            <a:ext cx="6934200" cy="3657600"/>
          </a:xfrm>
        </p:spPr>
        <p:txBody>
          <a:bodyPr/>
          <a:lstStyle/>
          <a:p>
            <a:pPr>
              <a:defRPr/>
            </a:pPr>
            <a:r>
              <a:rPr lang="en-US" smtClean="0">
                <a:ea typeface="+mn-ea"/>
              </a:rPr>
              <a:t>Plans for Testing</a:t>
            </a:r>
          </a:p>
          <a:p>
            <a:pPr>
              <a:defRPr/>
            </a:pPr>
            <a:endParaRPr lang="en-US" smtClean="0">
              <a:ea typeface="+mn-ea"/>
            </a:endParaRPr>
          </a:p>
          <a:p>
            <a:pPr>
              <a:defRPr/>
            </a:pPr>
            <a:r>
              <a:rPr lang="en-US" smtClean="0">
                <a:ea typeface="+mn-ea"/>
              </a:rPr>
              <a:t>Unit Testing</a:t>
            </a:r>
          </a:p>
          <a:p>
            <a:pPr>
              <a:defRPr/>
            </a:pPr>
            <a:endParaRPr lang="en-US" smtClean="0">
              <a:ea typeface="+mn-ea"/>
            </a:endParaRPr>
          </a:p>
          <a:p>
            <a:pPr>
              <a:defRPr/>
            </a:pPr>
            <a:r>
              <a:rPr lang="en-US" smtClean="0">
                <a:ea typeface="+mn-ea"/>
              </a:rPr>
              <a:t>Integration Testing</a:t>
            </a:r>
          </a:p>
          <a:p>
            <a:pPr lvl="1">
              <a:defRPr/>
            </a:pPr>
            <a:endParaRPr lang="en-US" smtClean="0"/>
          </a:p>
          <a:p>
            <a:pPr>
              <a:defRPr/>
            </a:pPr>
            <a:r>
              <a:rPr lang="en-US" smtClean="0">
                <a:ea typeface="+mn-ea"/>
              </a:rPr>
              <a:t>Test Review/Report</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Number Placeholder 5"/>
          <p:cNvSpPr>
            <a:spLocks noGrp="1"/>
          </p:cNvSpPr>
          <p:nvPr>
            <p:ph type="sldNum" sz="quarter" idx="12"/>
          </p:nvPr>
        </p:nvSpPr>
        <p:spPr>
          <a:noFill/>
        </p:spPr>
        <p:txBody>
          <a:bodyPr/>
          <a:lstStyle/>
          <a:p>
            <a:fld id="{90E42F9A-EC5F-4ECB-872D-A5645ABD872E}" type="slidenum">
              <a:rPr lang="en-US" smtClean="0">
                <a:latin typeface="Times New Roman" pitchFamily="18" charset="0"/>
                <a:ea typeface="ＭＳ Ｐゴシック" pitchFamily="34" charset="-128"/>
              </a:rPr>
              <a:pPr/>
              <a:t>173</a:t>
            </a:fld>
            <a:endParaRPr lang="en-US" smtClean="0">
              <a:latin typeface="Times New Roman" pitchFamily="18" charset="0"/>
              <a:ea typeface="ＭＳ Ｐゴシック" pitchFamily="34" charset="-128"/>
            </a:endParaRPr>
          </a:p>
        </p:txBody>
      </p:sp>
      <p:sp>
        <p:nvSpPr>
          <p:cNvPr id="9546754" name="Rectangle 2"/>
          <p:cNvSpPr>
            <a:spLocks noGrp="1" noChangeArrowheads="1"/>
          </p:cNvSpPr>
          <p:nvPr>
            <p:ph type="title"/>
          </p:nvPr>
        </p:nvSpPr>
        <p:spPr/>
        <p:txBody>
          <a:bodyPr/>
          <a:lstStyle/>
          <a:p>
            <a:pPr>
              <a:defRPr/>
            </a:pPr>
            <a:r>
              <a:rPr lang="en-US" sz="3600" smtClean="0">
                <a:ea typeface="+mj-ea"/>
              </a:rPr>
              <a:t>Coding Standards </a:t>
            </a:r>
          </a:p>
        </p:txBody>
      </p:sp>
      <p:sp>
        <p:nvSpPr>
          <p:cNvPr id="9546755" name="Rectangle 3"/>
          <p:cNvSpPr>
            <a:spLocks noGrp="1" noChangeArrowheads="1"/>
          </p:cNvSpPr>
          <p:nvPr>
            <p:ph type="body" idx="1"/>
          </p:nvPr>
        </p:nvSpPr>
        <p:spPr>
          <a:xfrm>
            <a:off x="609600" y="2057400"/>
            <a:ext cx="7848600" cy="4267200"/>
          </a:xfrm>
        </p:spPr>
        <p:txBody>
          <a:bodyPr/>
          <a:lstStyle/>
          <a:p>
            <a:pPr>
              <a:defRPr/>
            </a:pPr>
            <a:r>
              <a:rPr lang="en-US" sz="2400" dirty="0" smtClean="0">
                <a:ea typeface="+mn-ea"/>
              </a:rPr>
              <a:t>Coding standard guidelines and quick references are available.</a:t>
            </a:r>
          </a:p>
          <a:p>
            <a:pPr>
              <a:defRPr/>
            </a:pPr>
            <a:endParaRPr lang="en-US" sz="2400" dirty="0" smtClean="0">
              <a:ea typeface="+mn-ea"/>
            </a:endParaRPr>
          </a:p>
          <a:p>
            <a:pPr>
              <a:defRPr/>
            </a:pPr>
            <a:r>
              <a:rPr lang="en-US" sz="2400" dirty="0" smtClean="0">
                <a:ea typeface="+mn-ea"/>
              </a:rPr>
              <a:t>Provide a common list of abbreviations.</a:t>
            </a:r>
          </a:p>
          <a:p>
            <a:pPr>
              <a:defRPr/>
            </a:pPr>
            <a:endParaRPr lang="en-US" sz="2400" dirty="0" smtClean="0">
              <a:ea typeface="+mn-ea"/>
            </a:endParaRPr>
          </a:p>
          <a:p>
            <a:pPr>
              <a:defRPr/>
            </a:pPr>
            <a:r>
              <a:rPr lang="en-US" sz="2400" dirty="0" smtClean="0">
                <a:ea typeface="+mn-ea"/>
              </a:rPr>
              <a:t>Adhere to the standards throughout the development life cycle.</a:t>
            </a:r>
          </a:p>
          <a:p>
            <a:pPr>
              <a:defRPr/>
            </a:pPr>
            <a:endParaRPr lang="en-US" sz="2400" dirty="0" smtClean="0">
              <a:ea typeface="+mn-ea"/>
            </a:endParaRPr>
          </a:p>
          <a:p>
            <a:pPr>
              <a:defRPr/>
            </a:pPr>
            <a:r>
              <a:rPr lang="en-US" sz="2400" dirty="0" smtClean="0">
                <a:ea typeface="+mn-ea"/>
              </a:rPr>
              <a:t>Have checklists available for developers to keep track of the delivery status of the code.</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Number Placeholder 5"/>
          <p:cNvSpPr>
            <a:spLocks noGrp="1"/>
          </p:cNvSpPr>
          <p:nvPr>
            <p:ph type="sldNum" sz="quarter" idx="12"/>
          </p:nvPr>
        </p:nvSpPr>
        <p:spPr>
          <a:noFill/>
        </p:spPr>
        <p:txBody>
          <a:bodyPr/>
          <a:lstStyle/>
          <a:p>
            <a:fld id="{52A374A5-9FB8-48C5-9ADE-62FE46B94571}" type="slidenum">
              <a:rPr lang="en-US" smtClean="0">
                <a:latin typeface="Times New Roman" pitchFamily="18" charset="0"/>
                <a:ea typeface="ＭＳ Ｐゴシック" pitchFamily="34" charset="-128"/>
              </a:rPr>
              <a:pPr/>
              <a:t>174</a:t>
            </a:fld>
            <a:endParaRPr lang="en-US" smtClean="0">
              <a:latin typeface="Times New Roman" pitchFamily="18" charset="0"/>
              <a:ea typeface="ＭＳ Ｐゴシック" pitchFamily="34" charset="-128"/>
            </a:endParaRPr>
          </a:p>
        </p:txBody>
      </p:sp>
      <p:sp>
        <p:nvSpPr>
          <p:cNvPr id="9547778" name="Rectangle 2"/>
          <p:cNvSpPr>
            <a:spLocks noGrp="1" noChangeArrowheads="1"/>
          </p:cNvSpPr>
          <p:nvPr>
            <p:ph type="title"/>
          </p:nvPr>
        </p:nvSpPr>
        <p:spPr/>
        <p:txBody>
          <a:bodyPr/>
          <a:lstStyle/>
          <a:p>
            <a:pPr>
              <a:defRPr/>
            </a:pPr>
            <a:r>
              <a:rPr lang="en-US" sz="3600" smtClean="0">
                <a:ea typeface="+mj-ea"/>
              </a:rPr>
              <a:t>Tools</a:t>
            </a:r>
          </a:p>
        </p:txBody>
      </p:sp>
      <p:sp>
        <p:nvSpPr>
          <p:cNvPr id="9547779" name="Rectangle 3"/>
          <p:cNvSpPr>
            <a:spLocks noGrp="1" noChangeArrowheads="1"/>
          </p:cNvSpPr>
          <p:nvPr>
            <p:ph type="body" idx="1"/>
          </p:nvPr>
        </p:nvSpPr>
        <p:spPr>
          <a:xfrm>
            <a:off x="609600" y="2209800"/>
            <a:ext cx="7848600" cy="4419600"/>
          </a:xfrm>
        </p:spPr>
        <p:txBody>
          <a:bodyPr/>
          <a:lstStyle/>
          <a:p>
            <a:pPr>
              <a:defRPr/>
            </a:pPr>
            <a:r>
              <a:rPr lang="en-US" dirty="0" smtClean="0">
                <a:ea typeface="+mn-ea"/>
              </a:rPr>
              <a:t>Code Generators</a:t>
            </a:r>
          </a:p>
          <a:p>
            <a:pPr>
              <a:defRPr/>
            </a:pPr>
            <a:endParaRPr lang="en-US" dirty="0" smtClean="0">
              <a:ea typeface="+mn-ea"/>
            </a:endParaRPr>
          </a:p>
          <a:p>
            <a:pPr>
              <a:defRPr/>
            </a:pPr>
            <a:r>
              <a:rPr lang="en-US" dirty="0" smtClean="0">
                <a:ea typeface="+mn-ea"/>
              </a:rPr>
              <a:t>Fortran 77 to Fortran 90 Converters</a:t>
            </a:r>
          </a:p>
          <a:p>
            <a:pPr>
              <a:defRPr/>
            </a:pPr>
            <a:endParaRPr lang="en-US" dirty="0" smtClean="0">
              <a:ea typeface="+mn-ea"/>
            </a:endParaRPr>
          </a:p>
          <a:p>
            <a:pPr>
              <a:defRPr/>
            </a:pPr>
            <a:r>
              <a:rPr lang="en-US" dirty="0" smtClean="0">
                <a:ea typeface="+mn-ea"/>
              </a:rPr>
              <a:t>Revision Control</a:t>
            </a:r>
          </a:p>
          <a:p>
            <a:pPr lvl="1">
              <a:defRPr/>
            </a:pPr>
            <a:r>
              <a:rPr lang="en-US" dirty="0" smtClean="0"/>
              <a:t>Clear Case, Clear Quest, CVS</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6"/>
          <p:cNvSpPr>
            <a:spLocks noGrp="1"/>
          </p:cNvSpPr>
          <p:nvPr>
            <p:ph type="sldNum" sz="quarter" idx="12"/>
          </p:nvPr>
        </p:nvSpPr>
        <p:spPr>
          <a:noFill/>
        </p:spPr>
        <p:txBody>
          <a:bodyPr/>
          <a:lstStyle/>
          <a:p>
            <a:fld id="{E48A35D4-B9CF-4C6D-ADC7-70F6489A3EC9}" type="slidenum">
              <a:rPr lang="en-US" smtClean="0">
                <a:latin typeface="Times New Roman" pitchFamily="18" charset="0"/>
                <a:ea typeface="ＭＳ Ｐゴシック" pitchFamily="34" charset="-128"/>
              </a:rPr>
              <a:pPr/>
              <a:t>175</a:t>
            </a:fld>
            <a:endParaRPr lang="en-US" smtClean="0">
              <a:latin typeface="Times New Roman" pitchFamily="18" charset="0"/>
              <a:ea typeface="ＭＳ Ｐゴシック" pitchFamily="34" charset="-128"/>
            </a:endParaRPr>
          </a:p>
        </p:txBody>
      </p:sp>
      <p:sp>
        <p:nvSpPr>
          <p:cNvPr id="212995" name="Rectangle 2"/>
          <p:cNvSpPr>
            <a:spLocks noGrp="1" noChangeArrowheads="1"/>
          </p:cNvSpPr>
          <p:nvPr>
            <p:ph type="body" sz="half" idx="1"/>
          </p:nvPr>
        </p:nvSpPr>
        <p:spPr>
          <a:xfrm>
            <a:off x="533400" y="2133600"/>
            <a:ext cx="8077200" cy="4319588"/>
          </a:xfrm>
        </p:spPr>
        <p:txBody>
          <a:bodyPr/>
          <a:lstStyle/>
          <a:p>
            <a:endParaRPr lang="en-US" sz="2400" b="1" dirty="0" smtClean="0">
              <a:effectLst/>
              <a:ea typeface="ＭＳ Ｐゴシック" pitchFamily="34" charset="-128"/>
            </a:endParaRPr>
          </a:p>
          <a:p>
            <a:r>
              <a:rPr lang="en-US" sz="2400" dirty="0" smtClean="0">
                <a:effectLst/>
                <a:ea typeface="ＭＳ Ｐゴシック" pitchFamily="34" charset="-128"/>
              </a:rPr>
              <a:t>Maintain communication with all the stakeholders, such as the OSPO, NCEP, JCSDA, CLASS and the GHE Team.</a:t>
            </a:r>
          </a:p>
          <a:p>
            <a:endParaRPr lang="en-US" sz="2400" dirty="0" smtClean="0">
              <a:effectLst/>
              <a:ea typeface="ＭＳ Ｐゴシック" pitchFamily="34" charset="-128"/>
            </a:endParaRPr>
          </a:p>
          <a:p>
            <a:r>
              <a:rPr lang="en-US" sz="2400" dirty="0" smtClean="0">
                <a:effectLst/>
                <a:ea typeface="ＭＳ Ｐゴシック" pitchFamily="34" charset="-128"/>
              </a:rPr>
              <a:t>Keep all the project artifacts/assets available to the stakeholders.</a:t>
            </a:r>
          </a:p>
          <a:p>
            <a:pPr lvl="1">
              <a:buFontTx/>
              <a:buNone/>
            </a:pPr>
            <a:endParaRPr lang="en-US" sz="2000" dirty="0" smtClean="0">
              <a:effectLst/>
              <a:ea typeface="ＭＳ Ｐゴシック" pitchFamily="34" charset="-128"/>
            </a:endParaRPr>
          </a:p>
        </p:txBody>
      </p:sp>
      <p:sp>
        <p:nvSpPr>
          <p:cNvPr id="9548803" name="Rectangle 3"/>
          <p:cNvSpPr>
            <a:spLocks noGrp="1" noChangeArrowheads="1"/>
          </p:cNvSpPr>
          <p:nvPr>
            <p:ph type="title"/>
          </p:nvPr>
        </p:nvSpPr>
        <p:spPr>
          <a:xfrm>
            <a:off x="762000" y="433388"/>
            <a:ext cx="7848600" cy="862012"/>
          </a:xfrm>
        </p:spPr>
        <p:txBody>
          <a:bodyPr/>
          <a:lstStyle/>
          <a:p>
            <a:pPr>
              <a:defRPr/>
            </a:pPr>
            <a:r>
              <a:rPr lang="en-US" sz="3600" dirty="0" smtClean="0">
                <a:ea typeface="+mj-ea"/>
              </a:rPr>
              <a:t>Collaboration and </a:t>
            </a:r>
            <a:br>
              <a:rPr lang="en-US" sz="3600" dirty="0" smtClean="0">
                <a:ea typeface="+mj-ea"/>
              </a:rPr>
            </a:br>
            <a:r>
              <a:rPr lang="en-US" sz="3600" dirty="0" smtClean="0">
                <a:ea typeface="+mj-ea"/>
              </a:rPr>
              <a:t>Communication</a:t>
            </a:r>
          </a:p>
        </p:txBody>
      </p:sp>
      <p:pic>
        <p:nvPicPr>
          <p:cNvPr id="212997" name="Picture 4" descr="j0233018"/>
          <p:cNvPicPr>
            <a:picLocks noChangeAspect="1" noChangeArrowheads="1"/>
          </p:cNvPicPr>
          <p:nvPr/>
        </p:nvPicPr>
        <p:blipFill>
          <a:blip r:embed="rId3" cstate="print"/>
          <a:srcRect/>
          <a:stretch>
            <a:fillRect/>
          </a:stretch>
        </p:blipFill>
        <p:spPr bwMode="auto">
          <a:xfrm>
            <a:off x="7848600" y="1774825"/>
            <a:ext cx="990600" cy="892175"/>
          </a:xfrm>
          <a:prstGeom prst="rect">
            <a:avLst/>
          </a:prstGeom>
          <a:noFill/>
          <a:ln w="9525">
            <a:noFill/>
            <a:miter lim="800000"/>
            <a:headEnd/>
            <a:tailEnd/>
          </a:ln>
        </p:spPr>
      </p:pic>
      <p:sp>
        <p:nvSpPr>
          <p:cNvPr id="212998" name="Rectangle 5">
            <a:hlinkClick r:id="rId4" action="ppaction://hlinksldjump"/>
          </p:cNvPr>
          <p:cNvSpPr>
            <a:spLocks noChangeArrowheads="1"/>
          </p:cNvSpPr>
          <p:nvPr/>
        </p:nvSpPr>
        <p:spPr bwMode="auto">
          <a:xfrm>
            <a:off x="1447800" y="4724400"/>
            <a:ext cx="1676400" cy="304800"/>
          </a:xfrm>
          <a:prstGeom prst="rect">
            <a:avLst/>
          </a:prstGeom>
          <a:noFill/>
          <a:ln w="9525">
            <a:noFill/>
            <a:miter lim="800000"/>
            <a:headEnd/>
            <a:tailEnd/>
          </a:ln>
        </p:spPr>
        <p:txBody>
          <a:bodyPr wrap="none" lIns="92075" tIns="46038" rIns="92075" bIns="46038" anchor="ctr"/>
          <a:lstStyle/>
          <a:p>
            <a:endParaRPr lang="en-US"/>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5"/>
          <p:cNvSpPr>
            <a:spLocks noGrp="1"/>
          </p:cNvSpPr>
          <p:nvPr>
            <p:ph type="sldNum" sz="quarter" idx="12"/>
          </p:nvPr>
        </p:nvSpPr>
        <p:spPr>
          <a:noFill/>
        </p:spPr>
        <p:txBody>
          <a:bodyPr/>
          <a:lstStyle/>
          <a:p>
            <a:fld id="{8EBA6E5F-C649-4E44-860E-ED89F57A4BF4}" type="slidenum">
              <a:rPr lang="en-US" smtClean="0">
                <a:latin typeface="Times New Roman" pitchFamily="18" charset="0"/>
                <a:ea typeface="ＭＳ Ｐゴシック" pitchFamily="34" charset="-128"/>
              </a:rPr>
              <a:pPr/>
              <a:t>176</a:t>
            </a:fld>
            <a:endParaRPr lang="en-US" smtClean="0">
              <a:latin typeface="Times New Roman" pitchFamily="18" charset="0"/>
              <a:ea typeface="ＭＳ Ｐゴシック" pitchFamily="34" charset="-128"/>
            </a:endParaRPr>
          </a:p>
        </p:txBody>
      </p:sp>
      <p:sp>
        <p:nvSpPr>
          <p:cNvPr id="9552898" name="Rectangle 2"/>
          <p:cNvSpPr>
            <a:spLocks noGrp="1" noChangeArrowheads="1"/>
          </p:cNvSpPr>
          <p:nvPr>
            <p:ph type="title"/>
          </p:nvPr>
        </p:nvSpPr>
        <p:spPr/>
        <p:txBody>
          <a:bodyPr/>
          <a:lstStyle/>
          <a:p>
            <a:pPr>
              <a:defRPr/>
            </a:pPr>
            <a:r>
              <a:rPr lang="en-US" sz="3600" smtClean="0">
                <a:ea typeface="+mj-ea"/>
              </a:rPr>
              <a:t>QA Summary</a:t>
            </a:r>
          </a:p>
        </p:txBody>
      </p:sp>
      <p:sp>
        <p:nvSpPr>
          <p:cNvPr id="9552899" name="Rectangle 3"/>
          <p:cNvSpPr>
            <a:spLocks noGrp="1" noChangeArrowheads="1"/>
          </p:cNvSpPr>
          <p:nvPr>
            <p:ph type="body" idx="1"/>
          </p:nvPr>
        </p:nvSpPr>
        <p:spPr>
          <a:xfrm>
            <a:off x="685800" y="2133600"/>
            <a:ext cx="7696200" cy="4114800"/>
          </a:xfrm>
        </p:spPr>
        <p:txBody>
          <a:bodyPr/>
          <a:lstStyle/>
          <a:p>
            <a:pPr>
              <a:lnSpc>
                <a:spcPct val="80000"/>
              </a:lnSpc>
              <a:buFont typeface="Symbol" charset="2"/>
              <a:buChar char="·"/>
              <a:defRPr/>
            </a:pPr>
            <a:r>
              <a:rPr lang="en-US" sz="2400" dirty="0" smtClean="0"/>
              <a:t>QA activities are being performed throughout the GHE software development life cycle.</a:t>
            </a:r>
          </a:p>
          <a:p>
            <a:pPr>
              <a:lnSpc>
                <a:spcPct val="80000"/>
              </a:lnSpc>
              <a:buFont typeface="Symbol" charset="2"/>
              <a:buChar char="·"/>
              <a:defRPr/>
            </a:pPr>
            <a:endParaRPr lang="en-US" sz="2400" dirty="0" smtClean="0"/>
          </a:p>
          <a:p>
            <a:pPr>
              <a:lnSpc>
                <a:spcPct val="105000"/>
              </a:lnSpc>
              <a:buFont typeface="Symbol" charset="2"/>
              <a:buChar char="·"/>
              <a:defRPr/>
            </a:pPr>
            <a:r>
              <a:rPr lang="en-US" altLang="zh-CN" sz="2400" dirty="0" smtClean="0">
                <a:ea typeface="SimSun" pitchFamily="2" charset="-122"/>
              </a:rPr>
              <a:t>Code development and documentation follow the guidelines/standards of STAR EPL and SPSRB. </a:t>
            </a:r>
            <a:endParaRPr lang="en-US" sz="2400" dirty="0" smtClean="0"/>
          </a:p>
          <a:p>
            <a:pPr>
              <a:lnSpc>
                <a:spcPct val="80000"/>
              </a:lnSpc>
              <a:buFont typeface="Symbol" charset="2"/>
              <a:buChar char="·"/>
              <a:defRPr/>
            </a:pPr>
            <a:endParaRPr lang="en-US" sz="2400" dirty="0" smtClean="0"/>
          </a:p>
          <a:p>
            <a:pPr>
              <a:lnSpc>
                <a:spcPct val="80000"/>
              </a:lnSpc>
              <a:buFont typeface="Symbol" charset="2"/>
              <a:buChar char="·"/>
              <a:defRPr/>
            </a:pPr>
            <a:r>
              <a:rPr lang="en-US" sz="2400" dirty="0" smtClean="0"/>
              <a:t>Tools and procedures for QA are under development.</a:t>
            </a:r>
          </a:p>
          <a:p>
            <a:pPr>
              <a:lnSpc>
                <a:spcPct val="80000"/>
              </a:lnSpc>
              <a:buFont typeface="Symbol" charset="2"/>
              <a:buChar char="·"/>
              <a:defRPr/>
            </a:pPr>
            <a:endParaRPr lang="en-US" sz="2400" dirty="0" smtClean="0"/>
          </a:p>
          <a:p>
            <a:pPr>
              <a:lnSpc>
                <a:spcPct val="80000"/>
              </a:lnSpc>
              <a:buFont typeface="Symbol" charset="2"/>
              <a:buChar char="·"/>
              <a:defRPr/>
            </a:pPr>
            <a:r>
              <a:rPr lang="en-US" sz="2400" dirty="0" smtClean="0"/>
              <a:t>The QA process will assure faster and more efficient research to operation transitions</a:t>
            </a:r>
            <a:r>
              <a:rPr lang="en-US" altLang="ko-KR" sz="2400" dirty="0" smtClean="0">
                <a:ea typeface="Gulim" pitchFamily="34" charset="-127"/>
              </a:rPr>
              <a:t>.</a:t>
            </a:r>
            <a:endParaRPr lang="en-US" sz="2400" dirty="0" smtClean="0">
              <a:ea typeface="Gulim" pitchFamily="34" charset="-127"/>
            </a:endParaRP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Number Placeholder 5"/>
          <p:cNvSpPr>
            <a:spLocks noGrp="1"/>
          </p:cNvSpPr>
          <p:nvPr>
            <p:ph type="sldNum" sz="quarter" idx="12"/>
          </p:nvPr>
        </p:nvSpPr>
        <p:spPr>
          <a:noFill/>
        </p:spPr>
        <p:txBody>
          <a:bodyPr/>
          <a:lstStyle/>
          <a:p>
            <a:fld id="{23F80263-1DB1-4ECC-AF63-C0CAB50E8200}" type="slidenum">
              <a:rPr lang="en-US" smtClean="0">
                <a:latin typeface="Times New Roman" pitchFamily="18" charset="0"/>
                <a:ea typeface="ＭＳ Ｐゴシック" pitchFamily="34" charset="-128"/>
              </a:rPr>
              <a:pPr/>
              <a:t>177</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p:txBody>
          <a:bodyPr/>
          <a:lstStyle/>
          <a:p>
            <a:pPr eaLnBrk="1" hangingPunct="1">
              <a:defRPr/>
            </a:pPr>
            <a:r>
              <a:rPr lang="en-US" sz="4000" dirty="0" smtClean="0">
                <a:ea typeface="+mj-ea"/>
              </a:rPr>
              <a:t>CDR Risks and </a:t>
            </a:r>
            <a:br>
              <a:rPr lang="en-US" sz="4000" dirty="0" smtClean="0">
                <a:ea typeface="+mj-ea"/>
              </a:rPr>
            </a:br>
            <a:r>
              <a:rPr lang="en-US" sz="4000" dirty="0" smtClean="0">
                <a:ea typeface="+mj-ea"/>
              </a:rPr>
              <a:t>Actions For GHE</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buFont typeface="Symbol" charset="2"/>
              <a:buChar char="·"/>
              <a:defRPr/>
            </a:pPr>
            <a:r>
              <a:rPr lang="en-US" sz="2400" b="1" dirty="0" smtClean="0">
                <a:solidFill>
                  <a:srgbClr val="FFFF00"/>
                </a:solidFill>
              </a:rPr>
              <a:t>CDR Risk 3: </a:t>
            </a:r>
            <a:r>
              <a:rPr lang="en-US" sz="2400" b="1" dirty="0" smtClean="0"/>
              <a:t>Schedule delays    </a:t>
            </a:r>
            <a:endParaRPr lang="en-US" sz="2400" b="1" dirty="0" smtClean="0">
              <a:solidFill>
                <a:srgbClr val="FFFFFF"/>
              </a:solidFill>
            </a:endParaRPr>
          </a:p>
          <a:p>
            <a:pPr eaLnBrk="1" hangingPunct="1">
              <a:buFont typeface="Symbol" charset="2"/>
              <a:buChar char="·"/>
              <a:defRPr/>
            </a:pPr>
            <a:r>
              <a:rPr lang="en-US" sz="2400" b="1" dirty="0" smtClean="0">
                <a:solidFill>
                  <a:srgbClr val="FFFF00"/>
                </a:solidFill>
              </a:rPr>
              <a:t>Risk Assessment: </a:t>
            </a:r>
            <a:r>
              <a:rPr lang="en-US" sz="2400" b="1" dirty="0" smtClean="0"/>
              <a:t>Low</a:t>
            </a:r>
          </a:p>
          <a:p>
            <a:pPr eaLnBrk="1" hangingPunct="1">
              <a:buFont typeface="Symbol" charset="2"/>
              <a:buChar char="·"/>
              <a:defRPr/>
            </a:pPr>
            <a:r>
              <a:rPr lang="en-US" sz="2400" b="1" dirty="0" smtClean="0">
                <a:solidFill>
                  <a:srgbClr val="FFFF00"/>
                </a:solidFill>
              </a:rPr>
              <a:t>Impact: </a:t>
            </a:r>
            <a:r>
              <a:rPr lang="en-US" sz="2400" b="1" dirty="0" smtClean="0"/>
              <a:t>Schedule delays will cause an increased in cost to the project</a:t>
            </a:r>
          </a:p>
          <a:p>
            <a:pPr eaLnBrk="1" hangingPunct="1">
              <a:buFont typeface="Symbol" charset="2"/>
              <a:buChar char="·"/>
              <a:defRPr/>
            </a:pPr>
            <a:r>
              <a:rPr lang="en-US" sz="2400" b="1" dirty="0" smtClean="0">
                <a:solidFill>
                  <a:srgbClr val="FFFF00"/>
                </a:solidFill>
              </a:rPr>
              <a:t>Likelihood: </a:t>
            </a:r>
            <a:r>
              <a:rPr lang="en-US" sz="2400" b="1" dirty="0" smtClean="0"/>
              <a:t>Low</a:t>
            </a:r>
          </a:p>
          <a:p>
            <a:pPr eaLnBrk="1" hangingPunct="1">
              <a:buFont typeface="Symbol" charset="2"/>
              <a:buChar char="·"/>
              <a:defRPr/>
            </a:pPr>
            <a:r>
              <a:rPr lang="en-US" sz="2400" b="1" dirty="0" smtClean="0">
                <a:solidFill>
                  <a:srgbClr val="FFFF00"/>
                </a:solidFill>
              </a:rPr>
              <a:t>Mitigation:</a:t>
            </a:r>
          </a:p>
          <a:p>
            <a:pPr lvl="1" eaLnBrk="1" hangingPunct="1">
              <a:defRPr/>
            </a:pPr>
            <a:r>
              <a:rPr lang="en-US" sz="2000" b="1" dirty="0" smtClean="0"/>
              <a:t>Review all the project tasks on a monthly basis.  If tasks start to slip Integration Team will work more closely with the GHE team to help it catch up.    </a:t>
            </a:r>
            <a:endParaRPr lang="en-US" b="1" dirty="0" smtClean="0">
              <a:solidFill>
                <a:srgbClr val="FFFFFF"/>
              </a:solidFill>
            </a:endParaRPr>
          </a:p>
          <a:p>
            <a:pPr eaLnBrk="1" hangingPunct="1">
              <a:buFont typeface="Symbol" charset="2"/>
              <a:buChar char="·"/>
              <a:defRPr/>
            </a:pPr>
            <a:r>
              <a:rPr lang="en-US" sz="2400" b="1" dirty="0" smtClean="0">
                <a:solidFill>
                  <a:srgbClr val="FFFF00"/>
                </a:solidFill>
              </a:rPr>
              <a:t>Status:</a:t>
            </a:r>
            <a:r>
              <a:rPr lang="en-US" sz="2400" b="1" dirty="0" smtClean="0"/>
              <a:t>  Open</a:t>
            </a:r>
            <a:endParaRPr lang="en-US" sz="2400" b="1" dirty="0" smtClean="0">
              <a:solidFill>
                <a:srgbClr val="FFFFFF"/>
              </a:solidFill>
            </a:endParaRPr>
          </a:p>
          <a:p>
            <a:pPr eaLnBrk="1" hangingPunct="1">
              <a:buFont typeface="Symbol" charset="2"/>
              <a:buChar char="·"/>
              <a:defRPr/>
            </a:pPr>
            <a:endParaRPr lang="en-US" sz="2400" dirty="0"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Number Placeholder 5"/>
          <p:cNvSpPr>
            <a:spLocks noGrp="1"/>
          </p:cNvSpPr>
          <p:nvPr>
            <p:ph type="sldNum" sz="quarter" idx="12"/>
          </p:nvPr>
        </p:nvSpPr>
        <p:spPr>
          <a:noFill/>
        </p:spPr>
        <p:txBody>
          <a:bodyPr/>
          <a:lstStyle/>
          <a:p>
            <a:fld id="{38932B56-6E04-4083-8958-31AB0F2D316C}" type="slidenum">
              <a:rPr lang="en-US" smtClean="0">
                <a:latin typeface="Times New Roman" pitchFamily="18" charset="0"/>
                <a:ea typeface="ＭＳ Ｐゴシック" pitchFamily="34" charset="-128"/>
              </a:rPr>
              <a:pPr/>
              <a:t>178</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218116"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solidFill>
                  <a:srgbClr val="FFFFFF"/>
                </a:solidFill>
                <a:effectLst/>
                <a:ea typeface="ＭＳ Ｐゴシック" pitchFamily="34" charset="-128"/>
              </a:rPr>
              <a:t>Introduction		      			Zhao</a:t>
            </a:r>
          </a:p>
          <a:p>
            <a:pPr marL="381000" indent="-381000">
              <a:lnSpc>
                <a:spcPct val="90000"/>
              </a:lnSpc>
            </a:pPr>
            <a:r>
              <a:rPr lang="en-US" smtClean="0">
                <a:effectLst/>
                <a:ea typeface="ＭＳ Ｐゴシック" pitchFamily="34" charset="-128"/>
              </a:rPr>
              <a:t>Risks						Wolf</a:t>
            </a:r>
          </a:p>
          <a:p>
            <a:pPr marL="381000" indent="-381000">
              <a:lnSpc>
                <a:spcPct val="90000"/>
              </a:lnSpc>
            </a:pPr>
            <a:r>
              <a:rPr lang="en-US" smtClean="0">
                <a:effectLst/>
                <a:ea typeface="ＭＳ Ｐゴシック" pitchFamily="34" charset="-128"/>
              </a:rPr>
              <a:t>Requirements		                   	Wolf</a:t>
            </a:r>
          </a:p>
          <a:p>
            <a:pPr marL="381000" indent="-381000">
              <a:lnSpc>
                <a:spcPct val="90000"/>
              </a:lnSpc>
            </a:pPr>
            <a:r>
              <a:rPr lang="en-US" smtClean="0">
                <a:effectLst/>
                <a:ea typeface="ＭＳ Ｐゴシック" pitchFamily="34" charset="-128"/>
              </a:rPr>
              <a:t>Operations Concept				Zhao</a:t>
            </a:r>
          </a:p>
          <a:p>
            <a:pPr marL="381000" indent="-381000">
              <a:lnSpc>
                <a:spcPct val="90000"/>
              </a:lnSpc>
            </a:pPr>
            <a:r>
              <a:rPr lang="en-US" smtClean="0">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&amp;Interfaces	Davenport</a:t>
            </a:r>
          </a:p>
          <a:p>
            <a:pPr marL="381000" indent="-381000">
              <a:lnSpc>
                <a:spcPct val="90000"/>
              </a:lnSpc>
            </a:pPr>
            <a:r>
              <a:rPr lang="en-US" smtClean="0">
                <a:effectLst/>
                <a:ea typeface="ＭＳ Ｐゴシック" pitchFamily="34" charset="-128"/>
              </a:rPr>
              <a:t>Quality Assurance				Wolf</a:t>
            </a:r>
          </a:p>
          <a:p>
            <a:pPr marL="381000" indent="-381000">
              <a:lnSpc>
                <a:spcPct val="90000"/>
              </a:lnSpc>
            </a:pPr>
            <a:r>
              <a:rPr lang="en-US" smtClean="0">
                <a:solidFill>
                  <a:srgbClr val="FF6600"/>
                </a:solidFill>
                <a:effectLst/>
                <a:ea typeface="ＭＳ Ｐゴシック" pitchFamily="34" charset="-128"/>
              </a:rPr>
              <a:t>Risks and Actions				Wolf</a:t>
            </a:r>
          </a:p>
          <a:p>
            <a:pPr marL="381000" indent="-381000">
              <a:lnSpc>
                <a:spcPct val="90000"/>
              </a:lnSpc>
            </a:pPr>
            <a:r>
              <a:rPr lang="en-US"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Number Placeholder 5"/>
          <p:cNvSpPr>
            <a:spLocks noGrp="1"/>
          </p:cNvSpPr>
          <p:nvPr>
            <p:ph type="sldNum" sz="quarter" idx="12"/>
          </p:nvPr>
        </p:nvSpPr>
        <p:spPr>
          <a:noFill/>
        </p:spPr>
        <p:txBody>
          <a:bodyPr/>
          <a:lstStyle/>
          <a:p>
            <a:fld id="{039B3FED-110C-4AD1-B315-9C499B62CF61}" type="slidenum">
              <a:rPr lang="en-US" smtClean="0">
                <a:latin typeface="Times New Roman" pitchFamily="18" charset="0"/>
                <a:ea typeface="ＭＳ Ｐゴシック" pitchFamily="34" charset="-128"/>
              </a:rPr>
              <a:pPr/>
              <a:t>179</a:t>
            </a:fld>
            <a:endParaRPr lang="en-US" smtClean="0">
              <a:latin typeface="Times New Roman" pitchFamily="18" charset="0"/>
              <a:ea typeface="ＭＳ Ｐゴシック" pitchFamily="34" charset="-128"/>
            </a:endParaRPr>
          </a:p>
        </p:txBody>
      </p:sp>
      <p:sp>
        <p:nvSpPr>
          <p:cNvPr id="280579" name="Rectangle 2"/>
          <p:cNvSpPr>
            <a:spLocks noGrp="1" noChangeArrowheads="1"/>
          </p:cNvSpPr>
          <p:nvPr>
            <p:ph type="body" idx="1"/>
          </p:nvPr>
        </p:nvSpPr>
        <p:spPr>
          <a:xfrm>
            <a:off x="685800" y="1752600"/>
            <a:ext cx="7924800" cy="2590800"/>
          </a:xfrm>
        </p:spPr>
        <p:txBody>
          <a:bodyPr/>
          <a:lstStyle/>
          <a:p>
            <a:pPr algn="ctr" eaLnBrk="1" hangingPunct="1">
              <a:buFont typeface="Symbol" charset="2"/>
              <a:buNone/>
              <a:defRPr/>
            </a:pPr>
            <a:endParaRPr lang="en-US" sz="4000" b="1" dirty="0" smtClean="0">
              <a:solidFill>
                <a:srgbClr val="FFFF00"/>
              </a:solidFill>
              <a:latin typeface="Book Antiqua" charset="0"/>
            </a:endParaRPr>
          </a:p>
          <a:p>
            <a:pPr marL="0" indent="0" algn="ctr" eaLnBrk="1" hangingPunct="1">
              <a:buFont typeface="Symbol" charset="2"/>
              <a:buNone/>
              <a:defRPr/>
            </a:pPr>
            <a:r>
              <a:rPr lang="en-US" sz="4000" b="1" dirty="0" smtClean="0">
                <a:solidFill>
                  <a:srgbClr val="FFFF00"/>
                </a:solidFill>
                <a:latin typeface="Book Antiqua" charset="0"/>
              </a:rPr>
              <a:t>Risks and Actions Summary</a:t>
            </a:r>
          </a:p>
          <a:p>
            <a:pPr marL="0" indent="0" algn="ctr" eaLnBrk="1" hangingPunct="1">
              <a:lnSpc>
                <a:spcPct val="85000"/>
              </a:lnSpc>
              <a:spcBef>
                <a:spcPct val="0"/>
              </a:spcBef>
              <a:buClrTx/>
              <a:buSzTx/>
              <a:buFontTx/>
              <a:buNone/>
              <a:defRPr/>
            </a:pP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Presented by</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Walter Wolf</a:t>
            </a:r>
            <a:endParaRPr lang="en-US" sz="4000" b="1" dirty="0" smtClean="0">
              <a:solidFill>
                <a:srgbClr val="FFFF00"/>
              </a:solidFill>
              <a:latin typeface="Book Antiqu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ainfall.jpg"/>
          <p:cNvPicPr>
            <a:picLocks noChangeAspect="1"/>
          </p:cNvPicPr>
          <p:nvPr/>
        </p:nvPicPr>
        <p:blipFill>
          <a:blip r:embed="rId3" cstate="print"/>
          <a:stretch>
            <a:fillRect/>
          </a:stretch>
        </p:blipFill>
        <p:spPr>
          <a:xfrm>
            <a:off x="0" y="1905000"/>
            <a:ext cx="9144000" cy="4364182"/>
          </a:xfrm>
          <a:prstGeom prst="rect">
            <a:avLst/>
          </a:prstGeom>
        </p:spPr>
      </p:pic>
      <p:sp>
        <p:nvSpPr>
          <p:cNvPr id="47107" name="Slide Number Placeholder 5"/>
          <p:cNvSpPr>
            <a:spLocks noGrp="1"/>
          </p:cNvSpPr>
          <p:nvPr>
            <p:ph type="sldNum" sz="quarter" idx="12"/>
          </p:nvPr>
        </p:nvSpPr>
        <p:spPr>
          <a:noFill/>
        </p:spPr>
        <p:txBody>
          <a:bodyPr/>
          <a:lstStyle/>
          <a:p>
            <a:fld id="{9C461037-4E91-4327-A8CB-D980A63E73DD}" type="slidenum">
              <a:rPr lang="en-US" smtClean="0">
                <a:latin typeface="Times New Roman" pitchFamily="18" charset="0"/>
                <a:ea typeface="ＭＳ Ｐゴシック" pitchFamily="34" charset="-128"/>
              </a:rPr>
              <a:pPr/>
              <a:t>18</a:t>
            </a:fld>
            <a:endParaRPr lang="en-US" smtClean="0">
              <a:latin typeface="Times New Roman" pitchFamily="18" charset="0"/>
              <a:ea typeface="ＭＳ Ｐゴシック" pitchFamily="34" charset="-128"/>
            </a:endParaRPr>
          </a:p>
        </p:txBody>
      </p:sp>
      <p:sp>
        <p:nvSpPr>
          <p:cNvPr id="47108" name="AutoShape 3"/>
          <p:cNvSpPr>
            <a:spLocks noChangeArrowheads="1"/>
          </p:cNvSpPr>
          <p:nvPr/>
        </p:nvSpPr>
        <p:spPr bwMode="auto">
          <a:xfrm rot="1026311">
            <a:off x="2306137" y="4732794"/>
            <a:ext cx="609600" cy="228600"/>
          </a:xfrm>
          <a:prstGeom prst="leftArrow">
            <a:avLst>
              <a:gd name="adj1" fmla="val 50000"/>
              <a:gd name="adj2" fmla="val 66667"/>
            </a:avLst>
          </a:prstGeom>
          <a:solidFill>
            <a:srgbClr val="FF00FF"/>
          </a:solidFill>
          <a:ln w="12700">
            <a:solidFill>
              <a:schemeClr val="tx1"/>
            </a:solidFill>
            <a:miter lim="800000"/>
            <a:headEnd type="none" w="sm" len="sm"/>
            <a:tailEnd type="none" w="sm" len="sm"/>
          </a:ln>
        </p:spPr>
        <p:txBody>
          <a:bodyPr wrap="none" anchor="ctr"/>
          <a:lstStyle/>
          <a:p>
            <a:pPr algn="ctr"/>
            <a:endParaRPr lang="en-US">
              <a:solidFill>
                <a:srgbClr val="F8F8F8"/>
              </a:solidFill>
            </a:endParaRPr>
          </a:p>
        </p:txBody>
      </p:sp>
      <p:sp>
        <p:nvSpPr>
          <p:cNvPr id="47109" name="Text Box 4"/>
          <p:cNvSpPr txBox="1">
            <a:spLocks noChangeArrowheads="1"/>
          </p:cNvSpPr>
          <p:nvPr/>
        </p:nvSpPr>
        <p:spPr bwMode="auto">
          <a:xfrm>
            <a:off x="2819400" y="4734580"/>
            <a:ext cx="990600" cy="523220"/>
          </a:xfrm>
          <a:prstGeom prst="rect">
            <a:avLst/>
          </a:prstGeom>
          <a:solidFill>
            <a:srgbClr val="FF00FF"/>
          </a:solidFill>
          <a:ln w="12700">
            <a:noFill/>
            <a:miter lim="800000"/>
            <a:headEnd type="none" w="sm" len="sm"/>
            <a:tailEnd type="none" w="sm" len="sm"/>
          </a:ln>
        </p:spPr>
        <p:txBody>
          <a:bodyPr>
            <a:spAutoFit/>
          </a:bodyPr>
          <a:lstStyle/>
          <a:p>
            <a:pPr algn="ctr">
              <a:spcBef>
                <a:spcPct val="50000"/>
              </a:spcBef>
            </a:pPr>
            <a:r>
              <a:rPr lang="en-US" sz="1400" b="1" dirty="0">
                <a:solidFill>
                  <a:srgbClr val="000000"/>
                </a:solidFill>
              </a:rPr>
              <a:t>S</a:t>
            </a:r>
            <a:r>
              <a:rPr lang="en-US" sz="1400" b="1" dirty="0" smtClean="0">
                <a:solidFill>
                  <a:srgbClr val="000000"/>
                </a:solidFill>
              </a:rPr>
              <a:t>RR 01/16/12</a:t>
            </a:r>
            <a:endParaRPr lang="en-US" sz="1400" b="1" dirty="0">
              <a:solidFill>
                <a:srgbClr val="000000"/>
              </a:solidFill>
            </a:endParaRPr>
          </a:p>
        </p:txBody>
      </p:sp>
      <p:sp>
        <p:nvSpPr>
          <p:cNvPr id="47111" name="AutoShape 9"/>
          <p:cNvSpPr>
            <a:spLocks noChangeArrowheads="1"/>
          </p:cNvSpPr>
          <p:nvPr/>
        </p:nvSpPr>
        <p:spPr bwMode="auto">
          <a:xfrm>
            <a:off x="2743200" y="3590925"/>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p:spPr>
        <p:txBody>
          <a:bodyPr wrap="none" anchor="ctr"/>
          <a:lstStyle/>
          <a:p>
            <a:pPr algn="ctr"/>
            <a:endParaRPr lang="en-US">
              <a:solidFill>
                <a:srgbClr val="F8F8F8"/>
              </a:solidFill>
            </a:endParaRPr>
          </a:p>
        </p:txBody>
      </p:sp>
      <p:sp>
        <p:nvSpPr>
          <p:cNvPr id="47112" name="Text Box 10"/>
          <p:cNvSpPr txBox="1">
            <a:spLocks noChangeArrowheads="1"/>
          </p:cNvSpPr>
          <p:nvPr/>
        </p:nvSpPr>
        <p:spPr bwMode="auto">
          <a:xfrm>
            <a:off x="3352800" y="3438525"/>
            <a:ext cx="990600" cy="523220"/>
          </a:xfrm>
          <a:prstGeom prst="rect">
            <a:avLst/>
          </a:prstGeom>
          <a:solidFill>
            <a:srgbClr val="FF00FF"/>
          </a:solidFill>
          <a:ln w="12700">
            <a:noFill/>
            <a:miter lim="800000"/>
            <a:headEnd type="none" w="sm" len="sm"/>
            <a:tailEnd type="none" w="sm" len="sm"/>
          </a:ln>
        </p:spPr>
        <p:txBody>
          <a:bodyPr>
            <a:spAutoFit/>
          </a:bodyPr>
          <a:lstStyle/>
          <a:p>
            <a:pPr algn="ctr">
              <a:spcBef>
                <a:spcPct val="50000"/>
              </a:spcBef>
            </a:pPr>
            <a:r>
              <a:rPr lang="en-US" sz="1400" b="1" dirty="0">
                <a:solidFill>
                  <a:srgbClr val="000000"/>
                </a:solidFill>
              </a:rPr>
              <a:t>CDR </a:t>
            </a:r>
            <a:r>
              <a:rPr lang="en-US" sz="1400" b="1" dirty="0" smtClean="0">
                <a:solidFill>
                  <a:srgbClr val="000000"/>
                </a:solidFill>
              </a:rPr>
              <a:t>08/16/11</a:t>
            </a:r>
            <a:endParaRPr lang="en-US" sz="1400" b="1" dirty="0">
              <a:solidFill>
                <a:srgbClr val="000000"/>
              </a:solidFill>
            </a:endParaRPr>
          </a:p>
        </p:txBody>
      </p:sp>
      <p:sp>
        <p:nvSpPr>
          <p:cNvPr id="47114" name="Text Box 12"/>
          <p:cNvSpPr txBox="1">
            <a:spLocks noChangeArrowheads="1"/>
          </p:cNvSpPr>
          <p:nvPr/>
        </p:nvSpPr>
        <p:spPr bwMode="auto">
          <a:xfrm>
            <a:off x="3352800" y="2676525"/>
            <a:ext cx="990600" cy="523875"/>
          </a:xfrm>
          <a:prstGeom prst="rect">
            <a:avLst/>
          </a:prstGeom>
          <a:solidFill>
            <a:srgbClr val="FF00FF"/>
          </a:solidFill>
          <a:ln w="12700">
            <a:noFill/>
            <a:miter lim="800000"/>
            <a:headEnd type="none" w="sm" len="sm"/>
            <a:tailEnd type="none" w="sm" len="sm"/>
          </a:ln>
        </p:spPr>
        <p:txBody>
          <a:bodyPr>
            <a:spAutoFit/>
          </a:bodyPr>
          <a:lstStyle/>
          <a:p>
            <a:pPr algn="ctr">
              <a:spcBef>
                <a:spcPct val="50000"/>
              </a:spcBef>
            </a:pPr>
            <a:r>
              <a:rPr lang="en-US" sz="1400" b="1" dirty="0">
                <a:solidFill>
                  <a:srgbClr val="000000"/>
                </a:solidFill>
              </a:rPr>
              <a:t>PDR Waived</a:t>
            </a:r>
          </a:p>
        </p:txBody>
      </p:sp>
      <p:sp>
        <p:nvSpPr>
          <p:cNvPr id="6018061" name="Rectangle 13"/>
          <p:cNvSpPr>
            <a:spLocks noGrp="1" noChangeArrowheads="1"/>
          </p:cNvSpPr>
          <p:nvPr>
            <p:ph type="title"/>
          </p:nvPr>
        </p:nvSpPr>
        <p:spPr>
          <a:xfrm>
            <a:off x="685800" y="152400"/>
            <a:ext cx="7848600" cy="1143000"/>
          </a:xfrm>
        </p:spPr>
        <p:txBody>
          <a:bodyPr/>
          <a:lstStyle/>
          <a:p>
            <a:pPr>
              <a:defRPr/>
            </a:pPr>
            <a:r>
              <a:rPr lang="en-US" sz="3600" dirty="0" smtClean="0">
                <a:ea typeface="+mj-ea"/>
              </a:rPr>
              <a:t>GHE Project Timeline: </a:t>
            </a:r>
            <a:br>
              <a:rPr lang="en-US" sz="3600" dirty="0" smtClean="0">
                <a:ea typeface="+mj-ea"/>
              </a:rPr>
            </a:br>
            <a:r>
              <a:rPr lang="en-US" sz="3600" dirty="0" smtClean="0">
                <a:ea typeface="+mj-ea"/>
              </a:rPr>
              <a:t>Algorithm Development</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noFill/>
        </p:spPr>
        <p:txBody>
          <a:bodyPr/>
          <a:lstStyle/>
          <a:p>
            <a:fld id="{F6A87A0C-B345-4561-90A8-70C22E75502E}" type="slidenum">
              <a:rPr lang="en-US" smtClean="0">
                <a:latin typeface="Times New Roman" pitchFamily="18" charset="0"/>
                <a:ea typeface="ＭＳ Ｐゴシック" pitchFamily="34" charset="-128"/>
              </a:rPr>
              <a:pPr/>
              <a:t>180</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p:txBody>
          <a:bodyPr/>
          <a:lstStyle/>
          <a:p>
            <a:pPr eaLnBrk="1" hangingPunct="1">
              <a:defRPr/>
            </a:pPr>
            <a:r>
              <a:rPr lang="en-US" sz="4000" dirty="0" smtClean="0">
                <a:ea typeface="+mj-ea"/>
              </a:rPr>
              <a:t>Open Pre-CDR Risks and </a:t>
            </a:r>
            <a:br>
              <a:rPr lang="en-US" sz="4000" dirty="0" smtClean="0">
                <a:ea typeface="+mj-ea"/>
              </a:rPr>
            </a:br>
            <a:r>
              <a:rPr lang="en-US" sz="4000" dirty="0" smtClean="0">
                <a:ea typeface="+mj-ea"/>
              </a:rPr>
              <a:t>Actions For GHE</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buFont typeface="Symbol" charset="2"/>
              <a:buChar char="·"/>
              <a:defRPr/>
            </a:pPr>
            <a:r>
              <a:rPr lang="en-US" sz="2400" b="1" dirty="0" smtClean="0">
                <a:solidFill>
                  <a:srgbClr val="FFFF00"/>
                </a:solidFill>
              </a:rPr>
              <a:t>Pre-CDR Risk 2: </a:t>
            </a:r>
            <a:r>
              <a:rPr lang="en-US" sz="2400" b="1" dirty="0" smtClean="0"/>
              <a:t>Possible loss of MeteoSAT</a:t>
            </a:r>
            <a:endParaRPr lang="en-US" sz="2400" b="1" dirty="0" smtClean="0">
              <a:solidFill>
                <a:srgbClr val="FFFFFF"/>
              </a:solidFill>
            </a:endParaRPr>
          </a:p>
          <a:p>
            <a:pPr lvl="1" eaLnBrk="1" hangingPunct="1">
              <a:buFont typeface="Symbol" charset="2"/>
              <a:buChar char="·"/>
              <a:defRPr/>
            </a:pPr>
            <a:r>
              <a:rPr lang="en-US" sz="2000" b="1" dirty="0" smtClean="0">
                <a:solidFill>
                  <a:srgbClr val="FFFF00"/>
                </a:solidFill>
              </a:rPr>
              <a:t>Mitigation:</a:t>
            </a:r>
          </a:p>
          <a:p>
            <a:pPr lvl="2" eaLnBrk="1" hangingPunct="1">
              <a:defRPr/>
            </a:pPr>
            <a:r>
              <a:rPr lang="en-US" sz="2000" b="1" dirty="0" smtClean="0"/>
              <a:t>Work with NESDIS management to ensure that MeteoSAT data is readily available</a:t>
            </a:r>
            <a:endParaRPr lang="en-US" b="1" dirty="0" smtClean="0">
              <a:solidFill>
                <a:srgbClr val="FFFFFF"/>
              </a:solidFill>
            </a:endParaRPr>
          </a:p>
          <a:p>
            <a:pPr eaLnBrk="1" hangingPunct="1">
              <a:buFont typeface="Symbol" charset="2"/>
              <a:buChar char="·"/>
              <a:defRPr/>
            </a:pPr>
            <a:endParaRPr lang="en-US" sz="2400" dirty="0"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5"/>
          <p:cNvSpPr>
            <a:spLocks noGrp="1"/>
          </p:cNvSpPr>
          <p:nvPr>
            <p:ph type="sldNum" sz="quarter" idx="12"/>
          </p:nvPr>
        </p:nvSpPr>
        <p:spPr>
          <a:noFill/>
        </p:spPr>
        <p:txBody>
          <a:bodyPr/>
          <a:lstStyle/>
          <a:p>
            <a:fld id="{62A71266-9B18-43D3-8546-E71E67D86903}" type="slidenum">
              <a:rPr lang="en-US" smtClean="0">
                <a:latin typeface="Times New Roman" pitchFamily="18" charset="0"/>
                <a:ea typeface="ＭＳ Ｐゴシック" pitchFamily="34" charset="-128"/>
              </a:rPr>
              <a:pPr/>
              <a:t>181</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p:txBody>
          <a:bodyPr/>
          <a:lstStyle/>
          <a:p>
            <a:pPr eaLnBrk="1" hangingPunct="1">
              <a:defRPr/>
            </a:pPr>
            <a:r>
              <a:rPr lang="en-US" sz="4000" dirty="0" smtClean="0">
                <a:ea typeface="+mj-ea"/>
              </a:rPr>
              <a:t>Open Pre-CDR Risks and </a:t>
            </a:r>
            <a:br>
              <a:rPr lang="en-US" sz="4000" dirty="0" smtClean="0">
                <a:ea typeface="+mj-ea"/>
              </a:rPr>
            </a:br>
            <a:r>
              <a:rPr lang="en-US" sz="4000" dirty="0" smtClean="0">
                <a:ea typeface="+mj-ea"/>
              </a:rPr>
              <a:t>Actions For GHE</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buFont typeface="Symbol" charset="2"/>
              <a:buChar char="·"/>
              <a:defRPr/>
            </a:pPr>
            <a:r>
              <a:rPr lang="en-US" sz="2400" b="1" dirty="0" smtClean="0">
                <a:solidFill>
                  <a:srgbClr val="FFFF00"/>
                </a:solidFill>
              </a:rPr>
              <a:t>Pre-CDR Risk 3: </a:t>
            </a:r>
            <a:r>
              <a:rPr lang="en-US" sz="2400" b="1" dirty="0" smtClean="0"/>
              <a:t>Compressed schedule due to funding needing to be spent by 09/30/11 </a:t>
            </a:r>
            <a:endParaRPr lang="en-US" sz="2400" b="1" dirty="0" smtClean="0">
              <a:solidFill>
                <a:srgbClr val="FFFFFF"/>
              </a:solidFill>
            </a:endParaRPr>
          </a:p>
          <a:p>
            <a:pPr lvl="1" eaLnBrk="1" hangingPunct="1">
              <a:buFont typeface="Symbol" charset="2"/>
              <a:buChar char="·"/>
              <a:defRPr/>
            </a:pPr>
            <a:r>
              <a:rPr lang="en-US" sz="2000" b="1" dirty="0" smtClean="0">
                <a:solidFill>
                  <a:srgbClr val="FFFF00"/>
                </a:solidFill>
              </a:rPr>
              <a:t>Mitigation:</a:t>
            </a:r>
          </a:p>
          <a:p>
            <a:pPr lvl="2" eaLnBrk="1" hangingPunct="1">
              <a:defRPr/>
            </a:pPr>
            <a:r>
              <a:rPr lang="en-US" sz="2000" dirty="0" smtClean="0"/>
              <a:t>Add more staff on the STAR and OSPO side to complete the transition tasks before 09/30/11</a:t>
            </a:r>
            <a:endParaRPr lang="en-US" dirty="0" smtClean="0">
              <a:solidFill>
                <a:srgbClr val="FFFFFF"/>
              </a:solidFill>
            </a:endParaRPr>
          </a:p>
          <a:p>
            <a:pPr eaLnBrk="1" hangingPunct="1">
              <a:buFont typeface="Symbol" charset="2"/>
              <a:buChar char="·"/>
              <a:defRPr/>
            </a:pPr>
            <a:endParaRPr lang="en-US" sz="2400" dirty="0" smtClean="0">
              <a:solidFill>
                <a:srgbClr val="FFFFFF"/>
              </a:solidFill>
            </a:endParaRPr>
          </a:p>
          <a:p>
            <a:pPr eaLnBrk="1" hangingPunct="1">
              <a:buFont typeface="Symbol" charset="2"/>
              <a:buChar char="·"/>
              <a:defRPr/>
            </a:pPr>
            <a:r>
              <a:rPr lang="en-US" sz="2400" b="1" dirty="0" smtClean="0">
                <a:solidFill>
                  <a:srgbClr val="FFFF00"/>
                </a:solidFill>
              </a:rPr>
              <a:t>Pre-CDR Risk 4: </a:t>
            </a:r>
            <a:r>
              <a:rPr lang="en-US" sz="2400" b="1" dirty="0" smtClean="0"/>
              <a:t>No current funding past 09/30/11 </a:t>
            </a:r>
            <a:endParaRPr lang="en-US" sz="2400" b="1" dirty="0" smtClean="0">
              <a:solidFill>
                <a:srgbClr val="FFFFFF"/>
              </a:solidFill>
            </a:endParaRPr>
          </a:p>
          <a:p>
            <a:pPr lvl="1" eaLnBrk="1" hangingPunct="1">
              <a:buFont typeface="Symbol" charset="2"/>
              <a:buChar char="·"/>
              <a:defRPr/>
            </a:pPr>
            <a:r>
              <a:rPr lang="en-US" sz="2000" b="1" dirty="0" smtClean="0">
                <a:solidFill>
                  <a:srgbClr val="FFFF00"/>
                </a:solidFill>
              </a:rPr>
              <a:t>Mitigation:</a:t>
            </a:r>
          </a:p>
          <a:p>
            <a:pPr lvl="2" eaLnBrk="1" hangingPunct="1">
              <a:defRPr/>
            </a:pPr>
            <a:r>
              <a:rPr lang="en-US" sz="2000" dirty="0" smtClean="0"/>
              <a:t>Work with NWS to extend leftover funding into FY12</a:t>
            </a:r>
            <a:endParaRPr lang="en-US" dirty="0" smtClean="0">
              <a:solidFill>
                <a:srgbClr val="FFFFFF"/>
              </a:solidFill>
            </a:endParaRPr>
          </a:p>
          <a:p>
            <a:pPr eaLnBrk="1" hangingPunct="1">
              <a:buFont typeface="Symbol" charset="2"/>
              <a:buChar char="·"/>
              <a:defRPr/>
            </a:pPr>
            <a:endParaRPr lang="en-US" sz="2400" dirty="0" smtClean="0">
              <a:solidFill>
                <a:srgbClr val="FFFFFF"/>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p>
            <a:fld id="{419454DE-BFBF-405C-872D-BDDB1EAD5C6D}" type="slidenum">
              <a:rPr lang="en-US" smtClean="0">
                <a:latin typeface="Times New Roman" pitchFamily="18" charset="0"/>
                <a:ea typeface="ＭＳ Ｐゴシック" pitchFamily="34" charset="-128"/>
              </a:rPr>
              <a:pPr/>
              <a:t>182</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a:xfrm>
            <a:off x="685800" y="76200"/>
            <a:ext cx="8458200" cy="1143000"/>
          </a:xfrm>
        </p:spPr>
        <p:txBody>
          <a:bodyPr/>
          <a:lstStyle/>
          <a:p>
            <a:pPr eaLnBrk="1" hangingPunct="1">
              <a:defRPr/>
            </a:pPr>
            <a:r>
              <a:rPr lang="en-US" sz="4000" dirty="0" smtClean="0"/>
              <a:t>GHE CDR</a:t>
            </a:r>
            <a:br>
              <a:rPr lang="en-US" sz="4000" dirty="0" smtClean="0"/>
            </a:br>
            <a:r>
              <a:rPr lang="en-US" sz="4000" dirty="0" smtClean="0"/>
              <a:t>Risks and Actions</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defRPr/>
            </a:pPr>
            <a:r>
              <a:rPr lang="en-US" sz="2000" b="1" dirty="0" smtClean="0">
                <a:solidFill>
                  <a:srgbClr val="FFFF00"/>
                </a:solidFill>
                <a:ea typeface="ＭＳ Ｐゴシック" pitchFamily="34" charset="-128"/>
              </a:rPr>
              <a:t>Risk 1: </a:t>
            </a:r>
            <a:r>
              <a:rPr lang="en-US" sz="2000" b="1" dirty="0" smtClean="0">
                <a:ea typeface="ＭＳ Ｐゴシック" pitchFamily="34" charset="-128"/>
              </a:rPr>
              <a:t>Lack of enough funding for product quality monitoring of the GHE algorithm -- not fully scoped in the current project plan </a:t>
            </a:r>
            <a:endParaRPr lang="en-US" sz="2000" b="1" dirty="0" smtClean="0">
              <a:solidFill>
                <a:srgbClr val="FFFFFF"/>
              </a:solidFill>
              <a:ea typeface="ＭＳ Ｐゴシック" pitchFamily="34" charset="-128"/>
            </a:endParaRPr>
          </a:p>
          <a:p>
            <a:pPr lvl="1" eaLnBrk="1" hangingPunct="1">
              <a:defRPr/>
            </a:pPr>
            <a:r>
              <a:rPr lang="en-US" sz="1800" b="1" dirty="0" smtClean="0">
                <a:solidFill>
                  <a:srgbClr val="FFFF00"/>
                </a:solidFill>
                <a:ea typeface="ＭＳ Ｐゴシック" pitchFamily="34" charset="-128"/>
              </a:rPr>
              <a:t>Mitigation:</a:t>
            </a:r>
          </a:p>
          <a:p>
            <a:pPr lvl="2" eaLnBrk="1" hangingPunct="1">
              <a:defRPr/>
            </a:pPr>
            <a:r>
              <a:rPr lang="en-US" sz="1800" b="1" dirty="0" smtClean="0">
                <a:ea typeface="ＭＳ Ｐゴシック" pitchFamily="34" charset="-128"/>
              </a:rPr>
              <a:t>Work with Zhaohui Cheng &amp; Walter Wolf to leverage the Product Monitoring PSDI</a:t>
            </a:r>
            <a:endParaRPr lang="en-US" sz="2000" b="1" dirty="0" smtClean="0">
              <a:solidFill>
                <a:srgbClr val="FFFFFF"/>
              </a:solidFill>
              <a:ea typeface="ＭＳ Ｐゴシック" pitchFamily="34" charset="-128"/>
            </a:endParaRPr>
          </a:p>
          <a:p>
            <a:pPr eaLnBrk="1" hangingPunct="1">
              <a:defRPr/>
            </a:pPr>
            <a:endParaRPr lang="en-US" sz="2000" dirty="0" smtClean="0">
              <a:ea typeface="ＭＳ Ｐゴシック" pitchFamily="34" charset="-128"/>
            </a:endParaRPr>
          </a:p>
          <a:p>
            <a:pPr eaLnBrk="1" hangingPunct="1">
              <a:defRPr/>
            </a:pPr>
            <a:r>
              <a:rPr lang="en-US" sz="2000" b="1" dirty="0" smtClean="0">
                <a:solidFill>
                  <a:srgbClr val="FFFF00"/>
                </a:solidFill>
                <a:ea typeface="ＭＳ Ｐゴシック" pitchFamily="34" charset="-128"/>
              </a:rPr>
              <a:t>Risk 2: </a:t>
            </a:r>
            <a:r>
              <a:rPr lang="en-US" sz="2000" b="1" dirty="0" smtClean="0">
                <a:ea typeface="ＭＳ Ｐゴシック" pitchFamily="34" charset="-128"/>
              </a:rPr>
              <a:t>Lack of time to work through the required archive procedures; No funding is provided for archive from NWS</a:t>
            </a:r>
          </a:p>
          <a:p>
            <a:pPr lvl="1" eaLnBrk="1" hangingPunct="1">
              <a:defRPr/>
            </a:pPr>
            <a:r>
              <a:rPr lang="en-US" sz="1800" b="1" dirty="0" smtClean="0">
                <a:solidFill>
                  <a:srgbClr val="FFFF00"/>
                </a:solidFill>
                <a:ea typeface="ＭＳ Ｐゴシック" pitchFamily="34" charset="-128"/>
              </a:rPr>
              <a:t>Mitigation</a:t>
            </a:r>
            <a:r>
              <a:rPr lang="en-US" sz="1600" b="1" dirty="0" smtClean="0">
                <a:solidFill>
                  <a:srgbClr val="FFFF00"/>
                </a:solidFill>
                <a:ea typeface="ＭＳ Ｐゴシック" pitchFamily="34" charset="-128"/>
              </a:rPr>
              <a:t>:</a:t>
            </a:r>
          </a:p>
          <a:p>
            <a:pPr lvl="2" eaLnBrk="1" hangingPunct="1">
              <a:defRPr/>
            </a:pPr>
            <a:r>
              <a:rPr lang="en-US" sz="1800" b="1" dirty="0" smtClean="0">
                <a:ea typeface="ＭＳ Ｐゴシック" pitchFamily="34" charset="-128"/>
              </a:rPr>
              <a:t>Work with NCDC/CLASS to identify the archive funding requirements</a:t>
            </a:r>
          </a:p>
          <a:p>
            <a:pPr lvl="2" eaLnBrk="1" hangingPunct="1">
              <a:defRPr/>
            </a:pPr>
            <a:r>
              <a:rPr lang="en-US" sz="1800" b="1" dirty="0" smtClean="0">
                <a:ea typeface="ＭＳ Ｐゴシック" pitchFamily="34" charset="-128"/>
              </a:rPr>
              <a:t>Work with OSD and/or NWS to see if there is any funding available for archive.</a:t>
            </a:r>
          </a:p>
          <a:p>
            <a:pPr eaLnBrk="1" hangingPunct="1">
              <a:defRPr/>
            </a:pPr>
            <a:endParaRPr lang="en-US" sz="1800" dirty="0" smtClean="0">
              <a:ea typeface="ＭＳ Ｐゴシック" pitchFamily="34" charset="-128"/>
            </a:endParaRPr>
          </a:p>
          <a:p>
            <a:pPr eaLnBrk="1" hangingPunct="1">
              <a:defRPr/>
            </a:pP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Number Placeholder 5"/>
          <p:cNvSpPr>
            <a:spLocks noGrp="1"/>
          </p:cNvSpPr>
          <p:nvPr>
            <p:ph type="sldNum" sz="quarter" idx="12"/>
          </p:nvPr>
        </p:nvSpPr>
        <p:spPr>
          <a:noFill/>
        </p:spPr>
        <p:txBody>
          <a:bodyPr/>
          <a:lstStyle/>
          <a:p>
            <a:fld id="{22FC899C-3B55-45E3-A8BE-E4F2AD26BA86}" type="slidenum">
              <a:rPr lang="en-US" smtClean="0">
                <a:latin typeface="Times New Roman" pitchFamily="18" charset="0"/>
                <a:ea typeface="ＭＳ Ｐゴシック" pitchFamily="34" charset="-128"/>
              </a:rPr>
              <a:pPr/>
              <a:t>183</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a:xfrm>
            <a:off x="685800" y="228600"/>
            <a:ext cx="7848600" cy="1143000"/>
          </a:xfrm>
        </p:spPr>
        <p:txBody>
          <a:bodyPr/>
          <a:lstStyle/>
          <a:p>
            <a:pPr eaLnBrk="1" hangingPunct="1">
              <a:defRPr/>
            </a:pPr>
            <a:r>
              <a:rPr lang="en-US" sz="4000" dirty="0" smtClean="0">
                <a:ea typeface="+mj-ea"/>
              </a:rPr>
              <a:t>GHE CDR </a:t>
            </a:r>
            <a:br>
              <a:rPr lang="en-US" sz="4000" dirty="0" smtClean="0">
                <a:ea typeface="+mj-ea"/>
              </a:rPr>
            </a:br>
            <a:r>
              <a:rPr lang="en-US" sz="4000" dirty="0" smtClean="0">
                <a:ea typeface="+mj-ea"/>
              </a:rPr>
              <a:t>Risks and Actions</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buFont typeface="Symbol" charset="2"/>
              <a:buChar char="·"/>
              <a:defRPr/>
            </a:pPr>
            <a:r>
              <a:rPr lang="en-US" sz="2400" b="1" dirty="0" smtClean="0">
                <a:solidFill>
                  <a:srgbClr val="FFFF00"/>
                </a:solidFill>
              </a:rPr>
              <a:t>CDR Risk 3: </a:t>
            </a:r>
            <a:r>
              <a:rPr lang="en-US" sz="2400" b="1" dirty="0" smtClean="0"/>
              <a:t>Schedule delays    </a:t>
            </a:r>
            <a:endParaRPr lang="en-US" sz="2400" b="1" dirty="0" smtClean="0">
              <a:solidFill>
                <a:srgbClr val="FFFFFF"/>
              </a:solidFill>
            </a:endParaRPr>
          </a:p>
          <a:p>
            <a:pPr lvl="1" eaLnBrk="1" hangingPunct="1">
              <a:defRPr/>
            </a:pPr>
            <a:r>
              <a:rPr lang="en-US" sz="2000" b="1" dirty="0" smtClean="0">
                <a:solidFill>
                  <a:srgbClr val="FFFF00"/>
                </a:solidFill>
              </a:rPr>
              <a:t>Mitigation:</a:t>
            </a:r>
          </a:p>
          <a:p>
            <a:pPr lvl="2" eaLnBrk="1" hangingPunct="1">
              <a:defRPr/>
            </a:pPr>
            <a:r>
              <a:rPr lang="en-US" sz="2000" b="1" dirty="0" smtClean="0"/>
              <a:t>Review all the project tasks on a monthly basis.  If tasks start to slip Integration Team will work more closely with the GHE team to help it catch up    </a:t>
            </a:r>
          </a:p>
          <a:p>
            <a:pPr lvl="2" eaLnBrk="1" hangingPunct="1">
              <a:defRPr/>
            </a:pPr>
            <a:endParaRPr lang="en-US" b="1" dirty="0" smtClean="0">
              <a:solidFill>
                <a:srgbClr val="FFFFFF"/>
              </a:solidFill>
            </a:endParaRPr>
          </a:p>
          <a:p>
            <a:pPr eaLnBrk="1" hangingPunct="1">
              <a:buFont typeface="Symbol" charset="2"/>
              <a:buChar char="·"/>
              <a:defRPr/>
            </a:pPr>
            <a:endParaRPr lang="en-US" sz="2400" dirty="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Number Placeholder 5"/>
          <p:cNvSpPr>
            <a:spLocks noGrp="1"/>
          </p:cNvSpPr>
          <p:nvPr>
            <p:ph type="sldNum" sz="quarter" idx="12"/>
          </p:nvPr>
        </p:nvSpPr>
        <p:spPr>
          <a:noFill/>
        </p:spPr>
        <p:txBody>
          <a:bodyPr/>
          <a:lstStyle/>
          <a:p>
            <a:fld id="{6ED464A6-9ADD-4067-AC9B-48E9652D8DB3}" type="slidenum">
              <a:rPr lang="en-US" smtClean="0">
                <a:latin typeface="Times New Roman" pitchFamily="18" charset="0"/>
                <a:ea typeface="ＭＳ Ｐゴシック" pitchFamily="34" charset="-128"/>
              </a:rPr>
              <a:pPr/>
              <a:t>184</a:t>
            </a:fld>
            <a:endParaRPr lang="en-US" smtClean="0">
              <a:latin typeface="Times New Roman" pitchFamily="18" charset="0"/>
              <a:ea typeface="ＭＳ Ｐゴシック" pitchFamily="34" charset="-128"/>
            </a:endParaRPr>
          </a:p>
        </p:txBody>
      </p:sp>
      <p:sp>
        <p:nvSpPr>
          <p:cNvPr id="285699" name="Rectangle 2"/>
          <p:cNvSpPr>
            <a:spLocks noGrp="1" noChangeArrowheads="1"/>
          </p:cNvSpPr>
          <p:nvPr>
            <p:ph type="title"/>
          </p:nvPr>
        </p:nvSpPr>
        <p:spPr>
          <a:xfrm>
            <a:off x="1371600" y="152400"/>
            <a:ext cx="7239000" cy="1143000"/>
          </a:xfrm>
        </p:spPr>
        <p:txBody>
          <a:bodyPr/>
          <a:lstStyle/>
          <a:p>
            <a:pPr eaLnBrk="1" hangingPunct="1">
              <a:defRPr/>
            </a:pPr>
            <a:r>
              <a:rPr lang="en-US" smtClean="0">
                <a:ea typeface="+mj-ea"/>
              </a:rPr>
              <a:t>Review Items Summary</a:t>
            </a:r>
          </a:p>
        </p:txBody>
      </p:sp>
      <p:sp>
        <p:nvSpPr>
          <p:cNvPr id="285700" name="Rectangle 3"/>
          <p:cNvSpPr>
            <a:spLocks noGrp="1" noChangeArrowheads="1"/>
          </p:cNvSpPr>
          <p:nvPr>
            <p:ph type="body" idx="1"/>
          </p:nvPr>
        </p:nvSpPr>
        <p:spPr>
          <a:xfrm>
            <a:off x="304800" y="1752600"/>
            <a:ext cx="8382000" cy="4800600"/>
          </a:xfrm>
        </p:spPr>
        <p:txBody>
          <a:bodyPr/>
          <a:lstStyle/>
          <a:p>
            <a:pPr eaLnBrk="1" hangingPunct="1">
              <a:buFont typeface="Symbol" charset="2"/>
              <a:buChar char="·"/>
              <a:defRPr/>
            </a:pPr>
            <a:r>
              <a:rPr lang="en-US" b="1" dirty="0" smtClean="0">
                <a:solidFill>
                  <a:srgbClr val="FFFF00"/>
                </a:solidFill>
              </a:rPr>
              <a:t>4</a:t>
            </a:r>
            <a:r>
              <a:rPr lang="en-US" b="1" dirty="0" smtClean="0"/>
              <a:t> Pre-CDR risks have been reported in the CDR, </a:t>
            </a:r>
            <a:r>
              <a:rPr lang="en-US" b="1" dirty="0" smtClean="0">
                <a:solidFill>
                  <a:srgbClr val="FFFF00"/>
                </a:solidFill>
              </a:rPr>
              <a:t>3</a:t>
            </a:r>
            <a:r>
              <a:rPr lang="en-US" b="1" dirty="0" smtClean="0"/>
              <a:t> of which are still open.</a:t>
            </a:r>
          </a:p>
          <a:p>
            <a:pPr eaLnBrk="1" hangingPunct="1">
              <a:buFont typeface="Symbol" charset="2"/>
              <a:buChar char="·"/>
              <a:defRPr/>
            </a:pPr>
            <a:endParaRPr lang="en-US" b="1" dirty="0" smtClean="0"/>
          </a:p>
          <a:p>
            <a:pPr eaLnBrk="1" hangingPunct="1">
              <a:buFont typeface="Symbol" charset="2"/>
              <a:buChar char="·"/>
              <a:defRPr/>
            </a:pPr>
            <a:r>
              <a:rPr lang="en-US" b="1" dirty="0" smtClean="0">
                <a:solidFill>
                  <a:srgbClr val="FFFF00"/>
                </a:solidFill>
              </a:rPr>
              <a:t>3 </a:t>
            </a:r>
            <a:r>
              <a:rPr lang="en-US" b="1" dirty="0" smtClean="0"/>
              <a:t>risks and actions from the CDR were reported earlier in this CDR and all </a:t>
            </a:r>
            <a:r>
              <a:rPr lang="en-US" b="1" dirty="0" smtClean="0">
                <a:solidFill>
                  <a:srgbClr val="FFFF00"/>
                </a:solidFill>
              </a:rPr>
              <a:t>3 </a:t>
            </a:r>
            <a:r>
              <a:rPr lang="en-US" b="1" dirty="0" smtClean="0"/>
              <a:t>are still open.</a:t>
            </a:r>
          </a:p>
          <a:p>
            <a:pPr eaLnBrk="1" hangingPunct="1">
              <a:buFont typeface="Symbol" charset="2"/>
              <a:buChar char="·"/>
              <a:defRPr/>
            </a:pPr>
            <a:endParaRPr lang="en-US" sz="2000" b="1" dirty="0"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5"/>
          <p:cNvSpPr>
            <a:spLocks noGrp="1"/>
          </p:cNvSpPr>
          <p:nvPr>
            <p:ph type="sldNum" sz="quarter" idx="12"/>
          </p:nvPr>
        </p:nvSpPr>
        <p:spPr>
          <a:noFill/>
        </p:spPr>
        <p:txBody>
          <a:bodyPr/>
          <a:lstStyle/>
          <a:p>
            <a:fld id="{FD414155-3766-4D29-99F0-151ECF06510D}" type="slidenum">
              <a:rPr lang="en-US" smtClean="0">
                <a:latin typeface="Times New Roman" pitchFamily="18" charset="0"/>
                <a:ea typeface="ＭＳ Ｐゴシック" pitchFamily="34" charset="-128"/>
              </a:rPr>
              <a:pPr/>
              <a:t>185</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225284"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solidFill>
                  <a:srgbClr val="FFFFFF"/>
                </a:solidFill>
                <a:effectLst/>
                <a:ea typeface="ＭＳ Ｐゴシック" pitchFamily="34" charset="-128"/>
              </a:rPr>
              <a:t>Introduction		      			Zhao</a:t>
            </a:r>
          </a:p>
          <a:p>
            <a:pPr marL="381000" indent="-381000">
              <a:lnSpc>
                <a:spcPct val="90000"/>
              </a:lnSpc>
            </a:pPr>
            <a:r>
              <a:rPr lang="en-US" smtClean="0">
                <a:effectLst/>
                <a:ea typeface="ＭＳ Ｐゴシック" pitchFamily="34" charset="-128"/>
              </a:rPr>
              <a:t>Risks						Wolf</a:t>
            </a:r>
          </a:p>
          <a:p>
            <a:pPr marL="381000" indent="-381000">
              <a:lnSpc>
                <a:spcPct val="90000"/>
              </a:lnSpc>
            </a:pPr>
            <a:r>
              <a:rPr lang="en-US" smtClean="0">
                <a:effectLst/>
                <a:ea typeface="ＭＳ Ｐゴシック" pitchFamily="34" charset="-128"/>
              </a:rPr>
              <a:t>Requirements		                   	Wolf</a:t>
            </a:r>
          </a:p>
          <a:p>
            <a:pPr marL="381000" indent="-381000">
              <a:lnSpc>
                <a:spcPct val="90000"/>
              </a:lnSpc>
            </a:pPr>
            <a:r>
              <a:rPr lang="en-US" smtClean="0">
                <a:effectLst/>
                <a:ea typeface="ＭＳ Ｐゴシック" pitchFamily="34" charset="-128"/>
              </a:rPr>
              <a:t>Operations Concept				Zhao</a:t>
            </a:r>
          </a:p>
          <a:p>
            <a:pPr marL="381000" indent="-381000">
              <a:lnSpc>
                <a:spcPct val="90000"/>
              </a:lnSpc>
            </a:pPr>
            <a:r>
              <a:rPr lang="en-US" smtClean="0">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&amp;Interfaces	Davenport</a:t>
            </a:r>
          </a:p>
          <a:p>
            <a:pPr marL="381000" indent="-381000">
              <a:lnSpc>
                <a:spcPct val="90000"/>
              </a:lnSpc>
            </a:pPr>
            <a:r>
              <a:rPr lang="en-US" smtClean="0">
                <a:effectLst/>
                <a:ea typeface="ＭＳ Ｐゴシック" pitchFamily="34" charset="-128"/>
              </a:rPr>
              <a:t>Quality Assurance				Wolf</a:t>
            </a:r>
          </a:p>
          <a:p>
            <a:pPr marL="381000" indent="-381000">
              <a:lnSpc>
                <a:spcPct val="90000"/>
              </a:lnSpc>
            </a:pPr>
            <a:r>
              <a:rPr lang="en-US" smtClean="0">
                <a:effectLst/>
                <a:ea typeface="ＭＳ Ｐゴシック" pitchFamily="34" charset="-128"/>
              </a:rPr>
              <a:t>Risks and Actions				Wolf</a:t>
            </a:r>
          </a:p>
          <a:p>
            <a:pPr marL="381000" indent="-381000">
              <a:lnSpc>
                <a:spcPct val="90000"/>
              </a:lnSpc>
            </a:pPr>
            <a:r>
              <a:rPr lang="en-US" smtClean="0">
                <a:solidFill>
                  <a:srgbClr val="FF6600"/>
                </a:solidFill>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noFill/>
        </p:spPr>
        <p:txBody>
          <a:bodyPr/>
          <a:lstStyle/>
          <a:p>
            <a:fld id="{958392CB-3EB2-470B-BC7A-982C6941191E}" type="slidenum">
              <a:rPr lang="en-US" smtClean="0">
                <a:latin typeface="Times New Roman" pitchFamily="18" charset="0"/>
                <a:ea typeface="ＭＳ Ｐゴシック" pitchFamily="34" charset="-128"/>
              </a:rPr>
              <a:pPr/>
              <a:t>186</a:t>
            </a:fld>
            <a:endParaRPr lang="en-US" smtClean="0">
              <a:latin typeface="Times New Roman" pitchFamily="18" charset="0"/>
              <a:ea typeface="ＭＳ Ｐゴシック" pitchFamily="34" charset="-128"/>
            </a:endParaRPr>
          </a:p>
        </p:txBody>
      </p:sp>
      <p:sp>
        <p:nvSpPr>
          <p:cNvPr id="6496258" name="Rectangle 2"/>
          <p:cNvSpPr>
            <a:spLocks noGrp="1" noChangeArrowheads="1"/>
          </p:cNvSpPr>
          <p:nvPr>
            <p:ph type="body" idx="1"/>
          </p:nvPr>
        </p:nvSpPr>
        <p:spPr>
          <a:xfrm>
            <a:off x="1447800" y="2286000"/>
            <a:ext cx="6629400" cy="2590800"/>
          </a:xfrm>
        </p:spPr>
        <p:txBody>
          <a:bodyPr/>
          <a:lstStyle/>
          <a:p>
            <a:pPr marL="0" indent="0" algn="ctr">
              <a:buFont typeface="Symbol" charset="2"/>
              <a:buNone/>
              <a:defRPr/>
            </a:pPr>
            <a:r>
              <a:rPr lang="en-US" sz="4000" b="1" dirty="0" smtClean="0">
                <a:solidFill>
                  <a:srgbClr val="FFFF00"/>
                </a:solidFill>
                <a:latin typeface="Book Antiqua" charset="0"/>
              </a:rPr>
              <a:t>Summary and Conclusions</a:t>
            </a:r>
          </a:p>
          <a:p>
            <a:pPr marL="0" indent="0" algn="ctr">
              <a:lnSpc>
                <a:spcPct val="85000"/>
              </a:lnSpc>
              <a:spcBef>
                <a:spcPct val="0"/>
              </a:spcBef>
              <a:buClrTx/>
              <a:buSzTx/>
              <a:buFontTx/>
              <a:buNone/>
              <a:defRPr/>
            </a:pP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Presented by</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Limin Zhao</a:t>
            </a:r>
            <a:endParaRPr lang="en-US" sz="4000" b="1" dirty="0" smtClean="0">
              <a:solidFill>
                <a:srgbClr val="FFFF00"/>
              </a:solidFill>
              <a:latin typeface="Book Antiqua"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5"/>
          <p:cNvSpPr>
            <a:spLocks noGrp="1"/>
          </p:cNvSpPr>
          <p:nvPr>
            <p:ph type="sldNum" sz="quarter" idx="12"/>
          </p:nvPr>
        </p:nvSpPr>
        <p:spPr>
          <a:noFill/>
        </p:spPr>
        <p:txBody>
          <a:bodyPr/>
          <a:lstStyle/>
          <a:p>
            <a:fld id="{A8FBC910-377F-425D-A837-255B65AE3B60}" type="slidenum">
              <a:rPr lang="en-US" smtClean="0">
                <a:latin typeface="Times New Roman" pitchFamily="18" charset="0"/>
                <a:ea typeface="ＭＳ Ｐゴシック" pitchFamily="34" charset="-128"/>
              </a:rPr>
              <a:pPr/>
              <a:t>187</a:t>
            </a:fld>
            <a:endParaRPr lang="en-US" smtClean="0">
              <a:latin typeface="Times New Roman" pitchFamily="18" charset="0"/>
              <a:ea typeface="ＭＳ Ｐゴシック" pitchFamily="34" charset="-128"/>
            </a:endParaRPr>
          </a:p>
        </p:txBody>
      </p:sp>
      <p:sp>
        <p:nvSpPr>
          <p:cNvPr id="227331" name="Rectangle 2"/>
          <p:cNvSpPr>
            <a:spLocks noGrp="1" noChangeArrowheads="1"/>
          </p:cNvSpPr>
          <p:nvPr>
            <p:ph type="body" idx="1"/>
          </p:nvPr>
        </p:nvSpPr>
        <p:spPr>
          <a:xfrm>
            <a:off x="304800" y="1905000"/>
            <a:ext cx="8382000" cy="4419600"/>
          </a:xfrm>
          <a:noFill/>
        </p:spPr>
        <p:txBody>
          <a:bodyPr/>
          <a:lstStyle/>
          <a:p>
            <a:pPr>
              <a:lnSpc>
                <a:spcPct val="90000"/>
              </a:lnSpc>
            </a:pPr>
            <a:r>
              <a:rPr lang="en-US" smtClean="0">
                <a:effectLst/>
                <a:ea typeface="ＭＳ Ｐゴシック" pitchFamily="34" charset="-128"/>
              </a:rPr>
              <a:t>Pre-CDR Report has been reviewed</a:t>
            </a:r>
          </a:p>
          <a:p>
            <a:pPr>
              <a:lnSpc>
                <a:spcPct val="90000"/>
              </a:lnSpc>
            </a:pPr>
            <a:r>
              <a:rPr lang="en-US" smtClean="0">
                <a:effectLst/>
                <a:ea typeface="ＭＳ Ｐゴシック" pitchFamily="34" charset="-128"/>
              </a:rPr>
              <a:t>Operations concept has been reviewed</a:t>
            </a:r>
          </a:p>
          <a:p>
            <a:pPr>
              <a:lnSpc>
                <a:spcPct val="90000"/>
              </a:lnSpc>
            </a:pPr>
            <a:r>
              <a:rPr lang="en-US" smtClean="0">
                <a:effectLst/>
                <a:ea typeface="ＭＳ Ｐゴシック" pitchFamily="34" charset="-128"/>
              </a:rPr>
              <a:t>Requirements have been reviewed</a:t>
            </a:r>
          </a:p>
          <a:p>
            <a:pPr>
              <a:lnSpc>
                <a:spcPct val="90000"/>
              </a:lnSpc>
            </a:pPr>
            <a:r>
              <a:rPr lang="en-US" smtClean="0">
                <a:effectLst/>
                <a:ea typeface="ＭＳ Ｐゴシック" pitchFamily="34" charset="-128"/>
              </a:rPr>
              <a:t>Algorithm theoretical basis has been reviewed</a:t>
            </a:r>
          </a:p>
          <a:p>
            <a:pPr>
              <a:lnSpc>
                <a:spcPct val="90000"/>
              </a:lnSpc>
            </a:pPr>
            <a:r>
              <a:rPr lang="en-US" smtClean="0">
                <a:effectLst/>
                <a:ea typeface="ＭＳ Ｐゴシック" pitchFamily="34" charset="-128"/>
              </a:rPr>
              <a:t>Software system architecture and interfaces have been reviewed</a:t>
            </a:r>
          </a:p>
          <a:p>
            <a:pPr>
              <a:lnSpc>
                <a:spcPct val="90000"/>
              </a:lnSpc>
            </a:pPr>
            <a:r>
              <a:rPr lang="en-US" smtClean="0">
                <a:effectLst/>
                <a:ea typeface="ＭＳ Ｐゴシック" pitchFamily="34" charset="-128"/>
              </a:rPr>
              <a:t>Plans for quality assurance have been reviewed</a:t>
            </a:r>
          </a:p>
          <a:p>
            <a:pPr>
              <a:lnSpc>
                <a:spcPct val="90000"/>
              </a:lnSpc>
            </a:pPr>
            <a:r>
              <a:rPr lang="en-US" smtClean="0">
                <a:effectLst/>
                <a:ea typeface="ＭＳ Ｐゴシック" pitchFamily="34" charset="-128"/>
              </a:rPr>
              <a:t>Open Risks and Actions have been reviewed</a:t>
            </a:r>
          </a:p>
          <a:p>
            <a:pPr>
              <a:lnSpc>
                <a:spcPct val="90000"/>
              </a:lnSpc>
            </a:pPr>
            <a:endParaRPr lang="en-US" smtClean="0">
              <a:effectLst/>
              <a:ea typeface="ＭＳ Ｐゴシック" pitchFamily="34" charset="-128"/>
            </a:endParaRPr>
          </a:p>
        </p:txBody>
      </p:sp>
      <p:sp>
        <p:nvSpPr>
          <p:cNvPr id="6498307" name="Rectangle 3"/>
          <p:cNvSpPr>
            <a:spLocks noGrp="1" noChangeArrowheads="1"/>
          </p:cNvSpPr>
          <p:nvPr>
            <p:ph type="title"/>
          </p:nvPr>
        </p:nvSpPr>
        <p:spPr>
          <a:xfrm>
            <a:off x="990600" y="152400"/>
            <a:ext cx="7239000" cy="1143000"/>
          </a:xfrm>
        </p:spPr>
        <p:txBody>
          <a:bodyPr/>
          <a:lstStyle/>
          <a:p>
            <a:pPr>
              <a:defRPr/>
            </a:pPr>
            <a:r>
              <a:rPr lang="en-US" sz="4000" smtClean="0">
                <a:ea typeface="+mj-ea"/>
              </a:rPr>
              <a:t>Review Objectives </a:t>
            </a:r>
            <a:br>
              <a:rPr lang="en-US" sz="4000" smtClean="0">
                <a:ea typeface="+mj-ea"/>
              </a:rPr>
            </a:br>
            <a:r>
              <a:rPr lang="en-US" sz="4000" smtClean="0">
                <a:ea typeface="+mj-ea"/>
              </a:rPr>
              <a:t>Have Been Addressed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noFill/>
        </p:spPr>
        <p:txBody>
          <a:bodyPr/>
          <a:lstStyle/>
          <a:p>
            <a:fld id="{A92D825C-CB85-421E-82C6-4E5F593A4C83}" type="slidenum">
              <a:rPr lang="en-US" smtClean="0">
                <a:latin typeface="Times New Roman" pitchFamily="18" charset="0"/>
                <a:ea typeface="ＭＳ Ｐゴシック" pitchFamily="34" charset="-128"/>
              </a:rPr>
              <a:pPr/>
              <a:t>188</a:t>
            </a:fld>
            <a:endParaRPr lang="en-US" smtClean="0">
              <a:latin typeface="Times New Roman" pitchFamily="18" charset="0"/>
              <a:ea typeface="ＭＳ Ｐゴシック" pitchFamily="34" charset="-128"/>
            </a:endParaRPr>
          </a:p>
        </p:txBody>
      </p:sp>
      <p:sp>
        <p:nvSpPr>
          <p:cNvPr id="6502402" name="Rectangle 2"/>
          <p:cNvSpPr>
            <a:spLocks noGrp="1" noChangeArrowheads="1"/>
          </p:cNvSpPr>
          <p:nvPr>
            <p:ph type="title"/>
          </p:nvPr>
        </p:nvSpPr>
        <p:spPr>
          <a:xfrm>
            <a:off x="990600" y="152400"/>
            <a:ext cx="7239000" cy="1143000"/>
          </a:xfrm>
        </p:spPr>
        <p:txBody>
          <a:bodyPr/>
          <a:lstStyle/>
          <a:p>
            <a:pPr>
              <a:defRPr/>
            </a:pPr>
            <a:r>
              <a:rPr lang="en-US" sz="4000" smtClean="0">
                <a:solidFill>
                  <a:srgbClr val="FFFF00"/>
                </a:solidFill>
                <a:ea typeface="+mj-ea"/>
              </a:rPr>
              <a:t>Next Steps </a:t>
            </a:r>
          </a:p>
        </p:txBody>
      </p:sp>
      <p:sp>
        <p:nvSpPr>
          <p:cNvPr id="228356" name="Rectangle 3"/>
          <p:cNvSpPr>
            <a:spLocks noGrp="1" noChangeArrowheads="1"/>
          </p:cNvSpPr>
          <p:nvPr>
            <p:ph type="body" idx="1"/>
          </p:nvPr>
        </p:nvSpPr>
        <p:spPr>
          <a:xfrm>
            <a:off x="304800" y="1905000"/>
            <a:ext cx="8382000" cy="4419600"/>
          </a:xfrm>
          <a:noFill/>
        </p:spPr>
        <p:txBody>
          <a:bodyPr/>
          <a:lstStyle/>
          <a:p>
            <a:r>
              <a:rPr lang="en-US" dirty="0" smtClean="0">
                <a:effectLst/>
                <a:ea typeface="ＭＳ Ｐゴシック" pitchFamily="34" charset="-128"/>
              </a:rPr>
              <a:t>Code Development Phase</a:t>
            </a:r>
          </a:p>
          <a:p>
            <a:pPr lvl="1"/>
            <a:r>
              <a:rPr lang="en-US" dirty="0" smtClean="0">
                <a:effectLst/>
                <a:ea typeface="ＭＳ Ｐゴシック" pitchFamily="34" charset="-128"/>
              </a:rPr>
              <a:t>Code development</a:t>
            </a:r>
          </a:p>
          <a:p>
            <a:pPr lvl="1"/>
            <a:r>
              <a:rPr lang="en-US" dirty="0" smtClean="0">
                <a:effectLst/>
                <a:ea typeface="ＭＳ Ｐゴシック" pitchFamily="34" charset="-128"/>
              </a:rPr>
              <a:t>Test data generation</a:t>
            </a:r>
          </a:p>
          <a:p>
            <a:pPr lvl="1"/>
            <a:r>
              <a:rPr lang="en-US" dirty="0" smtClean="0">
                <a:effectLst/>
                <a:ea typeface="ＭＳ Ｐゴシック" pitchFamily="34" charset="-128"/>
              </a:rPr>
              <a:t>Unit tests</a:t>
            </a:r>
          </a:p>
          <a:p>
            <a:pPr lvl="1"/>
            <a:r>
              <a:rPr lang="en-US" dirty="0" smtClean="0">
                <a:effectLst/>
                <a:ea typeface="ＭＳ Ｐゴシック" pitchFamily="34" charset="-128"/>
              </a:rPr>
              <a:t>Prepare documentation</a:t>
            </a:r>
          </a:p>
          <a:p>
            <a:pPr lvl="1"/>
            <a:r>
              <a:rPr lang="en-US" dirty="0" smtClean="0">
                <a:effectLst/>
                <a:ea typeface="ＭＳ Ｐゴシック" pitchFamily="34" charset="-128"/>
              </a:rPr>
              <a:t>Software Review (Oct 31, 2011)</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5"/>
          <p:cNvSpPr>
            <a:spLocks noGrp="1"/>
          </p:cNvSpPr>
          <p:nvPr>
            <p:ph type="sldNum" sz="quarter" idx="12"/>
          </p:nvPr>
        </p:nvSpPr>
        <p:spPr>
          <a:noFill/>
        </p:spPr>
        <p:txBody>
          <a:bodyPr/>
          <a:lstStyle/>
          <a:p>
            <a:fld id="{8E30C240-02E7-4CF0-BEF3-88EE548800C6}" type="slidenum">
              <a:rPr lang="en-US" smtClean="0">
                <a:latin typeface="Times New Roman" pitchFamily="18" charset="0"/>
                <a:ea typeface="ＭＳ Ｐゴシック" pitchFamily="34" charset="-128"/>
              </a:rPr>
              <a:pPr/>
              <a:t>189</a:t>
            </a:fld>
            <a:endParaRPr lang="en-US" smtClean="0">
              <a:latin typeface="Times New Roman" pitchFamily="18" charset="0"/>
              <a:ea typeface="ＭＳ Ｐゴシック" pitchFamily="34" charset="-128"/>
            </a:endParaRPr>
          </a:p>
        </p:txBody>
      </p:sp>
      <p:sp>
        <p:nvSpPr>
          <p:cNvPr id="290819" name="Rectangle 2"/>
          <p:cNvSpPr>
            <a:spLocks noGrp="1" noChangeArrowheads="1"/>
          </p:cNvSpPr>
          <p:nvPr>
            <p:ph type="title"/>
          </p:nvPr>
        </p:nvSpPr>
        <p:spPr>
          <a:xfrm>
            <a:off x="1662113" y="609600"/>
            <a:ext cx="6958012" cy="762000"/>
          </a:xfrm>
        </p:spPr>
        <p:txBody>
          <a:bodyPr/>
          <a:lstStyle/>
          <a:p>
            <a:pPr eaLnBrk="1" hangingPunct="1">
              <a:defRPr/>
            </a:pPr>
            <a:r>
              <a:rPr lang="en-US" sz="4000" smtClean="0">
                <a:ea typeface="+mj-ea"/>
              </a:rPr>
              <a:t>Open Discussion</a:t>
            </a:r>
          </a:p>
        </p:txBody>
      </p:sp>
      <p:sp>
        <p:nvSpPr>
          <p:cNvPr id="290820" name="Rectangle 3"/>
          <p:cNvSpPr>
            <a:spLocks noGrp="1" noChangeArrowheads="1"/>
          </p:cNvSpPr>
          <p:nvPr>
            <p:ph type="body" idx="1"/>
          </p:nvPr>
        </p:nvSpPr>
        <p:spPr>
          <a:xfrm>
            <a:off x="304800" y="1905000"/>
            <a:ext cx="8382000" cy="914400"/>
          </a:xfrm>
        </p:spPr>
        <p:txBody>
          <a:bodyPr/>
          <a:lstStyle/>
          <a:p>
            <a:pPr eaLnBrk="1" hangingPunct="1">
              <a:defRPr/>
            </a:pPr>
            <a:r>
              <a:rPr lang="en-US" b="1" smtClean="0">
                <a:ea typeface="+mn-ea"/>
              </a:rPr>
              <a:t>The review is now open for free discussion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848600" cy="1143000"/>
          </a:xfrm>
        </p:spPr>
        <p:txBody>
          <a:bodyPr/>
          <a:lstStyle/>
          <a:p>
            <a:r>
              <a:rPr lang="en-US" sz="3600" dirty="0" smtClean="0"/>
              <a:t>GHE Project Timeline: </a:t>
            </a:r>
            <a:br>
              <a:rPr lang="en-US" sz="3600" dirty="0" smtClean="0"/>
            </a:br>
            <a:r>
              <a:rPr lang="en-US" sz="3600" dirty="0" smtClean="0"/>
              <a:t> Compressed Algorithm Development</a:t>
            </a:r>
            <a:endParaRPr lang="en-US" sz="3600" dirty="0"/>
          </a:p>
        </p:txBody>
      </p:sp>
      <p:sp>
        <p:nvSpPr>
          <p:cNvPr id="4" name="Slide Number Placeholder 3"/>
          <p:cNvSpPr>
            <a:spLocks noGrp="1"/>
          </p:cNvSpPr>
          <p:nvPr>
            <p:ph type="sldNum" sz="quarter" idx="12"/>
          </p:nvPr>
        </p:nvSpPr>
        <p:spPr/>
        <p:txBody>
          <a:bodyPr/>
          <a:lstStyle/>
          <a:p>
            <a:pPr>
              <a:defRPr/>
            </a:pPr>
            <a:fld id="{755F1AF2-E615-4532-82B0-E0B1DB787168}" type="slidenum">
              <a:rPr lang="en-US" smtClean="0"/>
              <a:pPr>
                <a:defRPr/>
              </a:pPr>
              <a:t>19</a:t>
            </a:fld>
            <a:endParaRPr lang="en-US"/>
          </a:p>
        </p:txBody>
      </p:sp>
      <p:pic>
        <p:nvPicPr>
          <p:cNvPr id="7" name="Content Placeholder 6" descr="GHE.jpg"/>
          <p:cNvPicPr>
            <a:picLocks noGrp="1" noChangeAspect="1"/>
          </p:cNvPicPr>
          <p:nvPr>
            <p:ph idx="1"/>
          </p:nvPr>
        </p:nvPicPr>
        <p:blipFill>
          <a:blip r:embed="rId2" cstate="print"/>
          <a:stretch>
            <a:fillRect/>
          </a:stretch>
        </p:blipFill>
        <p:spPr>
          <a:xfrm>
            <a:off x="0" y="2362200"/>
            <a:ext cx="9163051" cy="3332018"/>
          </a:xfrm>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a:pPr>
            <a:r>
              <a:rPr lang="en-US" dirty="0" smtClean="0">
                <a:ea typeface="+mj-ea"/>
              </a:rPr>
              <a:t>Appendix</a:t>
            </a:r>
          </a:p>
        </p:txBody>
      </p:sp>
      <p:sp>
        <p:nvSpPr>
          <p:cNvPr id="6" name="Subtitle 5"/>
          <p:cNvSpPr>
            <a:spLocks noGrp="1"/>
          </p:cNvSpPr>
          <p:nvPr>
            <p:ph type="subTitle" idx="1"/>
          </p:nvPr>
        </p:nvSpPr>
        <p:spPr/>
        <p:txBody>
          <a:bodyPr/>
          <a:lstStyle/>
          <a:p>
            <a:pPr>
              <a:defRPr/>
            </a:pPr>
            <a:endParaRPr lang="en-US" sz="2400" dirty="0" smtClean="0">
              <a:ea typeface="+mn-ea"/>
            </a:endParaRPr>
          </a:p>
        </p:txBody>
      </p:sp>
      <p:sp>
        <p:nvSpPr>
          <p:cNvPr id="230404" name="Slide Number Placeholder 3"/>
          <p:cNvSpPr>
            <a:spLocks noGrp="1"/>
          </p:cNvSpPr>
          <p:nvPr>
            <p:ph type="sldNum" sz="quarter" idx="12"/>
          </p:nvPr>
        </p:nvSpPr>
        <p:spPr>
          <a:noFill/>
        </p:spPr>
        <p:txBody>
          <a:bodyPr/>
          <a:lstStyle/>
          <a:p>
            <a:fld id="{F1004434-7372-4A11-B32B-15216738D915}" type="slidenum">
              <a:rPr lang="en-US" smtClean="0">
                <a:latin typeface="Times New Roman" pitchFamily="18" charset="0"/>
                <a:ea typeface="ＭＳ Ｐゴシック" pitchFamily="34" charset="-128"/>
              </a:rPr>
              <a:pPr/>
              <a:t>190</a:t>
            </a:fld>
            <a:endParaRPr lang="en-US" smtClean="0">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C60F50C0-D3E6-44D1-A214-F20266EBF14E}" type="slidenum">
              <a:rPr lang="en-US" smtClean="0">
                <a:latin typeface="Times New Roman" pitchFamily="18" charset="0"/>
                <a:ea typeface="ＭＳ Ｐゴシック" pitchFamily="34" charset="-128"/>
              </a:rPr>
              <a:pPr/>
              <a:t>2</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smtClean="0">
                <a:ea typeface="+mj-ea"/>
              </a:rPr>
              <a:t>Review Agenda</a:t>
            </a:r>
          </a:p>
        </p:txBody>
      </p:sp>
      <p:sp>
        <p:nvSpPr>
          <p:cNvPr id="30724"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z="2400" dirty="0" smtClean="0">
                <a:effectLst/>
                <a:ea typeface="ＭＳ Ｐゴシック" pitchFamily="34" charset="-128"/>
              </a:rPr>
              <a:t>Introduction		      		1:00 pm – 1:20 pm</a:t>
            </a:r>
          </a:p>
          <a:p>
            <a:pPr marL="381000" indent="-381000">
              <a:lnSpc>
                <a:spcPct val="90000"/>
              </a:lnSpc>
            </a:pPr>
            <a:r>
              <a:rPr lang="en-US" sz="2400" dirty="0" smtClean="0">
                <a:effectLst/>
                <a:ea typeface="ＭＳ Ｐゴシック" pitchFamily="34" charset="-128"/>
              </a:rPr>
              <a:t>Risks					1:20 pm – 1:30 pm</a:t>
            </a:r>
          </a:p>
          <a:p>
            <a:pPr marL="381000" indent="-381000">
              <a:lnSpc>
                <a:spcPct val="90000"/>
              </a:lnSpc>
            </a:pPr>
            <a:r>
              <a:rPr lang="en-US" sz="2400" dirty="0" smtClean="0">
                <a:effectLst/>
                <a:ea typeface="ＭＳ Ｐゴシック" pitchFamily="34" charset="-128"/>
              </a:rPr>
              <a:t>Requirements		                   	1:30 pm – 1:50 pm</a:t>
            </a:r>
          </a:p>
          <a:p>
            <a:pPr marL="381000" indent="-381000">
              <a:lnSpc>
                <a:spcPct val="90000"/>
              </a:lnSpc>
            </a:pPr>
            <a:r>
              <a:rPr lang="en-US" sz="2400" dirty="0" smtClean="0">
                <a:effectLst/>
                <a:ea typeface="ＭＳ Ｐゴシック" pitchFamily="34" charset="-128"/>
              </a:rPr>
              <a:t>Operations Concept			1:50 pm – 2:05 pm</a:t>
            </a:r>
          </a:p>
          <a:p>
            <a:pPr marL="381000" indent="-381000">
              <a:lnSpc>
                <a:spcPct val="90000"/>
              </a:lnSpc>
            </a:pPr>
            <a:r>
              <a:rPr lang="en-US" sz="2400" dirty="0" smtClean="0">
                <a:effectLst/>
                <a:ea typeface="ＭＳ Ｐゴシック" pitchFamily="34" charset="-128"/>
              </a:rPr>
              <a:t>Algorithm Theoretical Basis		2:05 pm – 3:05 pm</a:t>
            </a:r>
          </a:p>
          <a:p>
            <a:pPr marL="381000" indent="-381000">
              <a:lnSpc>
                <a:spcPct val="90000"/>
              </a:lnSpc>
            </a:pPr>
            <a:r>
              <a:rPr lang="en-US" sz="2400" dirty="0" smtClean="0">
                <a:effectLst/>
                <a:ea typeface="ＭＳ Ｐゴシック" pitchFamily="34" charset="-128"/>
              </a:rPr>
              <a:t>Break					3:05 pm – 3:15 pm</a:t>
            </a:r>
          </a:p>
          <a:p>
            <a:pPr marL="381000" indent="-381000">
              <a:lnSpc>
                <a:spcPct val="90000"/>
              </a:lnSpc>
            </a:pPr>
            <a:r>
              <a:rPr lang="en-US" sz="2400" dirty="0" smtClean="0">
                <a:effectLst/>
                <a:ea typeface="ＭＳ Ｐゴシック" pitchFamily="34" charset="-128"/>
              </a:rPr>
              <a:t>Software Architecture and Interfaces	3:15 pm – 4:00 pm</a:t>
            </a:r>
          </a:p>
          <a:p>
            <a:pPr marL="381000" indent="-381000">
              <a:lnSpc>
                <a:spcPct val="90000"/>
              </a:lnSpc>
            </a:pPr>
            <a:r>
              <a:rPr lang="en-US" sz="2400" dirty="0" smtClean="0">
                <a:effectLst/>
                <a:ea typeface="ＭＳ Ｐゴシック" pitchFamily="34" charset="-128"/>
              </a:rPr>
              <a:t>Quality Assurance			4:00 pm – 4:15 pm</a:t>
            </a:r>
          </a:p>
          <a:p>
            <a:pPr marL="381000" indent="-381000">
              <a:lnSpc>
                <a:spcPct val="90000"/>
              </a:lnSpc>
            </a:pPr>
            <a:r>
              <a:rPr lang="en-US" sz="2400" dirty="0" smtClean="0">
                <a:effectLst/>
                <a:ea typeface="ＭＳ Ｐゴシック" pitchFamily="34" charset="-128"/>
              </a:rPr>
              <a:t>Risks and Actions			4:15 pm – 4:25 pm</a:t>
            </a:r>
          </a:p>
          <a:p>
            <a:pPr marL="381000" indent="-381000">
              <a:lnSpc>
                <a:spcPct val="90000"/>
              </a:lnSpc>
            </a:pPr>
            <a:r>
              <a:rPr lang="en-US" sz="2400" dirty="0" smtClean="0">
                <a:effectLst/>
                <a:ea typeface="ＭＳ Ｐゴシック" pitchFamily="34" charset="-128"/>
              </a:rPr>
              <a:t>Summary and Conclusions		4:25 pm – 4:30 pm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4969C8C0-645A-4B57-A3E9-1054C3587DE1}" type="slidenum">
              <a:rPr lang="en-US" smtClean="0">
                <a:latin typeface="Times New Roman" pitchFamily="18" charset="0"/>
                <a:ea typeface="ＭＳ Ｐゴシック" pitchFamily="34" charset="-128"/>
              </a:rPr>
              <a:pPr/>
              <a:t>20</a:t>
            </a:fld>
            <a:endParaRPr lang="en-US" smtClean="0">
              <a:latin typeface="Times New Roman" pitchFamily="18" charset="0"/>
              <a:ea typeface="ＭＳ Ｐゴシック" pitchFamily="34" charset="-128"/>
            </a:endParaRPr>
          </a:p>
        </p:txBody>
      </p:sp>
      <p:sp>
        <p:nvSpPr>
          <p:cNvPr id="6034434" name="Rectangle 2"/>
          <p:cNvSpPr>
            <a:spLocks noGrp="1" noChangeArrowheads="1"/>
          </p:cNvSpPr>
          <p:nvPr>
            <p:ph type="title"/>
          </p:nvPr>
        </p:nvSpPr>
        <p:spPr>
          <a:xfrm>
            <a:off x="533400" y="228600"/>
            <a:ext cx="7848600" cy="1143000"/>
          </a:xfrm>
        </p:spPr>
        <p:txBody>
          <a:bodyPr/>
          <a:lstStyle/>
          <a:p>
            <a:pPr>
              <a:defRPr/>
            </a:pPr>
            <a:r>
              <a:rPr lang="en-US" sz="4000" dirty="0" smtClean="0">
                <a:ea typeface="+mj-ea"/>
              </a:rPr>
              <a:t>GHE Project </a:t>
            </a:r>
            <a:br>
              <a:rPr lang="en-US" sz="4000" dirty="0" smtClean="0">
                <a:ea typeface="+mj-ea"/>
              </a:rPr>
            </a:br>
            <a:r>
              <a:rPr lang="en-US" sz="4000" dirty="0" smtClean="0">
                <a:ea typeface="+mj-ea"/>
              </a:rPr>
              <a:t>Risk Management</a:t>
            </a:r>
          </a:p>
        </p:txBody>
      </p:sp>
      <p:sp>
        <p:nvSpPr>
          <p:cNvPr id="6034435" name="Rectangle 3"/>
          <p:cNvSpPr>
            <a:spLocks noGrp="1" noChangeArrowheads="1"/>
          </p:cNvSpPr>
          <p:nvPr>
            <p:ph type="body" idx="1"/>
          </p:nvPr>
        </p:nvSpPr>
        <p:spPr>
          <a:xfrm>
            <a:off x="609600" y="1676400"/>
            <a:ext cx="7848600" cy="4572000"/>
          </a:xfrm>
        </p:spPr>
        <p:txBody>
          <a:bodyPr/>
          <a:lstStyle/>
          <a:p>
            <a:pPr>
              <a:lnSpc>
                <a:spcPct val="80000"/>
              </a:lnSpc>
              <a:buClr>
                <a:srgbClr val="FFFF00"/>
              </a:buClr>
              <a:buFont typeface="Symbol" charset="2"/>
              <a:buChar char="·"/>
              <a:defRPr/>
            </a:pPr>
            <a:r>
              <a:rPr lang="en-US" sz="2400" dirty="0" smtClean="0"/>
              <a:t>Risk Management Process:</a:t>
            </a:r>
          </a:p>
          <a:p>
            <a:pPr lvl="1">
              <a:lnSpc>
                <a:spcPct val="80000"/>
              </a:lnSpc>
              <a:buClr>
                <a:srgbClr val="66FFFF"/>
              </a:buClr>
              <a:defRPr/>
            </a:pPr>
            <a:r>
              <a:rPr lang="en-US" sz="2000" dirty="0" smtClean="0"/>
              <a:t>Identify</a:t>
            </a:r>
          </a:p>
          <a:p>
            <a:pPr lvl="1">
              <a:lnSpc>
                <a:spcPct val="80000"/>
              </a:lnSpc>
              <a:buClr>
                <a:srgbClr val="66FFFF"/>
              </a:buClr>
              <a:defRPr/>
            </a:pPr>
            <a:r>
              <a:rPr lang="en-US" sz="2000" dirty="0" smtClean="0"/>
              <a:t>Analyze</a:t>
            </a:r>
          </a:p>
          <a:p>
            <a:pPr lvl="1">
              <a:lnSpc>
                <a:spcPct val="80000"/>
              </a:lnSpc>
              <a:buClr>
                <a:srgbClr val="66FFFF"/>
              </a:buClr>
              <a:defRPr/>
            </a:pPr>
            <a:r>
              <a:rPr lang="en-US" sz="2000" dirty="0" smtClean="0"/>
              <a:t>Plan</a:t>
            </a:r>
          </a:p>
          <a:p>
            <a:pPr lvl="1">
              <a:lnSpc>
                <a:spcPct val="80000"/>
              </a:lnSpc>
              <a:buClr>
                <a:srgbClr val="66FFFF"/>
              </a:buClr>
              <a:defRPr/>
            </a:pPr>
            <a:r>
              <a:rPr lang="en-US" sz="2000" dirty="0" smtClean="0"/>
              <a:t>Track</a:t>
            </a:r>
          </a:p>
          <a:p>
            <a:pPr lvl="1">
              <a:lnSpc>
                <a:spcPct val="80000"/>
              </a:lnSpc>
              <a:buClr>
                <a:srgbClr val="66FFFF"/>
              </a:buClr>
              <a:defRPr/>
            </a:pPr>
            <a:r>
              <a:rPr lang="en-US" sz="2000" dirty="0" smtClean="0"/>
              <a:t>Control</a:t>
            </a:r>
          </a:p>
          <a:p>
            <a:pPr>
              <a:lnSpc>
                <a:spcPct val="80000"/>
              </a:lnSpc>
              <a:buClr>
                <a:srgbClr val="FFFF00"/>
              </a:buClr>
              <a:buFont typeface="Symbol" charset="2"/>
              <a:buChar char="·"/>
              <a:defRPr/>
            </a:pPr>
            <a:endParaRPr lang="en-US" sz="2400" dirty="0" smtClean="0"/>
          </a:p>
          <a:p>
            <a:pPr>
              <a:lnSpc>
                <a:spcPct val="80000"/>
              </a:lnSpc>
              <a:buClr>
                <a:srgbClr val="FFFF00"/>
              </a:buClr>
              <a:buFont typeface="Symbol" charset="2"/>
              <a:buChar char="·"/>
              <a:defRPr/>
            </a:pPr>
            <a:r>
              <a:rPr lang="en-US" sz="2400" dirty="0" smtClean="0"/>
              <a:t>Risk Reduction: </a:t>
            </a:r>
          </a:p>
          <a:p>
            <a:pPr lvl="1">
              <a:lnSpc>
                <a:spcPct val="80000"/>
              </a:lnSpc>
              <a:buClr>
                <a:srgbClr val="66FFFF"/>
              </a:buClr>
              <a:defRPr/>
            </a:pPr>
            <a:r>
              <a:rPr lang="en-US" sz="2000" dirty="0" smtClean="0"/>
              <a:t>GOES Heritage System</a:t>
            </a:r>
          </a:p>
          <a:p>
            <a:pPr lvl="1">
              <a:lnSpc>
                <a:spcPct val="80000"/>
              </a:lnSpc>
              <a:buClr>
                <a:srgbClr val="66FFFF"/>
              </a:buClr>
              <a:defRPr/>
            </a:pPr>
            <a:r>
              <a:rPr lang="en-US" sz="2000" dirty="0" smtClean="0"/>
              <a:t>Offline Global System</a:t>
            </a:r>
          </a:p>
          <a:p>
            <a:pPr lvl="1">
              <a:lnSpc>
                <a:spcPct val="80000"/>
              </a:lnSpc>
              <a:buClr>
                <a:srgbClr val="66FFFF"/>
              </a:buClr>
              <a:defRPr/>
            </a:pPr>
            <a:r>
              <a:rPr lang="en-US" sz="2000" dirty="0" smtClean="0"/>
              <a:t>Communication</a:t>
            </a:r>
          </a:p>
          <a:p>
            <a:pPr lvl="1">
              <a:lnSpc>
                <a:spcPct val="80000"/>
              </a:lnSpc>
              <a:buClr>
                <a:srgbClr val="66FFFF"/>
              </a:buClr>
              <a:defRPr/>
            </a:pPr>
            <a:r>
              <a:rPr lang="en-US" sz="2000" dirty="0" smtClean="0"/>
              <a:t>Documentation</a:t>
            </a:r>
          </a:p>
          <a:p>
            <a:pPr lvl="1">
              <a:lnSpc>
                <a:spcPct val="80000"/>
              </a:lnSpc>
              <a:buClr>
                <a:srgbClr val="FFFF00"/>
              </a:buClr>
              <a:buFontTx/>
              <a:buNone/>
              <a:defRPr/>
            </a:pPr>
            <a:endParaRPr lang="en-US" sz="2000" dirty="0" smtClean="0"/>
          </a:p>
          <a:p>
            <a:pPr>
              <a:lnSpc>
                <a:spcPct val="80000"/>
              </a:lnSpc>
              <a:buClr>
                <a:srgbClr val="FFFF00"/>
              </a:buClr>
              <a:buFont typeface="Symbol" charset="2"/>
              <a:buChar char="·"/>
              <a:defRPr/>
            </a:pPr>
            <a:r>
              <a:rPr lang="en-US" sz="2400" dirty="0" smtClean="0"/>
              <a:t>Project risks will be identified in the “risks” section and risk mitigation plans and actions will also be addressed.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64E9A2D9-86FC-453B-84C9-92595D446EC1}" type="slidenum">
              <a:rPr lang="en-US" smtClean="0">
                <a:latin typeface="Times New Roman" pitchFamily="18" charset="0"/>
                <a:ea typeface="ＭＳ Ｐゴシック" pitchFamily="34" charset="-128"/>
              </a:rPr>
              <a:pPr/>
              <a:t>21</a:t>
            </a:fld>
            <a:endParaRPr lang="en-US" smtClean="0">
              <a:latin typeface="Times New Roman" pitchFamily="18" charset="0"/>
              <a:ea typeface="ＭＳ Ｐゴシック" pitchFamily="34" charset="-128"/>
            </a:endParaRPr>
          </a:p>
        </p:txBody>
      </p:sp>
      <p:sp>
        <p:nvSpPr>
          <p:cNvPr id="7573506" name="Rectangle 2"/>
          <p:cNvSpPr>
            <a:spLocks noGrp="1" noChangeArrowheads="1"/>
          </p:cNvSpPr>
          <p:nvPr>
            <p:ph type="title"/>
          </p:nvPr>
        </p:nvSpPr>
        <p:spPr>
          <a:xfrm>
            <a:off x="1295400" y="228600"/>
            <a:ext cx="6781800" cy="1143000"/>
          </a:xfrm>
        </p:spPr>
        <p:txBody>
          <a:bodyPr/>
          <a:lstStyle/>
          <a:p>
            <a:pPr>
              <a:defRPr/>
            </a:pPr>
            <a:r>
              <a:rPr lang="en-US" sz="3600" dirty="0" smtClean="0"/>
              <a:t>GHE CDR –</a:t>
            </a:r>
            <a:br>
              <a:rPr lang="en-US" sz="3600" dirty="0" smtClean="0"/>
            </a:br>
            <a:r>
              <a:rPr lang="en-US" sz="3600" dirty="0" smtClean="0"/>
              <a:t>Entry Criteria</a:t>
            </a:r>
          </a:p>
        </p:txBody>
      </p:sp>
      <p:sp>
        <p:nvSpPr>
          <p:cNvPr id="49156" name="Rectangle 3"/>
          <p:cNvSpPr>
            <a:spLocks noGrp="1" noChangeArrowheads="1"/>
          </p:cNvSpPr>
          <p:nvPr>
            <p:ph type="body" idx="1"/>
          </p:nvPr>
        </p:nvSpPr>
        <p:spPr>
          <a:xfrm>
            <a:off x="609600" y="2209800"/>
            <a:ext cx="7848600" cy="4343400"/>
          </a:xfrm>
        </p:spPr>
        <p:txBody>
          <a:bodyPr/>
          <a:lstStyle/>
          <a:p>
            <a:r>
              <a:rPr lang="en-US" dirty="0" smtClean="0">
                <a:effectLst/>
                <a:ea typeface="ＭＳ Ｐゴシック" pitchFamily="34" charset="-128"/>
              </a:rPr>
              <a:t>Risks and Actions</a:t>
            </a:r>
          </a:p>
          <a:p>
            <a:endParaRPr lang="en-US" dirty="0" smtClean="0">
              <a:effectLst/>
              <a:ea typeface="ＭＳ Ｐゴシック" pitchFamily="34" charset="-128"/>
            </a:endParaRPr>
          </a:p>
          <a:p>
            <a:r>
              <a:rPr lang="en-US" dirty="0" smtClean="0">
                <a:effectLst/>
                <a:ea typeface="ＭＳ Ｐゴシック" pitchFamily="34" charset="-128"/>
              </a:rPr>
              <a:t>Review of Global GHE CDR</a:t>
            </a:r>
          </a:p>
          <a:p>
            <a:pPr marL="933450" lvl="1" indent="-533400">
              <a:lnSpc>
                <a:spcPct val="80000"/>
              </a:lnSpc>
              <a:spcBef>
                <a:spcPct val="50000"/>
              </a:spcBef>
            </a:pPr>
            <a:r>
              <a:rPr lang="en-US" sz="2000" dirty="0" smtClean="0">
                <a:effectLst/>
                <a:ea typeface="ＭＳ Ｐゴシック" pitchFamily="34" charset="-128"/>
              </a:rPr>
              <a:t>Operations Concept</a:t>
            </a:r>
          </a:p>
          <a:p>
            <a:pPr marL="933450" lvl="1" indent="-533400">
              <a:lnSpc>
                <a:spcPct val="80000"/>
              </a:lnSpc>
              <a:spcBef>
                <a:spcPct val="50000"/>
              </a:spcBef>
            </a:pPr>
            <a:r>
              <a:rPr lang="en-US" sz="2000" dirty="0" smtClean="0">
                <a:effectLst/>
                <a:ea typeface="ＭＳ Ｐゴシック" pitchFamily="34" charset="-128"/>
              </a:rPr>
              <a:t>Requirements</a:t>
            </a:r>
          </a:p>
          <a:p>
            <a:pPr marL="933450" lvl="1" indent="-533400">
              <a:lnSpc>
                <a:spcPct val="80000"/>
              </a:lnSpc>
              <a:spcBef>
                <a:spcPct val="50000"/>
              </a:spcBef>
            </a:pPr>
            <a:r>
              <a:rPr lang="en-US" sz="2000" dirty="0" smtClean="0">
                <a:effectLst/>
                <a:ea typeface="ＭＳ Ｐゴシック" pitchFamily="34" charset="-128"/>
              </a:rPr>
              <a:t>Algorithm Theoretical Basis</a:t>
            </a:r>
          </a:p>
          <a:p>
            <a:pPr marL="933450" lvl="1" indent="-533400">
              <a:lnSpc>
                <a:spcPct val="80000"/>
              </a:lnSpc>
              <a:spcBef>
                <a:spcPct val="50000"/>
              </a:spcBef>
            </a:pPr>
            <a:r>
              <a:rPr lang="en-US" sz="2000" dirty="0" smtClean="0">
                <a:effectLst/>
                <a:ea typeface="ＭＳ Ｐゴシック" pitchFamily="34" charset="-128"/>
              </a:rPr>
              <a:t>Software Architecture and Interfaces</a:t>
            </a:r>
          </a:p>
          <a:p>
            <a:pPr marL="933450" lvl="1" indent="-533400">
              <a:lnSpc>
                <a:spcPct val="80000"/>
              </a:lnSpc>
              <a:spcBef>
                <a:spcPct val="50000"/>
              </a:spcBef>
            </a:pPr>
            <a:r>
              <a:rPr lang="en-US" sz="2000" dirty="0" smtClean="0">
                <a:effectLst/>
                <a:ea typeface="ＭＳ Ｐゴシック" pitchFamily="34" charset="-128"/>
              </a:rPr>
              <a:t>Quality Assurance</a:t>
            </a:r>
          </a:p>
          <a:p>
            <a:pPr marL="933450" lvl="1" indent="-533400">
              <a:lnSpc>
                <a:spcPct val="80000"/>
              </a:lnSpc>
              <a:spcBef>
                <a:spcPct val="50000"/>
              </a:spcBef>
            </a:pPr>
            <a:r>
              <a:rPr lang="en-US" sz="2000" dirty="0" smtClean="0">
                <a:effectLst/>
                <a:ea typeface="ＭＳ Ｐゴシック" pitchFamily="34" charset="-128"/>
              </a:rPr>
              <a:t>New Risks and Actions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2C3CEAD8-717A-4878-962C-B3D23867E457}" type="slidenum">
              <a:rPr lang="en-US" smtClean="0">
                <a:latin typeface="Times New Roman" pitchFamily="18" charset="0"/>
                <a:ea typeface="ＭＳ Ｐゴシック" pitchFamily="34" charset="-128"/>
              </a:rPr>
              <a:pPr/>
              <a:t>22</a:t>
            </a:fld>
            <a:endParaRPr lang="en-US" smtClean="0">
              <a:latin typeface="Times New Roman" pitchFamily="18" charset="0"/>
              <a:ea typeface="ＭＳ Ｐゴシック" pitchFamily="34" charset="-128"/>
            </a:endParaRPr>
          </a:p>
        </p:txBody>
      </p:sp>
      <p:sp>
        <p:nvSpPr>
          <p:cNvPr id="7575554" name="Rectangle 2"/>
          <p:cNvSpPr>
            <a:spLocks noGrp="1" noChangeArrowheads="1"/>
          </p:cNvSpPr>
          <p:nvPr>
            <p:ph type="title"/>
          </p:nvPr>
        </p:nvSpPr>
        <p:spPr>
          <a:xfrm>
            <a:off x="1295400" y="228600"/>
            <a:ext cx="6781800" cy="1143000"/>
          </a:xfrm>
        </p:spPr>
        <p:txBody>
          <a:bodyPr/>
          <a:lstStyle/>
          <a:p>
            <a:pPr>
              <a:defRPr/>
            </a:pPr>
            <a:r>
              <a:rPr lang="en-US" sz="3600" dirty="0" smtClean="0"/>
              <a:t>GHE Team CDR –</a:t>
            </a:r>
            <a:br>
              <a:rPr lang="en-US" sz="3600" dirty="0" smtClean="0"/>
            </a:br>
            <a:r>
              <a:rPr lang="en-US" sz="3600" dirty="0" smtClean="0"/>
              <a:t> Exit Criteria</a:t>
            </a:r>
          </a:p>
        </p:txBody>
      </p:sp>
      <p:sp>
        <p:nvSpPr>
          <p:cNvPr id="50180" name="Rectangle 3"/>
          <p:cNvSpPr>
            <a:spLocks noGrp="1" noChangeArrowheads="1"/>
          </p:cNvSpPr>
          <p:nvPr>
            <p:ph type="body" idx="1"/>
          </p:nvPr>
        </p:nvSpPr>
        <p:spPr/>
        <p:txBody>
          <a:bodyPr/>
          <a:lstStyle/>
          <a:p>
            <a:r>
              <a:rPr lang="en-US" smtClean="0">
                <a:effectLst/>
                <a:ea typeface="ＭＳ Ｐゴシック" pitchFamily="34" charset="-128"/>
              </a:rPr>
              <a:t>Critical Design Review Report</a:t>
            </a:r>
          </a:p>
          <a:p>
            <a:pPr lvl="1"/>
            <a:r>
              <a:rPr lang="en-US" smtClean="0">
                <a:effectLst/>
                <a:ea typeface="ＭＳ Ｐゴシック" pitchFamily="34" charset="-128"/>
              </a:rPr>
              <a:t>The CDR Report (CDRR), a standard artifact of the STAR Enterprise Process Lifecycle (EPL), will be compiled after the CDR</a:t>
            </a:r>
          </a:p>
          <a:p>
            <a:pPr lvl="1"/>
            <a:r>
              <a:rPr lang="en-US" smtClean="0">
                <a:effectLst/>
                <a:ea typeface="ＭＳ Ｐゴシック" pitchFamily="34" charset="-128"/>
              </a:rPr>
              <a:t>The report will contain:</a:t>
            </a:r>
          </a:p>
          <a:p>
            <a:pPr lvl="2"/>
            <a:r>
              <a:rPr lang="en-US" smtClean="0">
                <a:effectLst/>
                <a:ea typeface="ＭＳ Ｐゴシック" pitchFamily="34" charset="-128"/>
              </a:rPr>
              <a:t>Actions</a:t>
            </a:r>
          </a:p>
          <a:p>
            <a:pPr lvl="2"/>
            <a:r>
              <a:rPr lang="en-US" smtClean="0">
                <a:effectLst/>
                <a:ea typeface="ＭＳ Ｐゴシック" pitchFamily="34" charset="-128"/>
              </a:rPr>
              <a:t>Comments</a:t>
            </a:r>
          </a:p>
          <a:p>
            <a:pPr lvl="2"/>
            <a:r>
              <a:rPr lang="en-US" smtClean="0">
                <a:effectLst/>
                <a:ea typeface="ＭＳ Ｐゴシック" pitchFamily="34" charset="-128"/>
              </a:rPr>
              <a:t>CDR presentation</a:t>
            </a:r>
          </a:p>
          <a:p>
            <a:pPr lvl="1"/>
            <a:endParaRPr lang="en-US"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B34EE009-2E23-48E6-BE73-9F59676AFD20}" type="slidenum">
              <a:rPr lang="en-US" smtClean="0">
                <a:latin typeface="Times New Roman" pitchFamily="18" charset="0"/>
                <a:ea typeface="ＭＳ Ｐゴシック" pitchFamily="34" charset="-128"/>
              </a:rPr>
              <a:pPr/>
              <a:t>23</a:t>
            </a:fld>
            <a:endParaRPr lang="en-US" smtClean="0">
              <a:latin typeface="Times New Roman" pitchFamily="18" charset="0"/>
              <a:ea typeface="ＭＳ Ｐゴシック" pitchFamily="34" charset="-128"/>
            </a:endParaRPr>
          </a:p>
        </p:txBody>
      </p:sp>
      <p:sp>
        <p:nvSpPr>
          <p:cNvPr id="6036482" name="Rectangle 2"/>
          <p:cNvSpPr>
            <a:spLocks noGrp="1" noChangeArrowheads="1"/>
          </p:cNvSpPr>
          <p:nvPr>
            <p:ph type="title"/>
          </p:nvPr>
        </p:nvSpPr>
        <p:spPr>
          <a:xfrm>
            <a:off x="1295400" y="152400"/>
            <a:ext cx="6781800" cy="1143000"/>
          </a:xfrm>
        </p:spPr>
        <p:txBody>
          <a:bodyPr/>
          <a:lstStyle/>
          <a:p>
            <a:pPr>
              <a:defRPr/>
            </a:pPr>
            <a:r>
              <a:rPr lang="en-US" sz="4000" dirty="0" smtClean="0">
                <a:ea typeface="+mj-ea"/>
              </a:rPr>
              <a:t>Review Objectives</a:t>
            </a:r>
          </a:p>
        </p:txBody>
      </p:sp>
      <p:sp>
        <p:nvSpPr>
          <p:cNvPr id="51204" name="Rectangle 3"/>
          <p:cNvSpPr>
            <a:spLocks noGrp="1" noChangeArrowheads="1"/>
          </p:cNvSpPr>
          <p:nvPr>
            <p:ph type="body" idx="1"/>
          </p:nvPr>
        </p:nvSpPr>
        <p:spPr>
          <a:xfrm>
            <a:off x="304800" y="1828800"/>
            <a:ext cx="8382000" cy="4495800"/>
          </a:xfrm>
        </p:spPr>
        <p:txBody>
          <a:bodyPr/>
          <a:lstStyle/>
          <a:p>
            <a:pPr>
              <a:spcBef>
                <a:spcPct val="50000"/>
              </a:spcBef>
            </a:pPr>
            <a:r>
              <a:rPr lang="en-US" sz="2400" b="1" smtClean="0">
                <a:effectLst/>
                <a:ea typeface="ＭＳ Ｐゴシック" pitchFamily="34" charset="-128"/>
              </a:rPr>
              <a:t>Review the project plan</a:t>
            </a:r>
            <a:endParaRPr lang="en-US" sz="2400" smtClean="0">
              <a:effectLst/>
              <a:ea typeface="ＭＳ Ｐゴシック" pitchFamily="34" charset="-128"/>
            </a:endParaRPr>
          </a:p>
          <a:p>
            <a:pPr>
              <a:spcBef>
                <a:spcPct val="50000"/>
              </a:spcBef>
            </a:pPr>
            <a:r>
              <a:rPr lang="en-US" sz="2400" b="1" smtClean="0">
                <a:effectLst/>
                <a:ea typeface="ＭＳ Ｐゴシック" pitchFamily="34" charset="-128"/>
              </a:rPr>
              <a:t>Review the operations concept</a:t>
            </a:r>
            <a:endParaRPr lang="en-US" sz="2400" smtClean="0">
              <a:effectLst/>
              <a:ea typeface="ＭＳ Ｐゴシック" pitchFamily="34" charset="-128"/>
            </a:endParaRPr>
          </a:p>
          <a:p>
            <a:pPr>
              <a:spcBef>
                <a:spcPct val="50000"/>
              </a:spcBef>
            </a:pPr>
            <a:r>
              <a:rPr lang="en-US" sz="2400" b="1" smtClean="0">
                <a:effectLst/>
                <a:ea typeface="ＭＳ Ｐゴシック" pitchFamily="34" charset="-128"/>
              </a:rPr>
              <a:t>Review the requirements</a:t>
            </a:r>
          </a:p>
          <a:p>
            <a:pPr>
              <a:spcBef>
                <a:spcPct val="50000"/>
              </a:spcBef>
            </a:pPr>
            <a:r>
              <a:rPr lang="en-US" sz="2400" b="1" smtClean="0">
                <a:effectLst/>
                <a:ea typeface="ＭＳ Ｐゴシック" pitchFamily="34" charset="-128"/>
              </a:rPr>
              <a:t>Review the algorithm theoretical basis</a:t>
            </a:r>
          </a:p>
          <a:p>
            <a:pPr>
              <a:spcBef>
                <a:spcPct val="50000"/>
              </a:spcBef>
            </a:pPr>
            <a:r>
              <a:rPr lang="en-US" sz="2400" b="1" smtClean="0">
                <a:effectLst/>
                <a:ea typeface="ＭＳ Ｐゴシック" pitchFamily="34" charset="-128"/>
              </a:rPr>
              <a:t>Review the software system architecture and interfaces</a:t>
            </a:r>
          </a:p>
          <a:p>
            <a:pPr>
              <a:spcBef>
                <a:spcPct val="50000"/>
              </a:spcBef>
            </a:pPr>
            <a:r>
              <a:rPr lang="en-US" sz="2400" b="1" smtClean="0">
                <a:effectLst/>
                <a:ea typeface="ＭＳ Ｐゴシック" pitchFamily="34" charset="-128"/>
              </a:rPr>
              <a:t>Review the plans for quality assurance</a:t>
            </a:r>
            <a:endParaRPr lang="en-US" sz="2400" smtClean="0">
              <a:effectLst/>
              <a:ea typeface="ＭＳ Ｐゴシック" pitchFamily="34" charset="-128"/>
            </a:endParaRPr>
          </a:p>
          <a:p>
            <a:pPr>
              <a:spcBef>
                <a:spcPct val="50000"/>
              </a:spcBef>
            </a:pPr>
            <a:r>
              <a:rPr lang="en-US" sz="2400" b="1" smtClean="0">
                <a:effectLst/>
                <a:ea typeface="ＭＳ Ｐゴシック" pitchFamily="34" charset="-128"/>
              </a:rPr>
              <a:t>Review the requirements allocation</a:t>
            </a:r>
          </a:p>
          <a:p>
            <a:pPr>
              <a:spcBef>
                <a:spcPct val="50000"/>
              </a:spcBef>
            </a:pPr>
            <a:r>
              <a:rPr lang="en-US" sz="2400" b="1" smtClean="0">
                <a:effectLst/>
                <a:ea typeface="ＭＳ Ｐゴシック" pitchFamily="34" charset="-128"/>
              </a:rPr>
              <a:t>Review risks and actions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4FBD0917-8B60-46CB-9174-D802B485224D}" type="slidenum">
              <a:rPr lang="en-US" smtClean="0">
                <a:latin typeface="Times New Roman" pitchFamily="18" charset="0"/>
                <a:ea typeface="ＭＳ Ｐゴシック" pitchFamily="34" charset="-128"/>
              </a:rPr>
              <a:pPr/>
              <a:t>24</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smtClean="0">
                <a:ea typeface="+mj-ea"/>
              </a:rPr>
              <a:t>Review Agenda</a:t>
            </a:r>
          </a:p>
        </p:txBody>
      </p:sp>
      <p:sp>
        <p:nvSpPr>
          <p:cNvPr id="52228"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effectLst/>
                <a:ea typeface="ＭＳ Ｐゴシック" pitchFamily="34" charset="-128"/>
              </a:rPr>
              <a:t>Introduction		      			Zhao</a:t>
            </a:r>
          </a:p>
          <a:p>
            <a:pPr marL="381000" indent="-381000">
              <a:lnSpc>
                <a:spcPct val="90000"/>
              </a:lnSpc>
            </a:pPr>
            <a:r>
              <a:rPr lang="en-US" smtClean="0">
                <a:solidFill>
                  <a:srgbClr val="FF6600"/>
                </a:solidFill>
                <a:effectLst/>
                <a:ea typeface="ＭＳ Ｐゴシック" pitchFamily="34" charset="-128"/>
              </a:rPr>
              <a:t>Risks						Wolf</a:t>
            </a:r>
          </a:p>
          <a:p>
            <a:pPr marL="381000" indent="-381000">
              <a:lnSpc>
                <a:spcPct val="90000"/>
              </a:lnSpc>
            </a:pPr>
            <a:r>
              <a:rPr lang="en-US" smtClean="0">
                <a:effectLst/>
                <a:ea typeface="ＭＳ Ｐゴシック" pitchFamily="34" charset="-128"/>
              </a:rPr>
              <a:t>Requirements		                   	Wolf</a:t>
            </a:r>
          </a:p>
          <a:p>
            <a:pPr marL="381000" indent="-381000">
              <a:lnSpc>
                <a:spcPct val="90000"/>
              </a:lnSpc>
            </a:pPr>
            <a:r>
              <a:rPr lang="en-US" smtClean="0">
                <a:effectLst/>
                <a:ea typeface="ＭＳ Ｐゴシック" pitchFamily="34" charset="-128"/>
              </a:rPr>
              <a:t>Operations Concept				Zhao</a:t>
            </a:r>
          </a:p>
          <a:p>
            <a:pPr marL="381000" indent="-381000">
              <a:lnSpc>
                <a:spcPct val="90000"/>
              </a:lnSpc>
            </a:pPr>
            <a:r>
              <a:rPr lang="en-US" smtClean="0">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and Interfaces	Davenport </a:t>
            </a:r>
          </a:p>
          <a:p>
            <a:pPr marL="381000" indent="-381000">
              <a:lnSpc>
                <a:spcPct val="90000"/>
              </a:lnSpc>
            </a:pPr>
            <a:r>
              <a:rPr lang="en-US" smtClean="0">
                <a:effectLst/>
                <a:ea typeface="ＭＳ Ｐゴシック" pitchFamily="34" charset="-128"/>
              </a:rPr>
              <a:t>Quality Assurance				Wolf</a:t>
            </a:r>
          </a:p>
          <a:p>
            <a:pPr marL="381000" indent="-381000">
              <a:lnSpc>
                <a:spcPct val="90000"/>
              </a:lnSpc>
            </a:pPr>
            <a:r>
              <a:rPr lang="en-US" smtClean="0">
                <a:effectLst/>
                <a:ea typeface="ＭＳ Ｐゴシック" pitchFamily="34" charset="-128"/>
              </a:rPr>
              <a:t>Risks and Actions				Wolf</a:t>
            </a:r>
          </a:p>
          <a:p>
            <a:pPr marL="381000" indent="-381000">
              <a:lnSpc>
                <a:spcPct val="90000"/>
              </a:lnSpc>
            </a:pPr>
            <a:r>
              <a:rPr lang="en-US"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BE41BE7D-9A08-4EC3-BF51-55C14248B498}" type="slidenum">
              <a:rPr lang="en-US" smtClean="0">
                <a:latin typeface="Times New Roman" pitchFamily="18" charset="0"/>
                <a:ea typeface="ＭＳ Ｐゴシック" pitchFamily="34" charset="-128"/>
              </a:rPr>
              <a:pPr/>
              <a:t>25</a:t>
            </a:fld>
            <a:endParaRPr lang="en-US" smtClean="0">
              <a:latin typeface="Times New Roman" pitchFamily="18" charset="0"/>
              <a:ea typeface="ＭＳ Ｐゴシック" pitchFamily="34" charset="-128"/>
            </a:endParaRPr>
          </a:p>
        </p:txBody>
      </p:sp>
      <p:sp>
        <p:nvSpPr>
          <p:cNvPr id="36867" name="Rectangle 2"/>
          <p:cNvSpPr>
            <a:spLocks noGrp="1" noChangeArrowheads="1"/>
          </p:cNvSpPr>
          <p:nvPr>
            <p:ph type="body" idx="1"/>
          </p:nvPr>
        </p:nvSpPr>
        <p:spPr>
          <a:xfrm>
            <a:off x="685800" y="1752600"/>
            <a:ext cx="7924800" cy="2590800"/>
          </a:xfrm>
        </p:spPr>
        <p:txBody>
          <a:bodyPr/>
          <a:lstStyle/>
          <a:p>
            <a:pPr algn="ctr" eaLnBrk="1" hangingPunct="1">
              <a:buFont typeface="Symbol" charset="2"/>
              <a:buNone/>
              <a:defRPr/>
            </a:pPr>
            <a:endParaRPr lang="en-US" sz="4000" b="1" dirty="0" smtClean="0">
              <a:solidFill>
                <a:srgbClr val="FFFF00"/>
              </a:solidFill>
              <a:latin typeface="Book Antiqua" charset="0"/>
            </a:endParaRPr>
          </a:p>
          <a:p>
            <a:pPr marL="0" indent="0" algn="ctr" eaLnBrk="1" hangingPunct="1">
              <a:buFont typeface="Symbol" charset="2"/>
              <a:buNone/>
              <a:defRPr/>
            </a:pPr>
            <a:r>
              <a:rPr lang="en-US" sz="4000" b="1" dirty="0" smtClean="0">
                <a:solidFill>
                  <a:srgbClr val="FFFF00"/>
                </a:solidFill>
                <a:latin typeface="Book Antiqua" charset="0"/>
              </a:rPr>
              <a:t>CDR Review Report</a:t>
            </a:r>
          </a:p>
          <a:p>
            <a:pPr marL="0" indent="0" algn="ctr" eaLnBrk="1" hangingPunct="1">
              <a:buFont typeface="Symbol" charset="2"/>
              <a:buNone/>
              <a:defRPr/>
            </a:pPr>
            <a:r>
              <a:rPr lang="en-US" sz="4000" b="1" dirty="0" smtClean="0">
                <a:solidFill>
                  <a:srgbClr val="FFFF00"/>
                </a:solidFill>
                <a:latin typeface="Book Antiqua" charset="0"/>
              </a:rPr>
              <a:t> and Actions</a:t>
            </a:r>
          </a:p>
          <a:p>
            <a:pPr marL="0" indent="0" algn="ctr" eaLnBrk="1" hangingPunct="1">
              <a:lnSpc>
                <a:spcPct val="85000"/>
              </a:lnSpc>
              <a:spcBef>
                <a:spcPct val="0"/>
              </a:spcBef>
              <a:buClrTx/>
              <a:buSzTx/>
              <a:buFontTx/>
              <a:buNone/>
              <a:defRPr/>
            </a:pP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Presented by</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Walter Wolf</a:t>
            </a:r>
            <a:endParaRPr lang="en-US" sz="4000" b="1" dirty="0" smtClean="0">
              <a:solidFill>
                <a:srgbClr val="FFFF00"/>
              </a:solidFill>
              <a:latin typeface="Book Antiqu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BF23067C-0FA0-4F6A-AB39-54248E8D0784}" type="slidenum">
              <a:rPr lang="en-US" smtClean="0">
                <a:latin typeface="Times New Roman" pitchFamily="18" charset="0"/>
                <a:ea typeface="ＭＳ Ｐゴシック" pitchFamily="34" charset="-128"/>
              </a:rPr>
              <a:pPr/>
              <a:t>26</a:t>
            </a:fld>
            <a:endParaRPr lang="en-US" smtClean="0">
              <a:latin typeface="Times New Roman" pitchFamily="18" charset="0"/>
              <a:ea typeface="ＭＳ Ｐゴシック" pitchFamily="34" charset="-128"/>
            </a:endParaRPr>
          </a:p>
        </p:txBody>
      </p:sp>
      <p:sp>
        <p:nvSpPr>
          <p:cNvPr id="36867" name="Rectangle 2"/>
          <p:cNvSpPr>
            <a:spLocks noGrp="1" noChangeArrowheads="1"/>
          </p:cNvSpPr>
          <p:nvPr>
            <p:ph type="title"/>
          </p:nvPr>
        </p:nvSpPr>
        <p:spPr>
          <a:xfrm>
            <a:off x="1066800" y="228600"/>
            <a:ext cx="7848600" cy="1143000"/>
          </a:xfrm>
        </p:spPr>
        <p:txBody>
          <a:bodyPr/>
          <a:lstStyle/>
          <a:p>
            <a:pPr eaLnBrk="1" hangingPunct="1">
              <a:defRPr/>
            </a:pPr>
            <a:r>
              <a:rPr lang="en-US" sz="4000" dirty="0" smtClean="0">
                <a:ea typeface="+mj-ea"/>
              </a:rPr>
              <a:t>GHE Pre-CDR</a:t>
            </a:r>
            <a:br>
              <a:rPr lang="en-US" sz="4000" dirty="0" smtClean="0">
                <a:ea typeface="+mj-ea"/>
              </a:rPr>
            </a:br>
            <a:r>
              <a:rPr lang="en-US" sz="4000" dirty="0" smtClean="0">
                <a:ea typeface="+mj-ea"/>
              </a:rPr>
              <a:t>Reports and Actions</a:t>
            </a:r>
          </a:p>
        </p:txBody>
      </p:sp>
      <p:sp>
        <p:nvSpPr>
          <p:cNvPr id="36868" name="Rectangle 3"/>
          <p:cNvSpPr>
            <a:spLocks noGrp="1" noChangeArrowheads="1"/>
          </p:cNvSpPr>
          <p:nvPr>
            <p:ph type="body" idx="1"/>
          </p:nvPr>
        </p:nvSpPr>
        <p:spPr/>
        <p:txBody>
          <a:bodyPr/>
          <a:lstStyle/>
          <a:p>
            <a:pPr eaLnBrk="1" hangingPunct="1">
              <a:buFont typeface="Symbol" charset="2"/>
              <a:buChar char="·"/>
              <a:defRPr/>
            </a:pPr>
            <a:r>
              <a:rPr lang="en-US" smtClean="0"/>
              <a:t>Open Pre-CDR Risks and Actions</a:t>
            </a:r>
          </a:p>
          <a:p>
            <a:pPr eaLnBrk="1" hangingPunct="1">
              <a:buFont typeface="Symbol" charset="2"/>
              <a:buChar char="·"/>
              <a:defRPr/>
            </a:pP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66FFBC62-4311-47A5-A53F-C45DFCD11301}" type="slidenum">
              <a:rPr lang="en-US" smtClean="0">
                <a:latin typeface="Times New Roman" pitchFamily="18" charset="0"/>
                <a:ea typeface="ＭＳ Ｐゴシック" pitchFamily="34" charset="-128"/>
              </a:rPr>
              <a:pPr/>
              <a:t>27</a:t>
            </a:fld>
            <a:endParaRPr lang="en-US" smtClean="0">
              <a:latin typeface="Times New Roman" pitchFamily="18" charset="0"/>
              <a:ea typeface="ＭＳ Ｐゴシック" pitchFamily="34" charset="-128"/>
            </a:endParaRPr>
          </a:p>
        </p:txBody>
      </p:sp>
      <p:sp>
        <p:nvSpPr>
          <p:cNvPr id="41987" name="Rectangle 2"/>
          <p:cNvSpPr>
            <a:spLocks noGrp="1" noChangeArrowheads="1"/>
          </p:cNvSpPr>
          <p:nvPr>
            <p:ph type="ctrTitle"/>
          </p:nvPr>
        </p:nvSpPr>
        <p:spPr/>
        <p:txBody>
          <a:bodyPr/>
          <a:lstStyle/>
          <a:p>
            <a:pPr eaLnBrk="1" hangingPunct="1">
              <a:defRPr/>
            </a:pPr>
            <a:r>
              <a:rPr lang="en-US" dirty="0" smtClean="0">
                <a:ea typeface="+mj-ea"/>
              </a:rPr>
              <a:t>Pre-CDR Risks and Actions</a:t>
            </a:r>
          </a:p>
        </p:txBody>
      </p:sp>
      <p:sp>
        <p:nvSpPr>
          <p:cNvPr id="41988" name="Rectangle 3"/>
          <p:cNvSpPr>
            <a:spLocks noGrp="1" noChangeArrowheads="1"/>
          </p:cNvSpPr>
          <p:nvPr>
            <p:ph type="subTitle" idx="1"/>
          </p:nvPr>
        </p:nvSpPr>
        <p:spPr/>
        <p:txBody>
          <a:bodyPr/>
          <a:lstStyle/>
          <a:p>
            <a:pPr eaLnBrk="1" hangingPunct="1">
              <a:defRPr/>
            </a:pPr>
            <a:r>
              <a:rPr lang="en-US" smtClean="0">
                <a:ea typeface="+mn-ea"/>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5E73A0CE-D9B9-4BF0-8DB3-F865C8F7BBFF}" type="slidenum">
              <a:rPr lang="en-US" smtClean="0">
                <a:latin typeface="Times New Roman" pitchFamily="18" charset="0"/>
                <a:ea typeface="ＭＳ Ｐゴシック" pitchFamily="34" charset="-128"/>
              </a:rPr>
              <a:pPr/>
              <a:t>28</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p:txBody>
          <a:bodyPr/>
          <a:lstStyle/>
          <a:p>
            <a:pPr eaLnBrk="1" hangingPunct="1">
              <a:defRPr/>
            </a:pPr>
            <a:r>
              <a:rPr lang="en-US" sz="4000" dirty="0" smtClean="0">
                <a:ea typeface="+mj-ea"/>
              </a:rPr>
              <a:t>Pre-CDR Risks and </a:t>
            </a:r>
            <a:br>
              <a:rPr lang="en-US" sz="4000" dirty="0" smtClean="0">
                <a:ea typeface="+mj-ea"/>
              </a:rPr>
            </a:br>
            <a:r>
              <a:rPr lang="en-US" sz="4000" dirty="0" smtClean="0">
                <a:ea typeface="+mj-ea"/>
              </a:rPr>
              <a:t>Actions For GHE</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buFont typeface="Symbol" charset="2"/>
              <a:buChar char="·"/>
              <a:defRPr/>
            </a:pPr>
            <a:r>
              <a:rPr lang="en-US" sz="2400" b="1" dirty="0" smtClean="0">
                <a:solidFill>
                  <a:srgbClr val="FFFF00"/>
                </a:solidFill>
              </a:rPr>
              <a:t>Pre-CDR Risk 1: </a:t>
            </a:r>
            <a:r>
              <a:rPr lang="en-US" sz="2400" b="1" dirty="0" smtClean="0"/>
              <a:t>PDR was waived.  Going straight to CDR.</a:t>
            </a:r>
            <a:endParaRPr lang="en-US" sz="2400" b="1" dirty="0" smtClean="0">
              <a:solidFill>
                <a:srgbClr val="FFFFFF"/>
              </a:solidFill>
            </a:endParaRPr>
          </a:p>
          <a:p>
            <a:pPr eaLnBrk="1" hangingPunct="1">
              <a:buFont typeface="Symbol" charset="2"/>
              <a:buChar char="·"/>
              <a:defRPr/>
            </a:pPr>
            <a:r>
              <a:rPr lang="en-US" sz="2400" b="1" dirty="0" smtClean="0">
                <a:solidFill>
                  <a:srgbClr val="FFFF00"/>
                </a:solidFill>
              </a:rPr>
              <a:t>Risk Assessment: </a:t>
            </a:r>
            <a:r>
              <a:rPr lang="en-US" sz="2400" b="1" dirty="0" smtClean="0"/>
              <a:t>Medium</a:t>
            </a:r>
          </a:p>
          <a:p>
            <a:pPr eaLnBrk="1" hangingPunct="1">
              <a:buFont typeface="Symbol" charset="2"/>
              <a:buChar char="·"/>
              <a:defRPr/>
            </a:pPr>
            <a:r>
              <a:rPr lang="en-US" sz="2400" b="1" dirty="0" smtClean="0">
                <a:solidFill>
                  <a:srgbClr val="FFFF00"/>
                </a:solidFill>
              </a:rPr>
              <a:t>Impact: </a:t>
            </a:r>
            <a:r>
              <a:rPr lang="en-US" sz="2400" b="1" dirty="0" smtClean="0"/>
              <a:t>If the overall project information is not provided at the CDR then the project will fall behind schedule increasing costs</a:t>
            </a:r>
          </a:p>
          <a:p>
            <a:pPr eaLnBrk="1" hangingPunct="1">
              <a:buFont typeface="Symbol" charset="2"/>
              <a:buChar char="·"/>
              <a:defRPr/>
            </a:pPr>
            <a:r>
              <a:rPr lang="en-US" sz="2400" b="1" dirty="0" smtClean="0">
                <a:solidFill>
                  <a:srgbClr val="FFFF00"/>
                </a:solidFill>
              </a:rPr>
              <a:t>Likelihood: </a:t>
            </a:r>
            <a:r>
              <a:rPr lang="en-US" sz="2400" b="1" dirty="0" smtClean="0"/>
              <a:t>Medium</a:t>
            </a:r>
          </a:p>
          <a:p>
            <a:pPr eaLnBrk="1" hangingPunct="1">
              <a:buFont typeface="Symbol" charset="2"/>
              <a:buChar char="·"/>
              <a:defRPr/>
            </a:pPr>
            <a:r>
              <a:rPr lang="en-US" sz="2400" b="1" dirty="0" smtClean="0">
                <a:solidFill>
                  <a:srgbClr val="FFFF00"/>
                </a:solidFill>
              </a:rPr>
              <a:t>Mitigation:</a:t>
            </a:r>
          </a:p>
          <a:p>
            <a:pPr lvl="1" eaLnBrk="1" hangingPunct="1">
              <a:defRPr/>
            </a:pPr>
            <a:r>
              <a:rPr lang="en-US" sz="2000" b="1" dirty="0" smtClean="0"/>
              <a:t>Identify the project tasks and address them within the CDR</a:t>
            </a:r>
            <a:endParaRPr lang="en-US" b="1" dirty="0" smtClean="0">
              <a:solidFill>
                <a:srgbClr val="FFFFFF"/>
              </a:solidFill>
            </a:endParaRPr>
          </a:p>
          <a:p>
            <a:pPr eaLnBrk="1" hangingPunct="1">
              <a:buFont typeface="Symbol" charset="2"/>
              <a:buChar char="·"/>
              <a:defRPr/>
            </a:pPr>
            <a:r>
              <a:rPr lang="en-US" sz="2400" b="1" dirty="0" smtClean="0">
                <a:solidFill>
                  <a:srgbClr val="FFFF00"/>
                </a:solidFill>
              </a:rPr>
              <a:t>Status:</a:t>
            </a:r>
            <a:r>
              <a:rPr lang="en-US" sz="2400" b="1" dirty="0" smtClean="0"/>
              <a:t>  Closed</a:t>
            </a:r>
            <a:endParaRPr lang="en-US" sz="2400" b="1" dirty="0" smtClean="0">
              <a:solidFill>
                <a:srgbClr val="FFFFFF"/>
              </a:solidFill>
            </a:endParaRPr>
          </a:p>
          <a:p>
            <a:pPr eaLnBrk="1" hangingPunct="1">
              <a:buFont typeface="Symbol" charset="2"/>
              <a:buChar char="·"/>
              <a:defRPr/>
            </a:pP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F4B6170A-A774-427C-9104-53E37BE97B1C}" type="slidenum">
              <a:rPr lang="en-US"/>
              <a:pPr/>
              <a:t>29</a:t>
            </a:fld>
            <a:endParaRPr lang="en-US"/>
          </a:p>
        </p:txBody>
      </p:sp>
      <p:sp>
        <p:nvSpPr>
          <p:cNvPr id="43011" name="Rectangle 2"/>
          <p:cNvSpPr>
            <a:spLocks noGrp="1" noChangeArrowheads="1"/>
          </p:cNvSpPr>
          <p:nvPr>
            <p:ph type="title"/>
          </p:nvPr>
        </p:nvSpPr>
        <p:spPr/>
        <p:txBody>
          <a:bodyPr/>
          <a:lstStyle/>
          <a:p>
            <a:pPr eaLnBrk="1" hangingPunct="1">
              <a:defRPr/>
            </a:pPr>
            <a:r>
              <a:rPr lang="en-US" sz="4000" dirty="0" smtClean="0">
                <a:ea typeface="+mj-ea"/>
              </a:rPr>
              <a:t>Pre-CDR Risks and </a:t>
            </a:r>
            <a:br>
              <a:rPr lang="en-US" sz="4000" dirty="0" smtClean="0">
                <a:ea typeface="+mj-ea"/>
              </a:rPr>
            </a:br>
            <a:r>
              <a:rPr lang="en-US" sz="4000" dirty="0" smtClean="0">
                <a:ea typeface="+mj-ea"/>
              </a:rPr>
              <a:t>Actions For HE</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r>
              <a:rPr lang="en-US" sz="2400" b="1" dirty="0" smtClean="0">
                <a:solidFill>
                  <a:srgbClr val="FFFF00"/>
                </a:solidFill>
                <a:ea typeface="ＭＳ Ｐゴシック" pitchFamily="34" charset="-128"/>
              </a:rPr>
              <a:t>Pre-CDR Risk 2: </a:t>
            </a:r>
            <a:r>
              <a:rPr lang="en-US" sz="2000" b="1" dirty="0" smtClean="0">
                <a:ea typeface="ＭＳ Ｐゴシック" pitchFamily="34" charset="-128"/>
              </a:rPr>
              <a:t>Possible loss of Meteosat data</a:t>
            </a:r>
            <a:endParaRPr lang="en-US" sz="2000" b="1" dirty="0" smtClean="0">
              <a:solidFill>
                <a:srgbClr val="FFFFFF"/>
              </a:solidFill>
              <a:ea typeface="ＭＳ Ｐゴシック" pitchFamily="34" charset="-128"/>
            </a:endParaRPr>
          </a:p>
          <a:p>
            <a:pPr eaLnBrk="1" hangingPunct="1"/>
            <a:r>
              <a:rPr lang="en-US" sz="2400" b="1" dirty="0" smtClean="0">
                <a:solidFill>
                  <a:srgbClr val="FFFF00"/>
                </a:solidFill>
                <a:ea typeface="ＭＳ Ｐゴシック" pitchFamily="34" charset="-128"/>
              </a:rPr>
              <a:t>Risk Assessment: </a:t>
            </a:r>
            <a:r>
              <a:rPr lang="en-US" sz="2000" b="1" dirty="0" smtClean="0">
                <a:ea typeface="ＭＳ Ｐゴシック" pitchFamily="34" charset="-128"/>
              </a:rPr>
              <a:t>Low</a:t>
            </a:r>
          </a:p>
          <a:p>
            <a:pPr eaLnBrk="1" hangingPunct="1"/>
            <a:r>
              <a:rPr lang="en-US" sz="2400" b="1" dirty="0" smtClean="0">
                <a:solidFill>
                  <a:srgbClr val="FFFF00"/>
                </a:solidFill>
                <a:ea typeface="ＭＳ Ｐゴシック" pitchFamily="34" charset="-128"/>
              </a:rPr>
              <a:t>Impact: </a:t>
            </a:r>
            <a:r>
              <a:rPr lang="en-US" sz="2000" b="1" dirty="0" smtClean="0">
                <a:ea typeface="ＭＳ Ｐゴシック" pitchFamily="34" charset="-128"/>
              </a:rPr>
              <a:t>If Meteosat data is lost, then there will not be complete global coverage for the GHE rainfall products</a:t>
            </a:r>
          </a:p>
          <a:p>
            <a:pPr eaLnBrk="1" hangingPunct="1"/>
            <a:r>
              <a:rPr lang="en-US" sz="2400" b="1" dirty="0" smtClean="0">
                <a:solidFill>
                  <a:srgbClr val="FFFF00"/>
                </a:solidFill>
                <a:ea typeface="ＭＳ Ｐゴシック" pitchFamily="34" charset="-128"/>
              </a:rPr>
              <a:t>Likelihood: </a:t>
            </a:r>
            <a:r>
              <a:rPr lang="en-US" sz="2000" b="1" dirty="0" smtClean="0">
                <a:ea typeface="ＭＳ Ｐゴシック" pitchFamily="34" charset="-128"/>
              </a:rPr>
              <a:t>Low</a:t>
            </a:r>
          </a:p>
          <a:p>
            <a:pPr eaLnBrk="1" hangingPunct="1"/>
            <a:r>
              <a:rPr lang="en-US" sz="2400" b="1" dirty="0" smtClean="0">
                <a:solidFill>
                  <a:srgbClr val="FFFF00"/>
                </a:solidFill>
                <a:ea typeface="ＭＳ Ｐゴシック" pitchFamily="34" charset="-128"/>
              </a:rPr>
              <a:t>Mitigation:</a:t>
            </a:r>
          </a:p>
          <a:p>
            <a:pPr lvl="1" eaLnBrk="1" hangingPunct="1"/>
            <a:r>
              <a:rPr lang="en-US" sz="2000" b="1" dirty="0" smtClean="0">
                <a:ea typeface="ＭＳ Ｐゴシック" pitchFamily="34" charset="-128"/>
              </a:rPr>
              <a:t>Work with NESDIS managements to ensure that Meteosat data is readily available</a:t>
            </a:r>
            <a:endParaRPr lang="en-US" b="1" dirty="0" smtClean="0">
              <a:solidFill>
                <a:srgbClr val="FFFFFF"/>
              </a:solidFill>
              <a:ea typeface="ＭＳ Ｐゴシック" pitchFamily="34" charset="-128"/>
            </a:endParaRPr>
          </a:p>
          <a:p>
            <a:pPr eaLnBrk="1" hangingPunct="1"/>
            <a:r>
              <a:rPr lang="en-US" sz="2400" b="1" dirty="0" smtClean="0">
                <a:solidFill>
                  <a:srgbClr val="FFFF00"/>
                </a:solidFill>
                <a:ea typeface="ＭＳ Ｐゴシック" pitchFamily="34" charset="-128"/>
              </a:rPr>
              <a:t>Status:</a:t>
            </a:r>
            <a:r>
              <a:rPr lang="en-US" sz="2400" b="1" dirty="0" smtClean="0">
                <a:ea typeface="ＭＳ Ｐゴシック" pitchFamily="34" charset="-128"/>
              </a:rPr>
              <a:t>  </a:t>
            </a:r>
            <a:r>
              <a:rPr lang="en-US" sz="2000" b="1" dirty="0" smtClean="0">
                <a:ea typeface="ＭＳ Ｐゴシック" pitchFamily="34" charset="-128"/>
              </a:rPr>
              <a:t>Open</a:t>
            </a:r>
            <a:endParaRPr lang="en-US" sz="2000" b="1" dirty="0" smtClean="0">
              <a:solidFill>
                <a:srgbClr val="FFFFFF"/>
              </a:solidFill>
              <a:ea typeface="ＭＳ Ｐゴシック" pitchFamily="34" charset="-128"/>
            </a:endParaRPr>
          </a:p>
          <a:p>
            <a:pPr eaLnBrk="1" hangingPunct="1"/>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A350183D-96C6-436B-B085-B86633A1C5BE}" type="slidenum">
              <a:rPr lang="en-US" smtClean="0">
                <a:latin typeface="Times New Roman" pitchFamily="18" charset="0"/>
                <a:ea typeface="ＭＳ Ｐゴシック" pitchFamily="34" charset="-128"/>
              </a:rPr>
              <a:pPr/>
              <a:t>3</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31748"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solidFill>
                  <a:srgbClr val="FF6600"/>
                </a:solidFill>
                <a:effectLst/>
                <a:ea typeface="ＭＳ Ｐゴシック" pitchFamily="34" charset="-128"/>
              </a:rPr>
              <a:t>Introduction		      			Zhao</a:t>
            </a:r>
          </a:p>
          <a:p>
            <a:pPr marL="381000" indent="-381000">
              <a:lnSpc>
                <a:spcPct val="90000"/>
              </a:lnSpc>
            </a:pPr>
            <a:r>
              <a:rPr lang="en-US" smtClean="0">
                <a:effectLst/>
                <a:ea typeface="ＭＳ Ｐゴシック" pitchFamily="34" charset="-128"/>
              </a:rPr>
              <a:t>Risks						Wolf</a:t>
            </a:r>
          </a:p>
          <a:p>
            <a:pPr marL="381000" indent="-381000">
              <a:lnSpc>
                <a:spcPct val="90000"/>
              </a:lnSpc>
            </a:pPr>
            <a:r>
              <a:rPr lang="en-US" smtClean="0">
                <a:effectLst/>
                <a:ea typeface="ＭＳ Ｐゴシック" pitchFamily="34" charset="-128"/>
              </a:rPr>
              <a:t>Requirements		                   	Wolf</a:t>
            </a:r>
          </a:p>
          <a:p>
            <a:pPr marL="381000" indent="-381000">
              <a:lnSpc>
                <a:spcPct val="90000"/>
              </a:lnSpc>
            </a:pPr>
            <a:r>
              <a:rPr lang="en-US" smtClean="0">
                <a:effectLst/>
                <a:ea typeface="ＭＳ Ｐゴシック" pitchFamily="34" charset="-128"/>
              </a:rPr>
              <a:t>Operations Concept				Zhao</a:t>
            </a:r>
          </a:p>
          <a:p>
            <a:pPr marL="381000" indent="-381000">
              <a:lnSpc>
                <a:spcPct val="90000"/>
              </a:lnSpc>
            </a:pPr>
            <a:r>
              <a:rPr lang="en-US" smtClean="0">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&amp;Interfaces	Davenport</a:t>
            </a:r>
          </a:p>
          <a:p>
            <a:pPr marL="381000" indent="-381000">
              <a:lnSpc>
                <a:spcPct val="90000"/>
              </a:lnSpc>
            </a:pPr>
            <a:r>
              <a:rPr lang="en-US" smtClean="0">
                <a:effectLst/>
                <a:ea typeface="ＭＳ Ｐゴシック" pitchFamily="34" charset="-128"/>
              </a:rPr>
              <a:t>Quality Assurance				Wolf</a:t>
            </a:r>
          </a:p>
          <a:p>
            <a:pPr marL="381000" indent="-381000">
              <a:lnSpc>
                <a:spcPct val="90000"/>
              </a:lnSpc>
            </a:pPr>
            <a:r>
              <a:rPr lang="en-US" smtClean="0">
                <a:effectLst/>
                <a:ea typeface="ＭＳ Ｐゴシック" pitchFamily="34" charset="-128"/>
              </a:rPr>
              <a:t>Risks and Actions				Wolf</a:t>
            </a:r>
          </a:p>
          <a:p>
            <a:pPr marL="381000" indent="-381000">
              <a:lnSpc>
                <a:spcPct val="90000"/>
              </a:lnSpc>
            </a:pPr>
            <a:r>
              <a:rPr lang="en-US"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83FC8A08-BD40-4196-B00C-77ABB6C77AC4}" type="slidenum">
              <a:rPr lang="en-US" smtClean="0">
                <a:latin typeface="Times New Roman" pitchFamily="18" charset="0"/>
                <a:ea typeface="ＭＳ Ｐゴシック" pitchFamily="34" charset="-128"/>
              </a:rPr>
              <a:pPr/>
              <a:t>30</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p:txBody>
          <a:bodyPr/>
          <a:lstStyle/>
          <a:p>
            <a:pPr eaLnBrk="1" hangingPunct="1">
              <a:defRPr/>
            </a:pPr>
            <a:r>
              <a:rPr lang="en-US" sz="4000" dirty="0" smtClean="0">
                <a:ea typeface="+mj-ea"/>
              </a:rPr>
              <a:t>Pre-CDR Risks and </a:t>
            </a:r>
            <a:br>
              <a:rPr lang="en-US" sz="4000" dirty="0" smtClean="0">
                <a:ea typeface="+mj-ea"/>
              </a:rPr>
            </a:br>
            <a:r>
              <a:rPr lang="en-US" sz="4000" dirty="0" smtClean="0">
                <a:ea typeface="+mj-ea"/>
              </a:rPr>
              <a:t>Actions For GHE</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buFont typeface="Symbol" charset="2"/>
              <a:buChar char="·"/>
              <a:defRPr/>
            </a:pPr>
            <a:r>
              <a:rPr lang="en-US" sz="2400" b="1" dirty="0" smtClean="0">
                <a:solidFill>
                  <a:srgbClr val="FFFF00"/>
                </a:solidFill>
              </a:rPr>
              <a:t>Pre-CDR Risk 3: </a:t>
            </a:r>
            <a:r>
              <a:rPr lang="en-US" sz="2400" dirty="0" smtClean="0"/>
              <a:t>Compressed schedule due to funding needing to be spent by 09/30/11 </a:t>
            </a:r>
            <a:endParaRPr lang="en-US" sz="2400" dirty="0" smtClean="0">
              <a:solidFill>
                <a:srgbClr val="FFFFFF"/>
              </a:solidFill>
            </a:endParaRPr>
          </a:p>
          <a:p>
            <a:pPr eaLnBrk="1" hangingPunct="1">
              <a:buFont typeface="Symbol" charset="2"/>
              <a:buChar char="·"/>
              <a:defRPr/>
            </a:pPr>
            <a:r>
              <a:rPr lang="en-US" sz="2400" b="1" dirty="0" smtClean="0">
                <a:solidFill>
                  <a:srgbClr val="FFFF00"/>
                </a:solidFill>
              </a:rPr>
              <a:t>Risk Assessment: </a:t>
            </a:r>
            <a:r>
              <a:rPr lang="en-US" sz="2400" dirty="0" smtClean="0"/>
              <a:t>Medium</a:t>
            </a:r>
          </a:p>
          <a:p>
            <a:pPr eaLnBrk="1" hangingPunct="1">
              <a:buFont typeface="Symbol" charset="2"/>
              <a:buChar char="·"/>
              <a:defRPr/>
            </a:pPr>
            <a:r>
              <a:rPr lang="en-US" sz="2400" b="1" dirty="0" smtClean="0">
                <a:solidFill>
                  <a:srgbClr val="FFFF00"/>
                </a:solidFill>
              </a:rPr>
              <a:t>Impact: </a:t>
            </a:r>
            <a:r>
              <a:rPr lang="en-US" sz="2400" dirty="0" smtClean="0">
                <a:solidFill>
                  <a:srgbClr val="FFFFFF"/>
                </a:solidFill>
              </a:rPr>
              <a:t>If the tasks are not completed, then the system will not be transitioned to operations</a:t>
            </a:r>
            <a:endParaRPr lang="en-US" sz="2400" dirty="0" smtClean="0"/>
          </a:p>
          <a:p>
            <a:pPr eaLnBrk="1" hangingPunct="1">
              <a:buFont typeface="Symbol" charset="2"/>
              <a:buChar char="·"/>
              <a:defRPr/>
            </a:pPr>
            <a:r>
              <a:rPr lang="en-US" sz="2400" b="1" dirty="0" smtClean="0">
                <a:solidFill>
                  <a:srgbClr val="FFFF00"/>
                </a:solidFill>
              </a:rPr>
              <a:t>Likelihood: </a:t>
            </a:r>
            <a:r>
              <a:rPr lang="en-US" sz="2400" dirty="0" smtClean="0"/>
              <a:t>High</a:t>
            </a:r>
          </a:p>
          <a:p>
            <a:pPr eaLnBrk="1" hangingPunct="1">
              <a:buFont typeface="Symbol" charset="2"/>
              <a:buChar char="·"/>
              <a:defRPr/>
            </a:pPr>
            <a:r>
              <a:rPr lang="en-US" sz="2400" b="1" dirty="0" smtClean="0">
                <a:solidFill>
                  <a:srgbClr val="FFFF00"/>
                </a:solidFill>
              </a:rPr>
              <a:t>Mitigation:</a:t>
            </a:r>
          </a:p>
          <a:p>
            <a:pPr lvl="1" eaLnBrk="1" hangingPunct="1">
              <a:defRPr/>
            </a:pPr>
            <a:r>
              <a:rPr lang="en-US" sz="2000" b="1" dirty="0" smtClean="0"/>
              <a:t>Add more staff on the STAR and OSPO side to complete the transition tasks before 09/30/11</a:t>
            </a:r>
            <a:endParaRPr lang="en-US" b="1" dirty="0" smtClean="0">
              <a:solidFill>
                <a:srgbClr val="FFFFFF"/>
              </a:solidFill>
            </a:endParaRPr>
          </a:p>
          <a:p>
            <a:pPr eaLnBrk="1" hangingPunct="1">
              <a:buFont typeface="Symbol" charset="2"/>
              <a:buChar char="·"/>
              <a:defRPr/>
            </a:pPr>
            <a:r>
              <a:rPr lang="en-US" sz="2400" b="1" dirty="0" smtClean="0">
                <a:solidFill>
                  <a:srgbClr val="FFFF00"/>
                </a:solidFill>
              </a:rPr>
              <a:t>Status:</a:t>
            </a:r>
            <a:r>
              <a:rPr lang="en-US" sz="2400" b="1" dirty="0" smtClean="0"/>
              <a:t>  Open</a:t>
            </a:r>
            <a:endParaRPr lang="en-US" sz="2400" b="1" dirty="0" smtClean="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A4E27A97-502D-4723-9EF2-EF6037B46DAE}" type="slidenum">
              <a:rPr lang="en-US" smtClean="0">
                <a:latin typeface="Times New Roman" pitchFamily="18" charset="0"/>
                <a:ea typeface="ＭＳ Ｐゴシック" pitchFamily="34" charset="-128"/>
              </a:rPr>
              <a:pPr/>
              <a:t>31</a:t>
            </a:fld>
            <a:endParaRPr lang="en-US" smtClean="0">
              <a:latin typeface="Times New Roman" pitchFamily="18" charset="0"/>
              <a:ea typeface="ＭＳ Ｐゴシック" pitchFamily="34" charset="-128"/>
            </a:endParaRPr>
          </a:p>
        </p:txBody>
      </p:sp>
      <p:sp>
        <p:nvSpPr>
          <p:cNvPr id="43011" name="Rectangle 2"/>
          <p:cNvSpPr>
            <a:spLocks noGrp="1" noChangeArrowheads="1"/>
          </p:cNvSpPr>
          <p:nvPr>
            <p:ph type="title"/>
          </p:nvPr>
        </p:nvSpPr>
        <p:spPr/>
        <p:txBody>
          <a:bodyPr/>
          <a:lstStyle/>
          <a:p>
            <a:pPr eaLnBrk="1" hangingPunct="1">
              <a:defRPr/>
            </a:pPr>
            <a:r>
              <a:rPr lang="en-US" sz="4000" dirty="0" smtClean="0">
                <a:ea typeface="+mj-ea"/>
              </a:rPr>
              <a:t>Pre-CDR Risks and </a:t>
            </a:r>
            <a:br>
              <a:rPr lang="en-US" sz="4000" dirty="0" smtClean="0">
                <a:ea typeface="+mj-ea"/>
              </a:rPr>
            </a:br>
            <a:r>
              <a:rPr lang="en-US" sz="4000" dirty="0" smtClean="0">
                <a:ea typeface="+mj-ea"/>
              </a:rPr>
              <a:t>Actions For GHE</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buFont typeface="Symbol" charset="2"/>
              <a:buChar char="·"/>
              <a:defRPr/>
            </a:pPr>
            <a:r>
              <a:rPr lang="en-US" sz="2400" b="1" dirty="0" smtClean="0">
                <a:solidFill>
                  <a:srgbClr val="FFFF00"/>
                </a:solidFill>
              </a:rPr>
              <a:t>Pre-CDR Risk 4: </a:t>
            </a:r>
            <a:r>
              <a:rPr lang="en-US" sz="2400" dirty="0" smtClean="0"/>
              <a:t>Uncertainty in availability of any funds unspent by 09/30/11</a:t>
            </a:r>
            <a:endParaRPr lang="en-US" sz="2400" dirty="0" smtClean="0">
              <a:solidFill>
                <a:srgbClr val="FFFFFF"/>
              </a:solidFill>
            </a:endParaRPr>
          </a:p>
          <a:p>
            <a:pPr eaLnBrk="1" hangingPunct="1">
              <a:buFont typeface="Symbol" charset="2"/>
              <a:buChar char="·"/>
              <a:defRPr/>
            </a:pPr>
            <a:r>
              <a:rPr lang="en-US" sz="2400" b="1" dirty="0" smtClean="0">
                <a:solidFill>
                  <a:srgbClr val="FFFF00"/>
                </a:solidFill>
              </a:rPr>
              <a:t>Risk Assessment: </a:t>
            </a:r>
            <a:r>
              <a:rPr lang="en-US" sz="2400" dirty="0" smtClean="0"/>
              <a:t>Medium</a:t>
            </a:r>
          </a:p>
          <a:p>
            <a:pPr eaLnBrk="1" hangingPunct="1">
              <a:buFont typeface="Symbol" charset="2"/>
              <a:buChar char="·"/>
              <a:defRPr/>
            </a:pPr>
            <a:r>
              <a:rPr lang="en-US" sz="2400" b="1" dirty="0" smtClean="0">
                <a:solidFill>
                  <a:srgbClr val="FFFF00"/>
                </a:solidFill>
              </a:rPr>
              <a:t>Impact: </a:t>
            </a:r>
            <a:r>
              <a:rPr lang="en-US" sz="2400" dirty="0" smtClean="0">
                <a:solidFill>
                  <a:srgbClr val="FFFFFF"/>
                </a:solidFill>
              </a:rPr>
              <a:t>Project may not be completed if not all funds are available</a:t>
            </a:r>
            <a:endParaRPr lang="en-US" sz="2400" dirty="0" smtClean="0"/>
          </a:p>
          <a:p>
            <a:pPr eaLnBrk="1" hangingPunct="1">
              <a:buFont typeface="Symbol" charset="2"/>
              <a:buChar char="·"/>
              <a:defRPr/>
            </a:pPr>
            <a:r>
              <a:rPr lang="en-US" sz="2400" b="1" dirty="0" smtClean="0">
                <a:solidFill>
                  <a:srgbClr val="FFFF00"/>
                </a:solidFill>
              </a:rPr>
              <a:t>Likelihood: </a:t>
            </a:r>
            <a:r>
              <a:rPr lang="en-US" sz="2400" dirty="0" smtClean="0"/>
              <a:t>High</a:t>
            </a:r>
          </a:p>
          <a:p>
            <a:pPr eaLnBrk="1" hangingPunct="1">
              <a:buFont typeface="Symbol" charset="2"/>
              <a:buChar char="·"/>
              <a:defRPr/>
            </a:pPr>
            <a:r>
              <a:rPr lang="en-US" sz="2400" b="1" dirty="0" smtClean="0">
                <a:solidFill>
                  <a:srgbClr val="FFFF00"/>
                </a:solidFill>
              </a:rPr>
              <a:t>Mitigation:</a:t>
            </a:r>
          </a:p>
          <a:p>
            <a:pPr lvl="1" eaLnBrk="1" hangingPunct="1">
              <a:defRPr/>
            </a:pPr>
            <a:r>
              <a:rPr lang="en-US" sz="2000" b="1" dirty="0" smtClean="0"/>
              <a:t>Work with NWS to extend leftover funding into FY12</a:t>
            </a:r>
            <a:endParaRPr lang="en-US" b="1" dirty="0" smtClean="0">
              <a:solidFill>
                <a:srgbClr val="FFFFFF"/>
              </a:solidFill>
            </a:endParaRPr>
          </a:p>
          <a:p>
            <a:pPr eaLnBrk="1" hangingPunct="1">
              <a:buFont typeface="Symbol" charset="2"/>
              <a:buChar char="·"/>
              <a:defRPr/>
            </a:pPr>
            <a:r>
              <a:rPr lang="en-US" sz="2400" b="1" dirty="0" smtClean="0">
                <a:solidFill>
                  <a:srgbClr val="FFFF00"/>
                </a:solidFill>
              </a:rPr>
              <a:t>Status:</a:t>
            </a:r>
            <a:r>
              <a:rPr lang="en-US" sz="2400" b="1" dirty="0" smtClean="0"/>
              <a:t>  Open</a:t>
            </a:r>
            <a:endParaRPr lang="en-US" sz="2400" b="1" dirty="0" smtClean="0">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45CB657D-D4CE-4765-9110-972B3CD1930B}" type="slidenum">
              <a:rPr lang="en-US" smtClean="0">
                <a:latin typeface="Times New Roman" pitchFamily="18" charset="0"/>
                <a:ea typeface="ＭＳ Ｐゴシック" pitchFamily="34" charset="-128"/>
              </a:rPr>
              <a:pPr/>
              <a:t>32</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60420"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solidFill>
                  <a:srgbClr val="FFFFFF"/>
                </a:solidFill>
                <a:effectLst/>
                <a:ea typeface="ＭＳ Ｐゴシック" pitchFamily="34" charset="-128"/>
              </a:rPr>
              <a:t>Introduction		      			Zhao</a:t>
            </a:r>
          </a:p>
          <a:p>
            <a:pPr marL="381000" indent="-381000">
              <a:lnSpc>
                <a:spcPct val="90000"/>
              </a:lnSpc>
            </a:pPr>
            <a:r>
              <a:rPr lang="en-US" smtClean="0">
                <a:effectLst/>
                <a:ea typeface="ＭＳ Ｐゴシック" pitchFamily="34" charset="-128"/>
              </a:rPr>
              <a:t>Risks						Wolf</a:t>
            </a:r>
          </a:p>
          <a:p>
            <a:pPr marL="381000" indent="-381000">
              <a:lnSpc>
                <a:spcPct val="90000"/>
              </a:lnSpc>
            </a:pPr>
            <a:r>
              <a:rPr lang="en-US" smtClean="0">
                <a:solidFill>
                  <a:srgbClr val="FF6600"/>
                </a:solidFill>
                <a:effectLst/>
                <a:ea typeface="ＭＳ Ｐゴシック" pitchFamily="34" charset="-128"/>
              </a:rPr>
              <a:t>Requirements		                   	Wolf</a:t>
            </a:r>
          </a:p>
          <a:p>
            <a:pPr marL="381000" indent="-381000">
              <a:lnSpc>
                <a:spcPct val="90000"/>
              </a:lnSpc>
            </a:pPr>
            <a:r>
              <a:rPr lang="en-US" smtClean="0">
                <a:effectLst/>
                <a:ea typeface="ＭＳ Ｐゴシック" pitchFamily="34" charset="-128"/>
              </a:rPr>
              <a:t>Operations Concept				Zhao</a:t>
            </a:r>
          </a:p>
          <a:p>
            <a:pPr marL="381000" indent="-381000">
              <a:lnSpc>
                <a:spcPct val="90000"/>
              </a:lnSpc>
            </a:pPr>
            <a:r>
              <a:rPr lang="en-US" smtClean="0">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&amp;Interfaces	Davenport</a:t>
            </a:r>
          </a:p>
          <a:p>
            <a:pPr marL="381000" indent="-381000">
              <a:lnSpc>
                <a:spcPct val="90000"/>
              </a:lnSpc>
            </a:pPr>
            <a:r>
              <a:rPr lang="en-US" smtClean="0">
                <a:effectLst/>
                <a:ea typeface="ＭＳ Ｐゴシック" pitchFamily="34" charset="-128"/>
              </a:rPr>
              <a:t>Quality Assurance				Wolf</a:t>
            </a:r>
          </a:p>
          <a:p>
            <a:pPr marL="381000" indent="-381000">
              <a:lnSpc>
                <a:spcPct val="90000"/>
              </a:lnSpc>
            </a:pPr>
            <a:r>
              <a:rPr lang="en-US" smtClean="0">
                <a:effectLst/>
                <a:ea typeface="ＭＳ Ｐゴシック" pitchFamily="34" charset="-128"/>
              </a:rPr>
              <a:t>Risks and Actions				Wolf</a:t>
            </a:r>
          </a:p>
          <a:p>
            <a:pPr marL="381000" indent="-381000">
              <a:lnSpc>
                <a:spcPct val="90000"/>
              </a:lnSpc>
            </a:pPr>
            <a:r>
              <a:rPr lang="en-US"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E3EB4B88-21FC-47AF-92E9-A97B0E42D778}" type="slidenum">
              <a:rPr lang="en-US" smtClean="0">
                <a:latin typeface="Times New Roman" pitchFamily="18" charset="0"/>
                <a:ea typeface="ＭＳ Ｐゴシック" pitchFamily="34" charset="-128"/>
              </a:rPr>
              <a:pPr/>
              <a:t>33</a:t>
            </a:fld>
            <a:endParaRPr lang="en-US" smtClean="0">
              <a:latin typeface="Times New Roman" pitchFamily="18" charset="0"/>
              <a:ea typeface="ＭＳ Ｐゴシック" pitchFamily="34" charset="-128"/>
            </a:endParaRPr>
          </a:p>
        </p:txBody>
      </p:sp>
      <p:sp>
        <p:nvSpPr>
          <p:cNvPr id="5475330" name="Rectangle 2"/>
          <p:cNvSpPr>
            <a:spLocks noGrp="1" noChangeArrowheads="1"/>
          </p:cNvSpPr>
          <p:nvPr>
            <p:ph type="body" idx="1"/>
          </p:nvPr>
        </p:nvSpPr>
        <p:spPr>
          <a:xfrm>
            <a:off x="1447800" y="2133600"/>
            <a:ext cx="6324600" cy="4343400"/>
          </a:xfrm>
        </p:spPr>
        <p:txBody>
          <a:bodyPr/>
          <a:lstStyle/>
          <a:p>
            <a:pPr marL="0" indent="0" algn="ctr">
              <a:buFont typeface="Symbol" charset="2"/>
              <a:buNone/>
              <a:defRPr/>
            </a:pPr>
            <a:r>
              <a:rPr lang="en-US" sz="4000" b="1" dirty="0" smtClean="0">
                <a:solidFill>
                  <a:srgbClr val="FFFF00"/>
                </a:solidFill>
                <a:latin typeface="Book Antiqua" charset="0"/>
              </a:rPr>
              <a:t>Global Hydro-Estimator Requirements</a:t>
            </a:r>
          </a:p>
          <a:p>
            <a:pPr marL="0" indent="0" algn="ctr">
              <a:lnSpc>
                <a:spcPct val="85000"/>
              </a:lnSpc>
              <a:spcBef>
                <a:spcPct val="0"/>
              </a:spcBef>
              <a:buClrTx/>
              <a:buSzTx/>
              <a:buFontTx/>
              <a:buNone/>
              <a:defRPr/>
            </a:pP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Presented by</a:t>
            </a:r>
            <a:br>
              <a:rPr lang="en-US" b="1" dirty="0" smtClean="0">
                <a:solidFill>
                  <a:srgbClr val="FAFD00"/>
                </a:solidFill>
                <a:latin typeface="Book Antiqua" charset="0"/>
              </a:rPr>
            </a:br>
            <a:r>
              <a:rPr lang="en-US" b="1" dirty="0" smtClean="0">
                <a:solidFill>
                  <a:srgbClr val="FAFD00"/>
                </a:solidFill>
                <a:latin typeface="Book Antiqua" charset="0"/>
              </a:rPr>
              <a:t/>
            </a:r>
            <a:br>
              <a:rPr lang="en-US" b="1" dirty="0" smtClean="0">
                <a:solidFill>
                  <a:srgbClr val="FAFD00"/>
                </a:solidFill>
                <a:latin typeface="Book Antiqua" charset="0"/>
              </a:rPr>
            </a:br>
            <a:r>
              <a:rPr lang="en-US" b="1" dirty="0" smtClean="0">
                <a:solidFill>
                  <a:srgbClr val="FAFD00"/>
                </a:solidFill>
                <a:latin typeface="Book Antiqua" charset="0"/>
              </a:rPr>
              <a:t>Walter Wolf</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1143000"/>
          </a:xfrm>
        </p:spPr>
        <p:txBody>
          <a:bodyPr/>
          <a:lstStyle/>
          <a:p>
            <a:pPr>
              <a:defRPr/>
            </a:pPr>
            <a:r>
              <a:rPr lang="en-US" dirty="0" smtClean="0"/>
              <a:t>GHE -</a:t>
            </a:r>
            <a:br>
              <a:rPr lang="en-US" dirty="0" smtClean="0"/>
            </a:br>
            <a:r>
              <a:rPr lang="en-US" dirty="0" smtClean="0"/>
              <a:t>Requirements </a:t>
            </a:r>
          </a:p>
        </p:txBody>
      </p:sp>
      <p:graphicFrame>
        <p:nvGraphicFramePr>
          <p:cNvPr id="5" name="Content Placeholder 4"/>
          <p:cNvGraphicFramePr>
            <a:graphicFrameLocks noGrp="1"/>
          </p:cNvGraphicFramePr>
          <p:nvPr>
            <p:ph idx="1"/>
          </p:nvPr>
        </p:nvGraphicFramePr>
        <p:xfrm>
          <a:off x="228600" y="1905000"/>
          <a:ext cx="8744268" cy="3124200"/>
        </p:xfrm>
        <a:graphic>
          <a:graphicData uri="http://schemas.openxmlformats.org/drawingml/2006/table">
            <a:tbl>
              <a:tblPr/>
              <a:tblGrid>
                <a:gridCol w="1295400"/>
                <a:gridCol w="914400"/>
                <a:gridCol w="838200"/>
                <a:gridCol w="838200"/>
                <a:gridCol w="838200"/>
                <a:gridCol w="1447800"/>
                <a:gridCol w="990600"/>
                <a:gridCol w="762000"/>
                <a:gridCol w="819468"/>
              </a:tblGrid>
              <a:tr h="167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Product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Geographic Coverage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Horizontal 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Mapping Uncertainty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Measurement 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Measurement Precision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Measurement Accuracy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Latency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Refresh 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4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Instantaneous rainfall rate , 1-hour, 3-hour, 6-hour, 24-hour and multi-day rainfall accumulations</a:t>
                      </a:r>
                      <a:endParaRPr kumimoji="0" lang="en-US" sz="12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Global from 60°S to 60°N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charset="-128"/>
                        </a:rPr>
                        <a:t>4 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4 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0 ~ 76 mm/h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6 mm/h at rates of 10 mm/h, with higher values at higher 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6 mm/h at rates of 10 mm/h, with higher values at higher 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charset="-128"/>
                        </a:rPr>
                        <a:t>20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charset="-128"/>
                        </a:rPr>
                        <a:t>20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
        <p:nvSpPr>
          <p:cNvPr id="62502" name="Slide Number Placeholder 3"/>
          <p:cNvSpPr>
            <a:spLocks noGrp="1"/>
          </p:cNvSpPr>
          <p:nvPr>
            <p:ph type="sldNum" sz="quarter" idx="12"/>
          </p:nvPr>
        </p:nvSpPr>
        <p:spPr>
          <a:noFill/>
        </p:spPr>
        <p:txBody>
          <a:bodyPr/>
          <a:lstStyle/>
          <a:p>
            <a:fld id="{263B68CE-7B0E-4714-9039-78163043CE1C}" type="slidenum">
              <a:rPr lang="en-US" smtClean="0">
                <a:latin typeface="Times New Roman" pitchFamily="18" charset="0"/>
                <a:ea typeface="ＭＳ Ｐゴシック" pitchFamily="34" charset="-128"/>
              </a:rPr>
              <a:pPr/>
              <a:t>34</a:t>
            </a:fld>
            <a:endParaRPr lang="en-US" smtClean="0">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48BEBB60-5829-408B-BB96-8422178562E6}" type="slidenum">
              <a:rPr lang="en-US" smtClean="0">
                <a:latin typeface="Times New Roman" pitchFamily="18" charset="0"/>
                <a:ea typeface="ＭＳ Ｐゴシック" pitchFamily="34" charset="-128"/>
              </a:rPr>
              <a:pPr/>
              <a:t>35</a:t>
            </a:fld>
            <a:endParaRPr lang="en-US" smtClean="0">
              <a:latin typeface="Times New Roman" pitchFamily="18" charset="0"/>
              <a:ea typeface="ＭＳ Ｐゴシック" pitchFamily="34" charset="-128"/>
            </a:endParaRPr>
          </a:p>
        </p:txBody>
      </p:sp>
      <p:sp>
        <p:nvSpPr>
          <p:cNvPr id="5483522" name="Rectangle 2"/>
          <p:cNvSpPr>
            <a:spLocks noGrp="1" noChangeArrowheads="1"/>
          </p:cNvSpPr>
          <p:nvPr>
            <p:ph type="title"/>
          </p:nvPr>
        </p:nvSpPr>
        <p:spPr>
          <a:xfrm>
            <a:off x="685800" y="152400"/>
            <a:ext cx="7848600" cy="1143000"/>
          </a:xfrm>
        </p:spPr>
        <p:txBody>
          <a:bodyPr/>
          <a:lstStyle/>
          <a:p>
            <a:pPr>
              <a:defRPr/>
            </a:pPr>
            <a:r>
              <a:rPr lang="en-US" sz="3600" dirty="0" smtClean="0">
                <a:ea typeface="+mj-ea"/>
              </a:rPr>
              <a:t>Project Requirements </a:t>
            </a:r>
            <a:br>
              <a:rPr lang="en-US" sz="3600" dirty="0" smtClean="0">
                <a:ea typeface="+mj-ea"/>
              </a:rPr>
            </a:br>
            <a:r>
              <a:rPr lang="en-US" sz="3600" dirty="0" smtClean="0">
                <a:ea typeface="+mj-ea"/>
              </a:rPr>
              <a:t>Have Been Established</a:t>
            </a:r>
            <a:r>
              <a:rPr lang="en-US" sz="3200" dirty="0" smtClean="0">
                <a:ea typeface="+mj-ea"/>
              </a:rPr>
              <a:t> </a:t>
            </a:r>
          </a:p>
        </p:txBody>
      </p:sp>
      <p:sp>
        <p:nvSpPr>
          <p:cNvPr id="5483523" name="Rectangle 3"/>
          <p:cNvSpPr>
            <a:spLocks noGrp="1" noChangeArrowheads="1"/>
          </p:cNvSpPr>
          <p:nvPr>
            <p:ph type="body" idx="1"/>
          </p:nvPr>
        </p:nvSpPr>
        <p:spPr/>
        <p:txBody>
          <a:bodyPr/>
          <a:lstStyle/>
          <a:p>
            <a:pPr>
              <a:spcBef>
                <a:spcPct val="75000"/>
              </a:spcBef>
              <a:buFont typeface="Symbol" charset="2"/>
              <a:buChar char="·"/>
              <a:defRPr/>
            </a:pPr>
            <a:r>
              <a:rPr lang="en-US" b="1" smtClean="0">
                <a:effectLst/>
              </a:rPr>
              <a:t>Established for Critical Design Review (CDR)</a:t>
            </a:r>
          </a:p>
          <a:p>
            <a:pPr lvl="1">
              <a:defRPr/>
            </a:pPr>
            <a:r>
              <a:rPr lang="en-US" smtClean="0">
                <a:effectLst/>
              </a:rPr>
              <a:t>Critical Design Review Report (CDRR – this presentation)</a:t>
            </a:r>
          </a:p>
          <a:p>
            <a:pPr lvl="1">
              <a:defRPr/>
            </a:pPr>
            <a:r>
              <a:rPr lang="en-US" b="1" smtClean="0">
                <a:solidFill>
                  <a:srgbClr val="FFFF00"/>
                </a:solidFill>
                <a:effectLst/>
              </a:rPr>
              <a:t>Requirements Allocation Document (RAD) v1r0</a:t>
            </a:r>
            <a:endParaRPr lang="en-US" smtClean="0">
              <a:effectLst/>
            </a:endParaRPr>
          </a:p>
          <a:p>
            <a:pPr>
              <a:buFont typeface="Symbol" charset="2"/>
              <a:buChar char="·"/>
              <a:defRPr/>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A2979A90-0DD4-40B4-AA24-DEE93ECE5497}" type="slidenum">
              <a:rPr lang="en-US" smtClean="0">
                <a:latin typeface="Times New Roman" pitchFamily="18" charset="0"/>
                <a:ea typeface="ＭＳ Ｐゴシック" pitchFamily="34" charset="-128"/>
              </a:rPr>
              <a:pPr/>
              <a:t>36</a:t>
            </a:fld>
            <a:endParaRPr lang="en-US" smtClean="0">
              <a:latin typeface="Times New Roman" pitchFamily="18" charset="0"/>
              <a:ea typeface="ＭＳ Ｐゴシック" pitchFamily="34" charset="-128"/>
            </a:endParaRPr>
          </a:p>
        </p:txBody>
      </p:sp>
      <p:sp>
        <p:nvSpPr>
          <p:cNvPr id="5485570" name="Rectangle 2"/>
          <p:cNvSpPr>
            <a:spLocks noGrp="1" noChangeArrowheads="1"/>
          </p:cNvSpPr>
          <p:nvPr>
            <p:ph type="title"/>
          </p:nvPr>
        </p:nvSpPr>
        <p:spPr/>
        <p:txBody>
          <a:bodyPr/>
          <a:lstStyle/>
          <a:p>
            <a:pPr>
              <a:defRPr/>
            </a:pPr>
            <a:r>
              <a:rPr lang="en-US" sz="3600" smtClean="0">
                <a:ea typeface="+mj-ea"/>
              </a:rPr>
              <a:t>Requirements Allocation </a:t>
            </a:r>
            <a:br>
              <a:rPr lang="en-US" sz="3600" smtClean="0">
                <a:ea typeface="+mj-ea"/>
              </a:rPr>
            </a:br>
            <a:r>
              <a:rPr lang="en-US" sz="3600" smtClean="0">
                <a:ea typeface="+mj-ea"/>
              </a:rPr>
              <a:t>Document</a:t>
            </a:r>
          </a:p>
        </p:txBody>
      </p:sp>
      <p:sp>
        <p:nvSpPr>
          <p:cNvPr id="64516" name="Rectangle 3"/>
          <p:cNvSpPr>
            <a:spLocks noGrp="1" noChangeArrowheads="1"/>
          </p:cNvSpPr>
          <p:nvPr>
            <p:ph type="body" idx="1"/>
          </p:nvPr>
        </p:nvSpPr>
        <p:spPr/>
        <p:txBody>
          <a:bodyPr/>
          <a:lstStyle/>
          <a:p>
            <a:pPr>
              <a:lnSpc>
                <a:spcPct val="80000"/>
              </a:lnSpc>
            </a:pPr>
            <a:r>
              <a:rPr lang="en-US" b="1" smtClean="0">
                <a:effectLst/>
                <a:ea typeface="ＭＳ Ｐゴシック" pitchFamily="34" charset="-128"/>
              </a:rPr>
              <a:t>Requirements Allocation Document (RAD) v1r0</a:t>
            </a:r>
            <a:endParaRPr lang="en-US" b="1" baseline="30000" smtClean="0">
              <a:effectLst/>
              <a:ea typeface="ＭＳ Ｐゴシック" pitchFamily="34" charset="-128"/>
            </a:endParaRPr>
          </a:p>
          <a:p>
            <a:pPr lvl="1">
              <a:lnSpc>
                <a:spcPct val="80000"/>
              </a:lnSpc>
            </a:pPr>
            <a:r>
              <a:rPr lang="en-US" smtClean="0">
                <a:effectLst/>
                <a:ea typeface="ＭＳ Ｐゴシック" pitchFamily="34" charset="-128"/>
              </a:rPr>
              <a:t>RAD v1r0 is a CDR artifact. </a:t>
            </a:r>
            <a:endParaRPr lang="en-US" b="1" smtClean="0">
              <a:solidFill>
                <a:srgbClr val="FF8A3B"/>
              </a:solidFill>
              <a:effectLst/>
              <a:ea typeface="ＭＳ Ｐゴシック" pitchFamily="34" charset="-128"/>
            </a:endParaRPr>
          </a:p>
          <a:p>
            <a:pPr lvl="1">
              <a:lnSpc>
                <a:spcPct val="80000"/>
              </a:lnSpc>
            </a:pPr>
            <a:r>
              <a:rPr lang="en-US" smtClean="0">
                <a:effectLst/>
                <a:ea typeface="ＭＳ Ｐゴシック" pitchFamily="34" charset="-128"/>
              </a:rPr>
              <a:t>Contains the basic and derived requirements for the work products</a:t>
            </a:r>
          </a:p>
          <a:p>
            <a:pPr lvl="1">
              <a:lnSpc>
                <a:spcPct val="80000"/>
              </a:lnSpc>
            </a:pPr>
            <a:r>
              <a:rPr lang="en-US" smtClean="0">
                <a:effectLst/>
                <a:ea typeface="ＭＳ Ｐゴシック" pitchFamily="34" charset="-128"/>
              </a:rPr>
              <a:t>Contains the allocation of the requirements to system components and product components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9713C3F1-9586-44EC-A1E8-A161E3C2CF69}" type="slidenum">
              <a:rPr lang="en-US" smtClean="0">
                <a:latin typeface="Times New Roman" pitchFamily="18" charset="0"/>
                <a:ea typeface="ＭＳ Ｐゴシック" pitchFamily="34" charset="-128"/>
              </a:rPr>
              <a:pPr/>
              <a:t>37</a:t>
            </a:fld>
            <a:endParaRPr lang="en-US" smtClean="0">
              <a:latin typeface="Times New Roman" pitchFamily="18" charset="0"/>
              <a:ea typeface="ＭＳ Ｐゴシック" pitchFamily="34" charset="-128"/>
            </a:endParaRPr>
          </a:p>
        </p:txBody>
      </p:sp>
      <p:sp>
        <p:nvSpPr>
          <p:cNvPr id="5493762" name="Rectangle 2"/>
          <p:cNvSpPr>
            <a:spLocks noGrp="1" noChangeArrowheads="1"/>
          </p:cNvSpPr>
          <p:nvPr>
            <p:ph type="title"/>
          </p:nvPr>
        </p:nvSpPr>
        <p:spPr/>
        <p:txBody>
          <a:bodyPr/>
          <a:lstStyle/>
          <a:p>
            <a:pPr>
              <a:defRPr/>
            </a:pPr>
            <a:r>
              <a:rPr lang="en-US" sz="3600" dirty="0" smtClean="0"/>
              <a:t>GHE </a:t>
            </a:r>
            <a:r>
              <a:rPr lang="en-US" sz="3600" dirty="0" smtClean="0">
                <a:solidFill>
                  <a:srgbClr val="FFFF00"/>
                </a:solidFill>
              </a:rPr>
              <a:t>Requirements – </a:t>
            </a:r>
            <a:br>
              <a:rPr lang="en-US" sz="3600" dirty="0" smtClean="0">
                <a:solidFill>
                  <a:srgbClr val="FFFF00"/>
                </a:solidFill>
              </a:rPr>
            </a:br>
            <a:r>
              <a:rPr lang="en-US" sz="3600" dirty="0" smtClean="0">
                <a:solidFill>
                  <a:srgbClr val="FFFF00"/>
                </a:solidFill>
              </a:rPr>
              <a:t>Basic Requirement 0.0</a:t>
            </a:r>
          </a:p>
        </p:txBody>
      </p:sp>
      <p:sp>
        <p:nvSpPr>
          <p:cNvPr id="5493763" name="Rectangle 3"/>
          <p:cNvSpPr>
            <a:spLocks noGrp="1" noChangeArrowheads="1"/>
          </p:cNvSpPr>
          <p:nvPr>
            <p:ph type="body" idx="1"/>
          </p:nvPr>
        </p:nvSpPr>
        <p:spPr>
          <a:xfrm>
            <a:off x="609600" y="1676400"/>
            <a:ext cx="8001000" cy="4953000"/>
          </a:xfrm>
        </p:spPr>
        <p:txBody>
          <a:bodyPr/>
          <a:lstStyle/>
          <a:p>
            <a:pPr>
              <a:lnSpc>
                <a:spcPct val="90000"/>
              </a:lnSpc>
              <a:defRPr/>
            </a:pPr>
            <a:endParaRPr lang="en-US" sz="2400" dirty="0" smtClean="0">
              <a:solidFill>
                <a:srgbClr val="FFFF00"/>
              </a:solidFill>
              <a:ea typeface="+mn-ea"/>
            </a:endParaRPr>
          </a:p>
          <a:p>
            <a:pPr>
              <a:lnSpc>
                <a:spcPct val="90000"/>
              </a:lnSpc>
              <a:defRPr/>
            </a:pPr>
            <a:endParaRPr lang="en-US" sz="2400" dirty="0" smtClean="0">
              <a:solidFill>
                <a:srgbClr val="FFFF00"/>
              </a:solidFill>
              <a:ea typeface="+mn-ea"/>
            </a:endParaRPr>
          </a:p>
          <a:p>
            <a:pPr>
              <a:lnSpc>
                <a:spcPct val="90000"/>
              </a:lnSpc>
              <a:defRPr/>
            </a:pPr>
            <a:endParaRPr lang="en-US" sz="2400" dirty="0" smtClean="0">
              <a:solidFill>
                <a:srgbClr val="FFFF00"/>
              </a:solidFill>
              <a:ea typeface="+mn-ea"/>
            </a:endParaRPr>
          </a:p>
          <a:p>
            <a:pPr>
              <a:lnSpc>
                <a:spcPct val="90000"/>
              </a:lnSpc>
              <a:defRPr/>
            </a:pPr>
            <a:r>
              <a:rPr lang="en-US" sz="2400" dirty="0" smtClean="0">
                <a:solidFill>
                  <a:srgbClr val="FFFF00"/>
                </a:solidFill>
                <a:ea typeface="+mn-ea"/>
              </a:rPr>
              <a:t>Basic Requirement 0.0 - </a:t>
            </a:r>
            <a:r>
              <a:rPr lang="en-US" sz="2400" i="1" dirty="0" smtClean="0">
                <a:solidFill>
                  <a:srgbClr val="FFFF00"/>
                </a:solidFill>
                <a:ea typeface="+mn-ea"/>
              </a:rPr>
              <a:t>The GHE project shall adopt the standard practices of the STAR Enterprise Product Lifecycle (EPL), as established in the STAR EPL process assets v2.0. </a:t>
            </a:r>
            <a:r>
              <a:rPr lang="en-US" sz="2400" dirty="0" smtClean="0">
                <a:solidFill>
                  <a:srgbClr val="FFFF00"/>
                </a:solidFill>
                <a:ea typeface="+mn-ea"/>
              </a:rPr>
              <a:t>(process)</a:t>
            </a:r>
          </a:p>
          <a:p>
            <a:pPr>
              <a:lnSpc>
                <a:spcPct val="90000"/>
              </a:lnSpc>
              <a:defRPr/>
            </a:pPr>
            <a:endParaRPr lang="en-US" sz="2000" dirty="0" smtClean="0">
              <a:solidFill>
                <a:srgbClr val="FFFF00"/>
              </a:solidFill>
              <a:ea typeface="+mn-ea"/>
            </a:endParaRPr>
          </a:p>
          <a:p>
            <a:pPr lvl="1">
              <a:lnSpc>
                <a:spcPct val="90000"/>
              </a:lnSpc>
              <a:buFontTx/>
              <a:buNone/>
              <a:defRPr/>
            </a:pPr>
            <a:endParaRPr lang="en-US" sz="2000" b="1" dirty="0" smtClean="0"/>
          </a:p>
          <a:p>
            <a:pPr>
              <a:lnSpc>
                <a:spcPct val="90000"/>
              </a:lnSpc>
              <a:buFontTx/>
              <a:buNone/>
              <a:defRPr/>
            </a:pPr>
            <a:r>
              <a:rPr lang="en-US" sz="2000" dirty="0" smtClean="0">
                <a:ea typeface="+mn-ea"/>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5D08CA18-6626-40C9-A29B-B72C2C364A4A}" type="slidenum">
              <a:rPr lang="en-US" smtClean="0">
                <a:latin typeface="Times New Roman" pitchFamily="18" charset="0"/>
                <a:ea typeface="ＭＳ Ｐゴシック" pitchFamily="34" charset="-128"/>
              </a:rPr>
              <a:pPr/>
              <a:t>38</a:t>
            </a:fld>
            <a:endParaRPr lang="en-US" smtClean="0">
              <a:latin typeface="Times New Roman" pitchFamily="18" charset="0"/>
              <a:ea typeface="ＭＳ Ｐゴシック" pitchFamily="34" charset="-128"/>
            </a:endParaRPr>
          </a:p>
        </p:txBody>
      </p:sp>
      <p:sp>
        <p:nvSpPr>
          <p:cNvPr id="5494786" name="Rectangle 2"/>
          <p:cNvSpPr>
            <a:spLocks noGrp="1" noChangeArrowheads="1"/>
          </p:cNvSpPr>
          <p:nvPr>
            <p:ph type="title"/>
          </p:nvPr>
        </p:nvSpPr>
        <p:spPr/>
        <p:txBody>
          <a:bodyPr/>
          <a:lstStyle/>
          <a:p>
            <a:pPr>
              <a:defRPr/>
            </a:pPr>
            <a:r>
              <a:rPr lang="en-US" sz="3600" dirty="0" smtClean="0"/>
              <a:t>GHE </a:t>
            </a:r>
            <a:r>
              <a:rPr lang="en-US" sz="3600" dirty="0" smtClean="0">
                <a:solidFill>
                  <a:srgbClr val="FFFF00"/>
                </a:solidFill>
              </a:rPr>
              <a:t>Requirements – </a:t>
            </a:r>
            <a:br>
              <a:rPr lang="en-US" sz="3600" dirty="0" smtClean="0">
                <a:solidFill>
                  <a:srgbClr val="FFFF00"/>
                </a:solidFill>
              </a:rPr>
            </a:br>
            <a:r>
              <a:rPr lang="en-US" sz="3600" dirty="0" smtClean="0">
                <a:solidFill>
                  <a:srgbClr val="FFFF00"/>
                </a:solidFill>
              </a:rPr>
              <a:t>Basic Requirement 1.0</a:t>
            </a:r>
          </a:p>
        </p:txBody>
      </p:sp>
      <p:sp>
        <p:nvSpPr>
          <p:cNvPr id="5494787" name="Rectangle 3"/>
          <p:cNvSpPr>
            <a:spLocks noGrp="1" noChangeArrowheads="1"/>
          </p:cNvSpPr>
          <p:nvPr>
            <p:ph type="body" idx="1"/>
          </p:nvPr>
        </p:nvSpPr>
        <p:spPr/>
        <p:txBody>
          <a:bodyPr/>
          <a:lstStyle/>
          <a:p>
            <a:pPr>
              <a:lnSpc>
                <a:spcPct val="90000"/>
              </a:lnSpc>
              <a:buFontTx/>
              <a:buChar char="•"/>
              <a:defRPr/>
            </a:pPr>
            <a:r>
              <a:rPr lang="en-US" sz="2400" b="1" dirty="0" smtClean="0">
                <a:solidFill>
                  <a:srgbClr val="FFFF00"/>
                </a:solidFill>
              </a:rPr>
              <a:t>Basic Requirement 1.0</a:t>
            </a:r>
            <a:r>
              <a:rPr lang="en-US" sz="2400" i="1" dirty="0" smtClean="0">
                <a:solidFill>
                  <a:srgbClr val="FFFF00"/>
                </a:solidFill>
              </a:rPr>
              <a:t>: Integrated Product Team (IPT) shall generate real-time estimates of rainfall at the full IR pixel scale for the entire globe.</a:t>
            </a:r>
            <a:r>
              <a:rPr lang="en-US" sz="2400" dirty="0" smtClean="0">
                <a:solidFill>
                  <a:srgbClr val="FFFF00"/>
                </a:solidFill>
              </a:rPr>
              <a:t> (product, functional)</a:t>
            </a:r>
          </a:p>
          <a:p>
            <a:pPr>
              <a:lnSpc>
                <a:spcPct val="90000"/>
              </a:lnSpc>
              <a:buNone/>
              <a:defRPr/>
            </a:pPr>
            <a:r>
              <a:rPr lang="en-US" sz="2400" dirty="0" smtClean="0">
                <a:solidFill>
                  <a:srgbClr val="FFFF00"/>
                </a:solidFill>
              </a:rPr>
              <a:t>	User request: </a:t>
            </a:r>
            <a:r>
              <a:rPr lang="en-US" sz="2400" dirty="0" smtClean="0"/>
              <a:t>(1010-0019, “Global Hydro-Estimator Satellite Rainfall Estimates”).</a:t>
            </a:r>
          </a:p>
          <a:p>
            <a:pPr>
              <a:lnSpc>
                <a:spcPct val="90000"/>
              </a:lnSpc>
              <a:buNone/>
              <a:defRPr/>
            </a:pPr>
            <a:endParaRPr lang="en-US" sz="2400" dirty="0" smtClean="0">
              <a:solidFill>
                <a:srgbClr val="FFFF00"/>
              </a:solidFill>
            </a:endParaRPr>
          </a:p>
          <a:p>
            <a:pPr lvl="1">
              <a:lnSpc>
                <a:spcPct val="90000"/>
              </a:lnSpc>
              <a:buFontTx/>
              <a:buChar char="•"/>
              <a:defRPr/>
            </a:pPr>
            <a:r>
              <a:rPr lang="en-US" sz="2000" b="1" dirty="0" smtClean="0"/>
              <a:t>Derived Requirement 1.1</a:t>
            </a:r>
            <a:r>
              <a:rPr lang="en-US" sz="2000" dirty="0" smtClean="0"/>
              <a:t>:</a:t>
            </a:r>
            <a:r>
              <a:rPr lang="en-US" sz="2000" i="1" dirty="0" smtClean="0"/>
              <a:t>The Global Hydro-Estimator algorithm shall be applied to data from GOES-11 and GOES–13, METEOSAT-7 and -9, and MTSAT-1R geosynchronous satellites, using GFS model data for the adjustments for the effects of moisture availability, evaporation, </a:t>
            </a:r>
            <a:r>
              <a:rPr lang="en-US" sz="2000" i="1" dirty="0" err="1" smtClean="0"/>
              <a:t>orographic</a:t>
            </a:r>
            <a:r>
              <a:rPr lang="en-US" sz="2000" i="1" dirty="0" smtClean="0"/>
              <a:t> modulation, and thermodynamic profile effects.</a:t>
            </a:r>
            <a:endParaRPr lang="en-US" sz="2000" dirty="0" smtClean="0"/>
          </a:p>
          <a:p>
            <a:pPr lvl="1">
              <a:lnSpc>
                <a:spcPct val="90000"/>
              </a:lnSpc>
              <a:buNone/>
              <a:defRPr/>
            </a:pPr>
            <a:endParaRPr lang="en-US" sz="2000" i="1" dirty="0" smtClean="0"/>
          </a:p>
          <a:p>
            <a:pPr>
              <a:lnSpc>
                <a:spcPct val="90000"/>
              </a:lnSpc>
              <a:buFontTx/>
              <a:buChar char="•"/>
              <a:defRPr/>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6C4A5268-1E64-4994-B50C-2EA5D5B279D8}" type="slidenum">
              <a:rPr lang="en-US" smtClean="0">
                <a:latin typeface="Times New Roman" pitchFamily="18" charset="0"/>
                <a:ea typeface="ＭＳ Ｐゴシック" pitchFamily="34" charset="-128"/>
              </a:rPr>
              <a:pPr/>
              <a:t>39</a:t>
            </a:fld>
            <a:endParaRPr lang="en-US" smtClean="0">
              <a:latin typeface="Times New Roman" pitchFamily="18" charset="0"/>
              <a:ea typeface="ＭＳ Ｐゴシック" pitchFamily="34" charset="-128"/>
            </a:endParaRPr>
          </a:p>
        </p:txBody>
      </p:sp>
      <p:sp>
        <p:nvSpPr>
          <p:cNvPr id="5507074"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1.0</a:t>
            </a:r>
          </a:p>
        </p:txBody>
      </p:sp>
      <p:sp>
        <p:nvSpPr>
          <p:cNvPr id="5507075" name="Rectangle 3"/>
          <p:cNvSpPr>
            <a:spLocks noGrp="1" noChangeArrowheads="1"/>
          </p:cNvSpPr>
          <p:nvPr>
            <p:ph type="body" idx="1"/>
          </p:nvPr>
        </p:nvSpPr>
        <p:spPr/>
        <p:txBody>
          <a:bodyPr/>
          <a:lstStyle/>
          <a:p>
            <a:pPr marL="342900" lvl="1" indent="-342900">
              <a:lnSpc>
                <a:spcPct val="90000"/>
              </a:lnSpc>
              <a:buClr>
                <a:srgbClr val="FAFD00"/>
              </a:buClr>
              <a:buNone/>
              <a:defRPr/>
            </a:pPr>
            <a:r>
              <a:rPr lang="en-US" sz="2000" b="1" dirty="0" smtClean="0"/>
              <a:t>	</a:t>
            </a:r>
            <a:r>
              <a:rPr lang="en-US" b="1" dirty="0" smtClean="0"/>
              <a:t>Derived Requirement 1.1</a:t>
            </a:r>
            <a:r>
              <a:rPr lang="en-US" dirty="0" smtClean="0"/>
              <a:t>: </a:t>
            </a:r>
            <a:r>
              <a:rPr lang="en-US" i="1" dirty="0" smtClean="0"/>
              <a:t>The Global Hydro-Estimator algorithm shall be applied to data from GOES-11 and GOES–13, METEOSAT-7 and -9, and MTSAT-1R geosynchronous satellites, using GFS model data for the adjustments for the effects of moisture availability, evaporation, </a:t>
            </a:r>
            <a:r>
              <a:rPr lang="en-US" i="1" dirty="0" err="1" smtClean="0"/>
              <a:t>orographic</a:t>
            </a:r>
            <a:r>
              <a:rPr lang="en-US" i="1" dirty="0" smtClean="0"/>
              <a:t> modulation, and thermodynamic profile effects.</a:t>
            </a:r>
            <a:endParaRPr lang="en-US" dirty="0" smtClean="0"/>
          </a:p>
          <a:p>
            <a:pPr>
              <a:lnSpc>
                <a:spcPct val="90000"/>
              </a:lnSpc>
              <a:buFont typeface="Symbol" pitchFamily="18" charset="2"/>
              <a:buNone/>
              <a:defRPr/>
            </a:pPr>
            <a:endParaRPr lang="en-US" dirty="0" smtClean="0">
              <a:ea typeface="+mn-ea"/>
            </a:endParaRPr>
          </a:p>
          <a:p>
            <a:pPr lvl="1">
              <a:lnSpc>
                <a:spcPct val="90000"/>
              </a:lnSpc>
              <a:defRPr/>
            </a:pPr>
            <a:r>
              <a:rPr lang="en-US" b="1" dirty="0" smtClean="0"/>
              <a:t>Derived Requirement 1.1.1</a:t>
            </a:r>
            <a:r>
              <a:rPr lang="en-US" dirty="0" smtClean="0"/>
              <a:t>:</a:t>
            </a:r>
            <a:r>
              <a:rPr lang="en-US" i="1" dirty="0" smtClean="0"/>
              <a:t>All satellite and model data shall be obtained from OSPO servers via ADDE.</a:t>
            </a:r>
            <a:endParaRPr lang="en-US" dirty="0" smtClean="0"/>
          </a:p>
          <a:p>
            <a:pPr lvl="1">
              <a:lnSpc>
                <a:spcPct val="90000"/>
              </a:lnSpc>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D0220B82-C219-4480-AC9D-87CD6653BAC9}" type="slidenum">
              <a:rPr lang="en-US" smtClean="0">
                <a:latin typeface="Times New Roman" pitchFamily="18" charset="0"/>
                <a:ea typeface="ＭＳ Ｐゴシック" pitchFamily="34" charset="-128"/>
              </a:rPr>
              <a:pPr/>
              <a:t>4</a:t>
            </a:fld>
            <a:endParaRPr lang="en-US" smtClean="0">
              <a:latin typeface="Times New Roman" pitchFamily="18" charset="0"/>
              <a:ea typeface="ＭＳ Ｐゴシック" pitchFamily="34" charset="-128"/>
            </a:endParaRPr>
          </a:p>
        </p:txBody>
      </p:sp>
      <p:sp>
        <p:nvSpPr>
          <p:cNvPr id="5987330" name="Rectangle 2"/>
          <p:cNvSpPr>
            <a:spLocks noGrp="1" noChangeArrowheads="1"/>
          </p:cNvSpPr>
          <p:nvPr>
            <p:ph type="body" idx="1"/>
          </p:nvPr>
        </p:nvSpPr>
        <p:spPr>
          <a:xfrm>
            <a:off x="1447800" y="1981200"/>
            <a:ext cx="6324600" cy="4038600"/>
          </a:xfrm>
        </p:spPr>
        <p:txBody>
          <a:bodyPr/>
          <a:lstStyle/>
          <a:p>
            <a:pPr marL="0" indent="0" algn="ctr">
              <a:buFont typeface="Symbol" charset="2"/>
              <a:buNone/>
              <a:defRPr/>
            </a:pPr>
            <a:endParaRPr lang="en-US" sz="4000" b="1" dirty="0" smtClean="0">
              <a:solidFill>
                <a:srgbClr val="FFFF00"/>
              </a:solidFill>
              <a:latin typeface="Book Antiqua" charset="0"/>
            </a:endParaRPr>
          </a:p>
          <a:p>
            <a:pPr marL="0" indent="0" algn="ctr">
              <a:buFont typeface="Symbol" charset="2"/>
              <a:buNone/>
              <a:defRPr/>
            </a:pPr>
            <a:r>
              <a:rPr lang="en-US" sz="4400" b="1" dirty="0" smtClean="0">
                <a:solidFill>
                  <a:srgbClr val="FFFF00"/>
                </a:solidFill>
                <a:latin typeface="Book Antiqua" charset="0"/>
              </a:rPr>
              <a:t>Introduction</a:t>
            </a:r>
          </a:p>
          <a:p>
            <a:pPr marL="0" indent="0" algn="ctr">
              <a:lnSpc>
                <a:spcPct val="85000"/>
              </a:lnSpc>
              <a:spcBef>
                <a:spcPct val="0"/>
              </a:spcBef>
              <a:buClrTx/>
              <a:buSzTx/>
              <a:buFontTx/>
              <a:buNone/>
              <a:defRPr/>
            </a:pPr>
            <a:r>
              <a:rPr lang="en-US" sz="3200" b="1" dirty="0" smtClean="0">
                <a:solidFill>
                  <a:srgbClr val="FAFD00"/>
                </a:solidFill>
                <a:latin typeface="Book Antiqua" charset="0"/>
              </a:rPr>
              <a:t/>
            </a:r>
            <a:br>
              <a:rPr lang="en-US" sz="3200" b="1" dirty="0" smtClean="0">
                <a:solidFill>
                  <a:srgbClr val="FAFD00"/>
                </a:solidFill>
                <a:latin typeface="Book Antiqua" charset="0"/>
              </a:rPr>
            </a:br>
            <a:r>
              <a:rPr lang="en-US" sz="3200" b="1" dirty="0" smtClean="0">
                <a:solidFill>
                  <a:srgbClr val="FAFD00"/>
                </a:solidFill>
                <a:latin typeface="Book Antiqua" charset="0"/>
              </a:rPr>
              <a:t/>
            </a:r>
            <a:br>
              <a:rPr lang="en-US" sz="3200" b="1" dirty="0" smtClean="0">
                <a:solidFill>
                  <a:srgbClr val="FAFD00"/>
                </a:solidFill>
                <a:latin typeface="Book Antiqua" charset="0"/>
              </a:rPr>
            </a:br>
            <a:r>
              <a:rPr lang="en-US" sz="3200" b="1" dirty="0" smtClean="0">
                <a:solidFill>
                  <a:srgbClr val="FAFD00"/>
                </a:solidFill>
                <a:latin typeface="Book Antiqua" charset="0"/>
              </a:rPr>
              <a:t>Presented by</a:t>
            </a:r>
            <a:br>
              <a:rPr lang="en-US" sz="3200" b="1" dirty="0" smtClean="0">
                <a:solidFill>
                  <a:srgbClr val="FAFD00"/>
                </a:solidFill>
                <a:latin typeface="Book Antiqua" charset="0"/>
              </a:rPr>
            </a:br>
            <a:r>
              <a:rPr lang="en-US" sz="3200" b="1" dirty="0" smtClean="0">
                <a:solidFill>
                  <a:srgbClr val="FAFD00"/>
                </a:solidFill>
                <a:latin typeface="Book Antiqua" charset="0"/>
              </a:rPr>
              <a:t/>
            </a:r>
            <a:br>
              <a:rPr lang="en-US" sz="3200" b="1" dirty="0" smtClean="0">
                <a:solidFill>
                  <a:srgbClr val="FAFD00"/>
                </a:solidFill>
                <a:latin typeface="Book Antiqua" charset="0"/>
              </a:rPr>
            </a:br>
            <a:r>
              <a:rPr lang="en-US" sz="3200" b="1" dirty="0" smtClean="0">
                <a:solidFill>
                  <a:srgbClr val="FAFD00"/>
                </a:solidFill>
                <a:latin typeface="Book Antiqua" charset="0"/>
              </a:rPr>
              <a:t>Limin Zhao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B94F16B2-4326-458B-A04F-007C28DF540F}" type="slidenum">
              <a:rPr lang="en-US" smtClean="0">
                <a:latin typeface="Times New Roman" pitchFamily="18" charset="0"/>
                <a:ea typeface="ＭＳ Ｐゴシック" pitchFamily="34" charset="-128"/>
              </a:rPr>
              <a:pPr/>
              <a:t>40</a:t>
            </a:fld>
            <a:endParaRPr lang="en-US" smtClean="0">
              <a:latin typeface="Times New Roman" pitchFamily="18" charset="0"/>
              <a:ea typeface="ＭＳ Ｐゴシック" pitchFamily="34" charset="-128"/>
            </a:endParaRPr>
          </a:p>
        </p:txBody>
      </p:sp>
      <p:sp>
        <p:nvSpPr>
          <p:cNvPr id="5509122" name="Rectangle 2"/>
          <p:cNvSpPr>
            <a:spLocks noGrp="1" noChangeArrowheads="1"/>
          </p:cNvSpPr>
          <p:nvPr>
            <p:ph type="body" idx="1"/>
          </p:nvPr>
        </p:nvSpPr>
        <p:spPr/>
        <p:txBody>
          <a:bodyPr/>
          <a:lstStyle/>
          <a:p>
            <a:r>
              <a:rPr lang="en-US" sz="2400" b="1" dirty="0" smtClean="0">
                <a:solidFill>
                  <a:srgbClr val="FFFF00"/>
                </a:solidFill>
              </a:rPr>
              <a:t>Basic Requirement 2.0</a:t>
            </a:r>
            <a:r>
              <a:rPr lang="en-US" sz="2400" dirty="0" smtClean="0">
                <a:solidFill>
                  <a:srgbClr val="FFFF00"/>
                </a:solidFill>
              </a:rPr>
              <a:t>:</a:t>
            </a:r>
            <a:r>
              <a:rPr lang="en-US" sz="2400" i="1" dirty="0" smtClean="0">
                <a:solidFill>
                  <a:srgbClr val="FFFF00"/>
                </a:solidFill>
              </a:rPr>
              <a:t>The rainfall products shall include: (1) instantaneous rainfall rate and 1-hour rain rate over global; (2)1-hour, 3-hour, and 6-hour rainfall estimate, daily rainfall estimate, 2-day rainfall estimate, 3-day rainfall estimate, 4-day rainfall estimate, 5-day rainfall estimate, 6-day rainfall estimate and 7-day rainfall estimate over CONUS.</a:t>
            </a:r>
            <a:endParaRPr lang="en-US" sz="2400" dirty="0" smtClean="0">
              <a:solidFill>
                <a:srgbClr val="FFFF00"/>
              </a:solidFill>
            </a:endParaRPr>
          </a:p>
          <a:p>
            <a:pPr>
              <a:buNone/>
            </a:pPr>
            <a:r>
              <a:rPr lang="en-US" sz="2400" dirty="0" smtClean="0"/>
              <a:t>	User requests: (1010-0019, “Global Hydro-Estimator Satellite Rainfall Estimates”; 1006-0009, “Making Multiday (more than 24hrs) NESDIS Hydro-Estimator Rain Estimated Operationally”).</a:t>
            </a:r>
          </a:p>
          <a:p>
            <a:pPr>
              <a:buFont typeface="Symbol" charset="2"/>
              <a:buChar char="·"/>
              <a:defRPr/>
            </a:pPr>
            <a:endParaRPr lang="en-US" sz="2400" dirty="0" smtClean="0">
              <a:solidFill>
                <a:srgbClr val="FFFF00"/>
              </a:solidFill>
            </a:endParaRPr>
          </a:p>
        </p:txBody>
      </p:sp>
      <p:sp>
        <p:nvSpPr>
          <p:cNvPr id="5509123" name="Rectangle 3"/>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2.0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6799CC3D-59CA-4F14-8E2E-AE3A953ABF0C}" type="slidenum">
              <a:rPr lang="en-US" smtClean="0">
                <a:latin typeface="Times New Roman" pitchFamily="18" charset="0"/>
                <a:ea typeface="ＭＳ Ｐゴシック" pitchFamily="34" charset="-128"/>
              </a:rPr>
              <a:pPr/>
              <a:t>41</a:t>
            </a:fld>
            <a:endParaRPr lang="en-US" smtClean="0">
              <a:latin typeface="Times New Roman" pitchFamily="18" charset="0"/>
              <a:ea typeface="ＭＳ Ｐゴシック" pitchFamily="34" charset="-128"/>
            </a:endParaRPr>
          </a:p>
        </p:txBody>
      </p:sp>
      <p:sp>
        <p:nvSpPr>
          <p:cNvPr id="5523458"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3.0</a:t>
            </a:r>
          </a:p>
        </p:txBody>
      </p:sp>
      <p:sp>
        <p:nvSpPr>
          <p:cNvPr id="5523459" name="Rectangle 3"/>
          <p:cNvSpPr>
            <a:spLocks noGrp="1" noChangeArrowheads="1"/>
          </p:cNvSpPr>
          <p:nvPr>
            <p:ph type="body" idx="1"/>
          </p:nvPr>
        </p:nvSpPr>
        <p:spPr>
          <a:xfrm>
            <a:off x="609600" y="1828800"/>
            <a:ext cx="7924800" cy="4876800"/>
          </a:xfrm>
        </p:spPr>
        <p:txBody>
          <a:bodyPr/>
          <a:lstStyle/>
          <a:p>
            <a:pPr>
              <a:buClr>
                <a:srgbClr val="FFFF00"/>
              </a:buClr>
              <a:buFontTx/>
              <a:buChar char="•"/>
              <a:defRPr/>
            </a:pPr>
            <a:endParaRPr lang="en-US" b="1" dirty="0" smtClean="0">
              <a:solidFill>
                <a:srgbClr val="FFFF00"/>
              </a:solidFill>
            </a:endParaRPr>
          </a:p>
          <a:p>
            <a:pPr>
              <a:buClr>
                <a:srgbClr val="FFFF00"/>
              </a:buClr>
              <a:buFontTx/>
              <a:buChar char="•"/>
              <a:defRPr/>
            </a:pPr>
            <a:endParaRPr lang="en-US" b="1" dirty="0" smtClean="0">
              <a:solidFill>
                <a:srgbClr val="FFFF00"/>
              </a:solidFill>
            </a:endParaRPr>
          </a:p>
          <a:p>
            <a:pPr>
              <a:buClr>
                <a:srgbClr val="FFFF00"/>
              </a:buClr>
              <a:buFontTx/>
              <a:buChar char="•"/>
              <a:defRPr/>
            </a:pPr>
            <a:r>
              <a:rPr lang="en-US" b="1" dirty="0" smtClean="0">
                <a:solidFill>
                  <a:srgbClr val="FFFF00"/>
                </a:solidFill>
              </a:rPr>
              <a:t>Basic Requirement 3.0</a:t>
            </a:r>
            <a:r>
              <a:rPr lang="en-US" dirty="0" smtClean="0">
                <a:solidFill>
                  <a:srgbClr val="FFFF00"/>
                </a:solidFill>
              </a:rPr>
              <a:t>: </a:t>
            </a:r>
            <a:r>
              <a:rPr lang="en-US" sz="2400" i="1" dirty="0" smtClean="0">
                <a:solidFill>
                  <a:srgbClr val="FFFF00"/>
                </a:solidFill>
              </a:rPr>
              <a:t>Global Rainfall Rates shall be generated and distributed within 50 minutes of observation (or 20 minutes of data receipt) to NWS, the Hydrologic Research Center, and NESDIS users. (product)</a:t>
            </a:r>
            <a:endParaRPr lang="en-US" sz="2400" dirty="0" smtClean="0">
              <a:solidFill>
                <a:srgbClr val="FFFF00"/>
              </a:solidFill>
            </a:endParaRPr>
          </a:p>
          <a:p>
            <a:pPr>
              <a:buClr>
                <a:srgbClr val="FFFF00"/>
              </a:buClr>
              <a:buNone/>
              <a:defRPr/>
            </a:pPr>
            <a:r>
              <a:rPr lang="en-US" sz="2000"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462BB1FD-8589-45B4-ACC1-A4563C238203}" type="slidenum">
              <a:rPr lang="en-US" smtClean="0">
                <a:latin typeface="Times New Roman" pitchFamily="18" charset="0"/>
                <a:ea typeface="ＭＳ Ｐゴシック" pitchFamily="34" charset="-128"/>
              </a:rPr>
              <a:pPr/>
              <a:t>42</a:t>
            </a:fld>
            <a:endParaRPr lang="en-US" smtClean="0">
              <a:latin typeface="Times New Roman" pitchFamily="18" charset="0"/>
              <a:ea typeface="ＭＳ Ｐゴシック" pitchFamily="34" charset="-128"/>
            </a:endParaRPr>
          </a:p>
        </p:txBody>
      </p:sp>
      <p:sp>
        <p:nvSpPr>
          <p:cNvPr id="5533698"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4.0</a:t>
            </a:r>
          </a:p>
        </p:txBody>
      </p:sp>
      <p:sp>
        <p:nvSpPr>
          <p:cNvPr id="5533699" name="Rectangle 3"/>
          <p:cNvSpPr>
            <a:spLocks noGrp="1" noChangeArrowheads="1"/>
          </p:cNvSpPr>
          <p:nvPr>
            <p:ph type="body" idx="1"/>
          </p:nvPr>
        </p:nvSpPr>
        <p:spPr>
          <a:xfrm>
            <a:off x="609600" y="1752600"/>
            <a:ext cx="8077200" cy="4038600"/>
          </a:xfrm>
        </p:spPr>
        <p:txBody>
          <a:bodyPr/>
          <a:lstStyle/>
          <a:p>
            <a:pPr>
              <a:lnSpc>
                <a:spcPct val="80000"/>
              </a:lnSpc>
              <a:defRPr/>
            </a:pPr>
            <a:endParaRPr lang="en-US" b="1" dirty="0" smtClean="0">
              <a:solidFill>
                <a:srgbClr val="FFFF00"/>
              </a:solidFill>
              <a:ea typeface="+mn-ea"/>
            </a:endParaRPr>
          </a:p>
          <a:p>
            <a:pPr>
              <a:lnSpc>
                <a:spcPct val="80000"/>
              </a:lnSpc>
              <a:defRPr/>
            </a:pPr>
            <a:endParaRPr lang="en-US" b="1" dirty="0" smtClean="0">
              <a:solidFill>
                <a:srgbClr val="FFFF00"/>
              </a:solidFill>
              <a:ea typeface="+mn-ea"/>
            </a:endParaRPr>
          </a:p>
          <a:p>
            <a:pPr>
              <a:lnSpc>
                <a:spcPct val="80000"/>
              </a:lnSpc>
              <a:defRPr/>
            </a:pPr>
            <a:r>
              <a:rPr lang="en-US" b="1" dirty="0" smtClean="0">
                <a:solidFill>
                  <a:srgbClr val="FFFF00"/>
                </a:solidFill>
                <a:ea typeface="+mn-ea"/>
              </a:rPr>
              <a:t>Basic Requirement 4.0</a:t>
            </a:r>
            <a:r>
              <a:rPr lang="en-US" dirty="0" smtClean="0">
                <a:solidFill>
                  <a:srgbClr val="FFFF00"/>
                </a:solidFill>
                <a:ea typeface="+mn-ea"/>
              </a:rPr>
              <a:t>: </a:t>
            </a:r>
            <a:r>
              <a:rPr lang="en-US" i="1" dirty="0" smtClean="0">
                <a:solidFill>
                  <a:srgbClr val="FFFF00"/>
                </a:solidFill>
              </a:rPr>
              <a:t>The rainfall products shall be in netCDF4/</a:t>
            </a:r>
            <a:r>
              <a:rPr lang="en-US" i="1" dirty="0" err="1" smtClean="0">
                <a:solidFill>
                  <a:srgbClr val="FFFF00"/>
                </a:solidFill>
              </a:rPr>
              <a:t>McIDAS</a:t>
            </a:r>
            <a:r>
              <a:rPr lang="en-US" i="1" dirty="0" smtClean="0">
                <a:solidFill>
                  <a:srgbClr val="FFFF00"/>
                </a:solidFill>
              </a:rPr>
              <a:t> formats</a:t>
            </a:r>
            <a:r>
              <a:rPr lang="en-US" dirty="0" smtClean="0">
                <a:solidFill>
                  <a:srgbClr val="FFFF00"/>
                </a:solidFill>
              </a:rPr>
              <a:t>.</a:t>
            </a:r>
          </a:p>
          <a:p>
            <a:pPr>
              <a:lnSpc>
                <a:spcPct val="80000"/>
              </a:lnSpc>
              <a:buNone/>
              <a:defRPr/>
            </a:pPr>
            <a:endParaRPr lang="en-US"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4455B0E4-B662-4353-8B74-86F416E138D7}" type="slidenum">
              <a:rPr lang="en-US" smtClean="0">
                <a:latin typeface="Times New Roman" pitchFamily="18" charset="0"/>
                <a:ea typeface="ＭＳ Ｐゴシック" pitchFamily="34" charset="-128"/>
              </a:rPr>
              <a:pPr/>
              <a:t>43</a:t>
            </a:fld>
            <a:endParaRPr lang="en-US" smtClean="0">
              <a:latin typeface="Times New Roman" pitchFamily="18" charset="0"/>
              <a:ea typeface="ＭＳ Ｐゴシック" pitchFamily="34" charset="-128"/>
            </a:endParaRPr>
          </a:p>
        </p:txBody>
      </p:sp>
      <p:sp>
        <p:nvSpPr>
          <p:cNvPr id="5545986"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5.0</a:t>
            </a:r>
          </a:p>
        </p:txBody>
      </p:sp>
      <p:sp>
        <p:nvSpPr>
          <p:cNvPr id="5545987" name="Rectangle 3"/>
          <p:cNvSpPr>
            <a:spLocks noGrp="1" noChangeArrowheads="1"/>
          </p:cNvSpPr>
          <p:nvPr>
            <p:ph type="body" idx="1"/>
          </p:nvPr>
        </p:nvSpPr>
        <p:spPr>
          <a:xfrm>
            <a:off x="609600" y="1905000"/>
            <a:ext cx="8001000" cy="4648200"/>
          </a:xfrm>
        </p:spPr>
        <p:txBody>
          <a:bodyPr/>
          <a:lstStyle/>
          <a:p>
            <a:pPr>
              <a:buFont typeface="Symbol" charset="2"/>
              <a:buChar char="·"/>
              <a:defRPr/>
            </a:pPr>
            <a:endParaRPr lang="en-US" b="1" dirty="0" smtClean="0">
              <a:solidFill>
                <a:srgbClr val="FFFF00"/>
              </a:solidFill>
            </a:endParaRPr>
          </a:p>
          <a:p>
            <a:pPr>
              <a:buFont typeface="Symbol" charset="2"/>
              <a:buChar char="·"/>
              <a:defRPr/>
            </a:pPr>
            <a:endParaRPr lang="en-US" b="1" dirty="0" smtClean="0">
              <a:solidFill>
                <a:srgbClr val="FFFF00"/>
              </a:solidFill>
            </a:endParaRPr>
          </a:p>
          <a:p>
            <a:pPr>
              <a:buFont typeface="Symbol" charset="2"/>
              <a:buChar char="·"/>
              <a:defRPr/>
            </a:pPr>
            <a:r>
              <a:rPr lang="en-US" b="1" dirty="0" smtClean="0">
                <a:solidFill>
                  <a:srgbClr val="FFFF00"/>
                </a:solidFill>
              </a:rPr>
              <a:t>Basic Requirement 5.0</a:t>
            </a:r>
            <a:r>
              <a:rPr lang="en-US" dirty="0" smtClean="0">
                <a:solidFill>
                  <a:srgbClr val="FFFF00"/>
                </a:solidFill>
              </a:rPr>
              <a:t>: </a:t>
            </a:r>
            <a:r>
              <a:rPr lang="en-US" i="1" dirty="0" smtClean="0">
                <a:solidFill>
                  <a:srgbClr val="FFFF00"/>
                </a:solidFill>
              </a:rPr>
              <a:t>The rainfall products retrieval quality shall be indicated with a set of quality control flags.</a:t>
            </a:r>
            <a:endParaRPr lang="en-US" dirty="0" smtClean="0">
              <a:solidFill>
                <a:srgbClr val="FFFF00"/>
              </a:solidFill>
            </a:endParaRPr>
          </a:p>
          <a:p>
            <a:pPr>
              <a:buFont typeface="Symbol" charset="2"/>
              <a:buChar char="·"/>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4455B0E4-B662-4353-8B74-86F416E138D7}" type="slidenum">
              <a:rPr lang="en-US" smtClean="0">
                <a:latin typeface="Times New Roman" pitchFamily="18" charset="0"/>
                <a:ea typeface="ＭＳ Ｐゴシック" pitchFamily="34" charset="-128"/>
              </a:rPr>
              <a:pPr/>
              <a:t>44</a:t>
            </a:fld>
            <a:endParaRPr lang="en-US" smtClean="0">
              <a:latin typeface="Times New Roman" pitchFamily="18" charset="0"/>
              <a:ea typeface="ＭＳ Ｐゴシック" pitchFamily="34" charset="-128"/>
            </a:endParaRPr>
          </a:p>
        </p:txBody>
      </p:sp>
      <p:sp>
        <p:nvSpPr>
          <p:cNvPr id="5545986"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6.0</a:t>
            </a:r>
          </a:p>
        </p:txBody>
      </p:sp>
      <p:sp>
        <p:nvSpPr>
          <p:cNvPr id="5545987" name="Rectangle 3"/>
          <p:cNvSpPr>
            <a:spLocks noGrp="1" noChangeArrowheads="1"/>
          </p:cNvSpPr>
          <p:nvPr>
            <p:ph type="body" idx="1"/>
          </p:nvPr>
        </p:nvSpPr>
        <p:spPr>
          <a:xfrm>
            <a:off x="609600" y="1905000"/>
            <a:ext cx="8001000" cy="4648200"/>
          </a:xfrm>
        </p:spPr>
        <p:txBody>
          <a:bodyPr/>
          <a:lstStyle/>
          <a:p>
            <a:pPr>
              <a:buFont typeface="Symbol" charset="2"/>
              <a:buChar char="·"/>
              <a:defRPr/>
            </a:pPr>
            <a:endParaRPr lang="en-US" b="1" dirty="0" smtClean="0">
              <a:solidFill>
                <a:srgbClr val="FFFF00"/>
              </a:solidFill>
            </a:endParaRPr>
          </a:p>
          <a:p>
            <a:pPr>
              <a:buFont typeface="Symbol" charset="2"/>
              <a:buChar char="·"/>
              <a:defRPr/>
            </a:pPr>
            <a:endParaRPr lang="en-US" b="1" dirty="0" smtClean="0">
              <a:solidFill>
                <a:srgbClr val="FFFF00"/>
              </a:solidFill>
            </a:endParaRPr>
          </a:p>
          <a:p>
            <a:pPr>
              <a:buFont typeface="Symbol" charset="2"/>
              <a:buChar char="·"/>
              <a:defRPr/>
            </a:pPr>
            <a:r>
              <a:rPr lang="en-US" b="1" dirty="0" smtClean="0">
                <a:solidFill>
                  <a:srgbClr val="FFFF00"/>
                </a:solidFill>
              </a:rPr>
              <a:t>Basic Requirement 6.0</a:t>
            </a:r>
            <a:r>
              <a:rPr lang="en-US" dirty="0" smtClean="0">
                <a:solidFill>
                  <a:srgbClr val="FFFF00"/>
                </a:solidFill>
              </a:rPr>
              <a:t>:</a:t>
            </a:r>
            <a:r>
              <a:rPr lang="en-US" i="1" dirty="0" smtClean="0"/>
              <a:t> </a:t>
            </a:r>
            <a:r>
              <a:rPr lang="en-US" i="1" dirty="0" smtClean="0">
                <a:solidFill>
                  <a:srgbClr val="FFFF00"/>
                </a:solidFill>
              </a:rPr>
              <a:t>The Integrated Product Team shall define Metadata for each rainfall product.</a:t>
            </a:r>
            <a:endParaRPr lang="en-US" dirty="0" smtClean="0">
              <a:solidFill>
                <a:srgbClr val="FFFF00"/>
              </a:solidFill>
            </a:endParaRPr>
          </a:p>
          <a:p>
            <a:pPr>
              <a:buFont typeface="Symbol" charset="2"/>
              <a:buChar char="·"/>
              <a:defRPr/>
            </a:pPr>
            <a:endParaRPr lang="en-US" dirty="0" smtClean="0">
              <a:solidFill>
                <a:srgbClr val="FFFF00"/>
              </a:solidFill>
            </a:endParaRPr>
          </a:p>
          <a:p>
            <a:pPr>
              <a:buFont typeface="Symbol" charset="2"/>
              <a:buChar char="·"/>
              <a:defRPr/>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4455B0E4-B662-4353-8B74-86F416E138D7}" type="slidenum">
              <a:rPr lang="en-US" smtClean="0">
                <a:latin typeface="Times New Roman" pitchFamily="18" charset="0"/>
                <a:ea typeface="ＭＳ Ｐゴシック" pitchFamily="34" charset="-128"/>
              </a:rPr>
              <a:pPr/>
              <a:t>45</a:t>
            </a:fld>
            <a:endParaRPr lang="en-US" smtClean="0">
              <a:latin typeface="Times New Roman" pitchFamily="18" charset="0"/>
              <a:ea typeface="ＭＳ Ｐゴシック" pitchFamily="34" charset="-128"/>
            </a:endParaRPr>
          </a:p>
        </p:txBody>
      </p:sp>
      <p:sp>
        <p:nvSpPr>
          <p:cNvPr id="5545986"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7.0</a:t>
            </a:r>
          </a:p>
        </p:txBody>
      </p:sp>
      <p:sp>
        <p:nvSpPr>
          <p:cNvPr id="5545987" name="Rectangle 3"/>
          <p:cNvSpPr>
            <a:spLocks noGrp="1" noChangeArrowheads="1"/>
          </p:cNvSpPr>
          <p:nvPr>
            <p:ph type="body" idx="1"/>
          </p:nvPr>
        </p:nvSpPr>
        <p:spPr>
          <a:xfrm>
            <a:off x="609600" y="1905000"/>
            <a:ext cx="8001000" cy="4648200"/>
          </a:xfrm>
        </p:spPr>
        <p:txBody>
          <a:bodyPr/>
          <a:lstStyle/>
          <a:p>
            <a:pPr>
              <a:buFont typeface="Arial" pitchFamily="34" charset="0"/>
              <a:buChar char="•"/>
              <a:defRPr/>
            </a:pPr>
            <a:r>
              <a:rPr lang="en-US" b="1" dirty="0" smtClean="0">
                <a:solidFill>
                  <a:srgbClr val="FFFF00"/>
                </a:solidFill>
              </a:rPr>
              <a:t>	Basic Requirement 7.0</a:t>
            </a:r>
            <a:r>
              <a:rPr lang="en-US" dirty="0" smtClean="0">
                <a:solidFill>
                  <a:srgbClr val="FFFF00"/>
                </a:solidFill>
              </a:rPr>
              <a:t>:</a:t>
            </a:r>
            <a:r>
              <a:rPr lang="en-US" i="1" dirty="0" smtClean="0"/>
              <a:t> </a:t>
            </a:r>
            <a:r>
              <a:rPr lang="en-US" i="1" dirty="0" smtClean="0">
                <a:solidFill>
                  <a:srgbClr val="FFFF00"/>
                </a:solidFill>
              </a:rPr>
              <a:t>The Integrated 	Product Team</a:t>
            </a:r>
            <a:r>
              <a:rPr lang="en-US" i="1" dirty="0" smtClean="0"/>
              <a:t> </a:t>
            </a:r>
            <a:r>
              <a:rPr lang="en-US" i="1" dirty="0" smtClean="0">
                <a:solidFill>
                  <a:srgbClr val="FFFF00"/>
                </a:solidFill>
              </a:rPr>
              <a:t>shall perform validation and 	verification of the GHE products.</a:t>
            </a:r>
          </a:p>
          <a:p>
            <a:pPr>
              <a:buNone/>
              <a:defRPr/>
            </a:pPr>
            <a:endParaRPr lang="en-US" dirty="0" smtClean="0">
              <a:solidFill>
                <a:srgbClr val="FFFF00"/>
              </a:solidFill>
            </a:endParaRPr>
          </a:p>
          <a:p>
            <a:pPr lvl="1">
              <a:buFont typeface="Symbol" charset="2"/>
              <a:buChar char="·"/>
              <a:defRPr/>
            </a:pPr>
            <a:r>
              <a:rPr lang="en-US" sz="2000" b="1" dirty="0" smtClean="0"/>
              <a:t>Derived Requirement 7.1: </a:t>
            </a:r>
            <a:r>
              <a:rPr lang="en-US" sz="2000" i="1" dirty="0" smtClean="0"/>
              <a:t>GHE products shall be validated by comparing retrieved instantaneous rainfall rates with Tropical Rainfall Measuring Mission (TRMM) </a:t>
            </a:r>
            <a:r>
              <a:rPr lang="en-US" sz="2000" i="1" dirty="0" err="1" smtClean="0"/>
              <a:t>spaceborne</a:t>
            </a:r>
            <a:r>
              <a:rPr lang="en-US" sz="2000" i="1" dirty="0" smtClean="0"/>
              <a:t> Precipitation Radar (PR) between 35ºS and 35ºN.</a:t>
            </a:r>
          </a:p>
          <a:p>
            <a:pPr lvl="1">
              <a:buNone/>
              <a:defRPr/>
            </a:pPr>
            <a:endParaRPr lang="en-US" sz="2000" i="1" dirty="0" smtClean="0"/>
          </a:p>
          <a:p>
            <a:pPr lvl="1">
              <a:buFont typeface="Symbol" charset="2"/>
              <a:buChar char="·"/>
              <a:defRPr/>
            </a:pPr>
            <a:r>
              <a:rPr lang="en-US" sz="2000" b="1" dirty="0" smtClean="0">
                <a:solidFill>
                  <a:schemeClr val="bg2">
                    <a:lumMod val="20000"/>
                    <a:lumOff val="80000"/>
                  </a:schemeClr>
                </a:solidFill>
              </a:rPr>
              <a:t>Derived Requirement 7.2:</a:t>
            </a:r>
            <a:r>
              <a:rPr lang="en-US" sz="2000" i="1" dirty="0" smtClean="0">
                <a:solidFill>
                  <a:srgbClr val="FFFF00"/>
                </a:solidFill>
              </a:rPr>
              <a:t> </a:t>
            </a:r>
            <a:r>
              <a:rPr lang="en-US" sz="2000" i="1" dirty="0" smtClean="0"/>
              <a:t>The IPT shall verify that the GHE products in the output files are generated correctly and documented.</a:t>
            </a:r>
            <a:r>
              <a:rPr lang="en-US" sz="2000" dirty="0" smtClean="0"/>
              <a:t> </a:t>
            </a:r>
          </a:p>
          <a:p>
            <a:pPr lvl="1">
              <a:buFont typeface="Symbol" charset="2"/>
              <a:buChar char="·"/>
              <a:defRPr/>
            </a:pPr>
            <a:endParaRPr lang="en-US" sz="2000" dirty="0" smtClean="0">
              <a:solidFill>
                <a:srgbClr val="FFFF00"/>
              </a:solidFill>
            </a:endParaRPr>
          </a:p>
          <a:p>
            <a:pPr>
              <a:buNone/>
              <a:defRPr/>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4455B0E4-B662-4353-8B74-86F416E138D7}" type="slidenum">
              <a:rPr lang="en-US" smtClean="0">
                <a:latin typeface="Times New Roman" pitchFamily="18" charset="0"/>
                <a:ea typeface="ＭＳ Ｐゴシック" pitchFamily="34" charset="-128"/>
              </a:rPr>
              <a:pPr/>
              <a:t>46</a:t>
            </a:fld>
            <a:endParaRPr lang="en-US" smtClean="0">
              <a:latin typeface="Times New Roman" pitchFamily="18" charset="0"/>
              <a:ea typeface="ＭＳ Ｐゴシック" pitchFamily="34" charset="-128"/>
            </a:endParaRPr>
          </a:p>
        </p:txBody>
      </p:sp>
      <p:sp>
        <p:nvSpPr>
          <p:cNvPr id="5545986"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8.0</a:t>
            </a:r>
          </a:p>
        </p:txBody>
      </p:sp>
      <p:sp>
        <p:nvSpPr>
          <p:cNvPr id="5545987" name="Rectangle 3"/>
          <p:cNvSpPr>
            <a:spLocks noGrp="1" noChangeArrowheads="1"/>
          </p:cNvSpPr>
          <p:nvPr>
            <p:ph type="body" idx="1"/>
          </p:nvPr>
        </p:nvSpPr>
        <p:spPr>
          <a:xfrm>
            <a:off x="609600" y="1905000"/>
            <a:ext cx="8001000" cy="4648200"/>
          </a:xfrm>
        </p:spPr>
        <p:txBody>
          <a:bodyPr/>
          <a:lstStyle/>
          <a:p>
            <a:pPr>
              <a:buFont typeface="Symbol" charset="2"/>
              <a:buChar char="·"/>
              <a:defRPr/>
            </a:pPr>
            <a:endParaRPr lang="en-US" b="1" dirty="0" smtClean="0">
              <a:solidFill>
                <a:srgbClr val="FFFF00"/>
              </a:solidFill>
            </a:endParaRPr>
          </a:p>
          <a:p>
            <a:pPr>
              <a:buFont typeface="Symbol" charset="2"/>
              <a:buChar char="·"/>
              <a:defRPr/>
            </a:pPr>
            <a:endParaRPr lang="en-US" b="1" dirty="0" smtClean="0">
              <a:solidFill>
                <a:srgbClr val="FFFF00"/>
              </a:solidFill>
            </a:endParaRPr>
          </a:p>
          <a:p>
            <a:pPr>
              <a:buFont typeface="Symbol" charset="2"/>
              <a:buChar char="·"/>
              <a:defRPr/>
            </a:pPr>
            <a:r>
              <a:rPr lang="en-US" b="1" dirty="0" smtClean="0">
                <a:solidFill>
                  <a:srgbClr val="FFFF00"/>
                </a:solidFill>
              </a:rPr>
              <a:t>Basic Requirement 8.0</a:t>
            </a:r>
            <a:r>
              <a:rPr lang="en-US" dirty="0" smtClean="0">
                <a:solidFill>
                  <a:srgbClr val="FFFF00"/>
                </a:solidFill>
              </a:rPr>
              <a:t>:</a:t>
            </a:r>
            <a:r>
              <a:rPr lang="en-US" i="1" dirty="0" smtClean="0">
                <a:solidFill>
                  <a:srgbClr val="FFFF00"/>
                </a:solidFill>
              </a:rPr>
              <a:t>The GHE software shall be delivered to the OSPO team for testing and operational implementation.</a:t>
            </a:r>
            <a:endParaRPr lang="en-US" dirty="0" smtClean="0">
              <a:solidFill>
                <a:srgbClr val="FFFF00"/>
              </a:solidFill>
            </a:endParaRPr>
          </a:p>
          <a:p>
            <a:pPr>
              <a:buFont typeface="Symbol" charset="2"/>
              <a:buChar char="·"/>
              <a:defRPr/>
            </a:pPr>
            <a:endParaRPr lang="en-US" dirty="0" smtClean="0">
              <a:solidFill>
                <a:srgbClr val="FFFF00"/>
              </a:solidFill>
            </a:endParaRPr>
          </a:p>
          <a:p>
            <a:pPr>
              <a:buFont typeface="Symbol" charset="2"/>
              <a:buChar char="·"/>
              <a:defRPr/>
            </a:pPr>
            <a:endParaRPr lang="en-US" dirty="0" smtClean="0">
              <a:solidFill>
                <a:srgbClr val="FFFF00"/>
              </a:solidFill>
            </a:endParaRPr>
          </a:p>
          <a:p>
            <a:pPr>
              <a:buFont typeface="Symbol" charset="2"/>
              <a:buChar char="·"/>
              <a:defRPr/>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59EA86E5-CC47-47CD-B8C0-A40A361C10B1}" type="slidenum">
              <a:rPr lang="en-US" smtClean="0">
                <a:latin typeface="Times New Roman" pitchFamily="18" charset="0"/>
                <a:ea typeface="ＭＳ Ｐゴシック" pitchFamily="34" charset="-128"/>
              </a:rPr>
              <a:pPr/>
              <a:t>47</a:t>
            </a:fld>
            <a:endParaRPr lang="en-US" smtClean="0">
              <a:latin typeface="Times New Roman" pitchFamily="18" charset="0"/>
              <a:ea typeface="ＭＳ Ｐゴシック" pitchFamily="34" charset="-128"/>
            </a:endParaRPr>
          </a:p>
        </p:txBody>
      </p:sp>
      <p:sp>
        <p:nvSpPr>
          <p:cNvPr id="5555202"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9.0</a:t>
            </a:r>
          </a:p>
        </p:txBody>
      </p:sp>
      <p:sp>
        <p:nvSpPr>
          <p:cNvPr id="5555203" name="Rectangle 3"/>
          <p:cNvSpPr>
            <a:spLocks noGrp="1" noChangeArrowheads="1"/>
          </p:cNvSpPr>
          <p:nvPr>
            <p:ph type="body" idx="1"/>
          </p:nvPr>
        </p:nvSpPr>
        <p:spPr/>
        <p:txBody>
          <a:bodyPr/>
          <a:lstStyle/>
          <a:p>
            <a:pPr>
              <a:buFont typeface="Symbol" charset="2"/>
              <a:buChar char="·"/>
              <a:defRPr/>
            </a:pPr>
            <a:r>
              <a:rPr lang="en-US" sz="2400" b="1" dirty="0" smtClean="0">
                <a:solidFill>
                  <a:srgbClr val="FFFF00"/>
                </a:solidFill>
              </a:rPr>
              <a:t>Basic Requirement 9.0</a:t>
            </a:r>
            <a:r>
              <a:rPr lang="en-US" sz="2400" dirty="0" smtClean="0">
                <a:solidFill>
                  <a:srgbClr val="FFFF00"/>
                </a:solidFill>
              </a:rPr>
              <a:t>:</a:t>
            </a:r>
            <a:r>
              <a:rPr lang="en-US" sz="2400" i="1" dirty="0" smtClean="0">
                <a:solidFill>
                  <a:srgbClr val="FFFF00"/>
                </a:solidFill>
              </a:rPr>
              <a:t>The global Hydro-Estimator Rainfall products (netCDF4) and corresponding metadata shall be archived at NCDC/CLASS (TBD)</a:t>
            </a:r>
            <a:endParaRPr lang="en-US" sz="2400" dirty="0" smtClean="0">
              <a:solidFill>
                <a:srgbClr val="FFFF00"/>
              </a:solidFill>
            </a:endParaRPr>
          </a:p>
          <a:p>
            <a:pPr>
              <a:buNone/>
              <a:defRPr/>
            </a:pPr>
            <a:endParaRPr lang="en-US" sz="2400" dirty="0" smtClean="0">
              <a:solidFill>
                <a:srgbClr val="FFFF00"/>
              </a:solidFill>
            </a:endParaRPr>
          </a:p>
          <a:p>
            <a:pPr lvl="1">
              <a:defRPr/>
            </a:pPr>
            <a:r>
              <a:rPr lang="en-US" sz="2000" b="1" dirty="0" smtClean="0"/>
              <a:t>Derived Requirement 9.1</a:t>
            </a:r>
            <a:r>
              <a:rPr lang="en-US" sz="2000" dirty="0" smtClean="0"/>
              <a:t>: </a:t>
            </a:r>
            <a:r>
              <a:rPr lang="en-US" sz="2000" i="1" dirty="0" smtClean="0"/>
              <a:t>Distribution of the Archive Products to NCDC/CLASS shall be in accordance with a Data Submission Agreement (DSA).</a:t>
            </a:r>
            <a:endParaRPr lang="en-US" sz="2000" dirty="0" smtClean="0"/>
          </a:p>
          <a:p>
            <a:pPr lvl="1">
              <a:buFontTx/>
              <a:buNone/>
              <a:defRPr/>
            </a:pPr>
            <a:endParaRPr 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59EA86E5-CC47-47CD-B8C0-A40A361C10B1}" type="slidenum">
              <a:rPr lang="en-US" smtClean="0">
                <a:latin typeface="Times New Roman" pitchFamily="18" charset="0"/>
                <a:ea typeface="ＭＳ Ｐゴシック" pitchFamily="34" charset="-128"/>
              </a:rPr>
              <a:pPr/>
              <a:t>48</a:t>
            </a:fld>
            <a:endParaRPr lang="en-US" smtClean="0">
              <a:latin typeface="Times New Roman" pitchFamily="18" charset="0"/>
              <a:ea typeface="ＭＳ Ｐゴシック" pitchFamily="34" charset="-128"/>
            </a:endParaRPr>
          </a:p>
        </p:txBody>
      </p:sp>
      <p:sp>
        <p:nvSpPr>
          <p:cNvPr id="5555202"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Basic Requirement 10.0</a:t>
            </a:r>
          </a:p>
        </p:txBody>
      </p:sp>
      <p:sp>
        <p:nvSpPr>
          <p:cNvPr id="5555203" name="Rectangle 3"/>
          <p:cNvSpPr>
            <a:spLocks noGrp="1" noChangeArrowheads="1"/>
          </p:cNvSpPr>
          <p:nvPr>
            <p:ph type="body" idx="1"/>
          </p:nvPr>
        </p:nvSpPr>
        <p:spPr/>
        <p:txBody>
          <a:bodyPr/>
          <a:lstStyle/>
          <a:p>
            <a:pPr>
              <a:buFont typeface="Symbol" charset="2"/>
              <a:buChar char="·"/>
              <a:defRPr/>
            </a:pPr>
            <a:r>
              <a:rPr lang="en-US" sz="2400" b="1" dirty="0" smtClean="0">
                <a:solidFill>
                  <a:srgbClr val="FFFF00"/>
                </a:solidFill>
              </a:rPr>
              <a:t>Basic Requirement 10.0</a:t>
            </a:r>
            <a:r>
              <a:rPr lang="en-US" sz="2400" dirty="0" smtClean="0">
                <a:solidFill>
                  <a:srgbClr val="FFFF00"/>
                </a:solidFill>
              </a:rPr>
              <a:t>: </a:t>
            </a:r>
            <a:r>
              <a:rPr lang="en-US" sz="2400" i="1" dirty="0" smtClean="0">
                <a:solidFill>
                  <a:srgbClr val="FFFF00"/>
                </a:solidFill>
              </a:rPr>
              <a:t>The GHE shall maintain heritage with operational CONUS Hydro-Estimator and ensure continuity /consistency. </a:t>
            </a:r>
            <a:endParaRPr lang="en-US" sz="2400" dirty="0" smtClean="0">
              <a:solidFill>
                <a:srgbClr val="FFFF00"/>
              </a:solidFill>
            </a:endParaRPr>
          </a:p>
          <a:p>
            <a:pPr>
              <a:buFont typeface="Symbol" charset="2"/>
              <a:buChar char="·"/>
              <a:defRPr/>
            </a:pPr>
            <a:endParaRPr lang="en-US" sz="2400" dirty="0" smtClean="0">
              <a:solidFill>
                <a:srgbClr val="FFFF00"/>
              </a:solidFill>
            </a:endParaRPr>
          </a:p>
          <a:p>
            <a:pPr lvl="1">
              <a:defRPr/>
            </a:pPr>
            <a:r>
              <a:rPr lang="en-US" sz="2000" b="1" dirty="0" smtClean="0"/>
              <a:t>Derived Requirement 10.1</a:t>
            </a:r>
            <a:r>
              <a:rPr lang="en-US" sz="2000" dirty="0" smtClean="0"/>
              <a:t>: </a:t>
            </a:r>
            <a:r>
              <a:rPr lang="en-US" sz="2000" i="1" dirty="0" smtClean="0"/>
              <a:t>The global Hydro-Estimator shall be integrated the current operational HE-SPE, and take it as its sub-system.</a:t>
            </a:r>
            <a:endParaRPr lang="en-US" sz="2000" i="1" smtClean="0"/>
          </a:p>
          <a:p>
            <a:pPr lvl="1">
              <a:buNone/>
              <a:defRPr/>
            </a:pPr>
            <a:r>
              <a:rPr lang="en-US" sz="2000" i="1" smtClean="0"/>
              <a:t> </a:t>
            </a:r>
            <a:endParaRPr lang="en-US" sz="2000" dirty="0" smtClean="0"/>
          </a:p>
          <a:p>
            <a:pPr lvl="1">
              <a:defRPr/>
            </a:pPr>
            <a:r>
              <a:rPr lang="en-US" sz="2000" b="1" dirty="0" smtClean="0"/>
              <a:t>Derived Requirement 10.2: </a:t>
            </a:r>
            <a:r>
              <a:rPr lang="en-US" sz="2000" i="1" dirty="0" smtClean="0"/>
              <a:t>The global Hydro-Estimator shall have the capability to provide hourly rainfall estimate in GRIB format to NWS.</a:t>
            </a:r>
            <a:endParaRPr lang="en-US" sz="2000" dirty="0" smtClean="0"/>
          </a:p>
          <a:p>
            <a:pPr lvl="1">
              <a:buNone/>
              <a:defRPr/>
            </a:pPr>
            <a:endParaRPr lang="en-US" sz="2000" b="1" dirty="0" smtClean="0"/>
          </a:p>
          <a:p>
            <a:pPr lvl="1">
              <a:buFontTx/>
              <a:buNone/>
              <a:defRPr/>
            </a:pPr>
            <a:endParaRPr 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969E64A1-89B9-4DF2-9065-3EAD8BEFF2E8}" type="slidenum">
              <a:rPr lang="en-US" smtClean="0">
                <a:latin typeface="Times New Roman" pitchFamily="18" charset="0"/>
                <a:ea typeface="ＭＳ Ｐゴシック" pitchFamily="34" charset="-128"/>
              </a:rPr>
              <a:pPr/>
              <a:t>49</a:t>
            </a:fld>
            <a:endParaRPr lang="en-US" smtClean="0">
              <a:latin typeface="Times New Roman" pitchFamily="18" charset="0"/>
              <a:ea typeface="ＭＳ Ｐゴシック" pitchFamily="34" charset="-128"/>
            </a:endParaRPr>
          </a:p>
        </p:txBody>
      </p:sp>
      <p:sp>
        <p:nvSpPr>
          <p:cNvPr id="5557250" name="Rectangle 2"/>
          <p:cNvSpPr>
            <a:spLocks noGrp="1" noChangeArrowheads="1"/>
          </p:cNvSpPr>
          <p:nvPr>
            <p:ph type="title"/>
          </p:nvPr>
        </p:nvSpPr>
        <p:spPr/>
        <p:txBody>
          <a:bodyPr/>
          <a:lstStyle/>
          <a:p>
            <a:pPr>
              <a:defRPr/>
            </a:pPr>
            <a:r>
              <a:rPr lang="en-US" sz="3600" dirty="0" smtClean="0"/>
              <a:t>GHE Requirements – </a:t>
            </a:r>
            <a:br>
              <a:rPr lang="en-US" sz="3600" dirty="0" smtClean="0"/>
            </a:br>
            <a:r>
              <a:rPr lang="en-US" sz="3600" dirty="0" smtClean="0"/>
              <a:t>Summary</a:t>
            </a:r>
          </a:p>
        </p:txBody>
      </p:sp>
      <p:sp>
        <p:nvSpPr>
          <p:cNvPr id="5557251" name="Rectangle 3"/>
          <p:cNvSpPr>
            <a:spLocks noGrp="1" noChangeArrowheads="1"/>
          </p:cNvSpPr>
          <p:nvPr>
            <p:ph type="body" idx="1"/>
          </p:nvPr>
        </p:nvSpPr>
        <p:spPr>
          <a:xfrm>
            <a:off x="609600" y="2209800"/>
            <a:ext cx="7848600" cy="4648200"/>
          </a:xfrm>
        </p:spPr>
        <p:txBody>
          <a:bodyPr/>
          <a:lstStyle/>
          <a:p>
            <a:pPr>
              <a:lnSpc>
                <a:spcPct val="90000"/>
              </a:lnSpc>
              <a:defRPr/>
            </a:pPr>
            <a:r>
              <a:rPr lang="en-US" dirty="0" smtClean="0">
                <a:ea typeface="+mn-ea"/>
              </a:rPr>
              <a:t>The Global Hydro-Estimator Requirements have been established.</a:t>
            </a:r>
          </a:p>
          <a:p>
            <a:pPr>
              <a:lnSpc>
                <a:spcPct val="90000"/>
              </a:lnSpc>
              <a:buFont typeface="Symbol" pitchFamily="18" charset="2"/>
              <a:buNone/>
              <a:defRPr/>
            </a:pPr>
            <a:endParaRPr lang="en-US" dirty="0" smtClean="0">
              <a:ea typeface="+mn-ea"/>
            </a:endParaRPr>
          </a:p>
          <a:p>
            <a:pPr>
              <a:lnSpc>
                <a:spcPct val="90000"/>
              </a:lnSpc>
              <a:defRPr/>
            </a:pPr>
            <a:r>
              <a:rPr lang="en-US" dirty="0" smtClean="0">
                <a:ea typeface="+mn-ea"/>
              </a:rPr>
              <a:t>The </a:t>
            </a:r>
            <a:r>
              <a:rPr lang="en-US" dirty="0" smtClean="0"/>
              <a:t>Global Hydro-Estimator</a:t>
            </a:r>
            <a:r>
              <a:rPr lang="en-US" dirty="0" smtClean="0">
                <a:ea typeface="+mn-ea"/>
              </a:rPr>
              <a:t> Requirements have been documented in the Requirements Allocation Document (RAD).</a:t>
            </a:r>
          </a:p>
          <a:p>
            <a:pPr>
              <a:lnSpc>
                <a:spcPct val="90000"/>
              </a:lnSpc>
              <a:defRPr/>
            </a:pPr>
            <a:endParaRPr lang="en-US" dirty="0" smtClean="0">
              <a:ea typeface="+mn-ea"/>
            </a:endParaRPr>
          </a:p>
          <a:p>
            <a:pPr>
              <a:lnSpc>
                <a:spcPct val="90000"/>
              </a:lnSpc>
              <a:defRPr/>
            </a:pPr>
            <a:r>
              <a:rPr lang="en-US" dirty="0" smtClean="0">
                <a:ea typeface="+mn-ea"/>
              </a:rPr>
              <a:t>The </a:t>
            </a:r>
            <a:r>
              <a:rPr lang="en-US" dirty="0" smtClean="0"/>
              <a:t>Global Hydro-Estimator</a:t>
            </a:r>
            <a:r>
              <a:rPr lang="en-US" dirty="0" smtClean="0">
                <a:ea typeface="+mn-ea"/>
              </a:rPr>
              <a:t> Requirements are traceable to drivers (customer needs or expectations) and other requirements.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C9D67584-481C-46BE-8ADC-25C12816F3B5}" type="slidenum">
              <a:rPr lang="en-US" smtClean="0">
                <a:latin typeface="Times New Roman" pitchFamily="18" charset="0"/>
                <a:ea typeface="ＭＳ Ｐゴシック" pitchFamily="34" charset="-128"/>
              </a:rPr>
              <a:pPr/>
              <a:t>5</a:t>
            </a:fld>
            <a:endParaRPr lang="en-US" smtClean="0">
              <a:latin typeface="Times New Roman" pitchFamily="18" charset="0"/>
              <a:ea typeface="ＭＳ Ｐゴシック" pitchFamily="34" charset="-128"/>
            </a:endParaRPr>
          </a:p>
        </p:txBody>
      </p:sp>
      <p:sp>
        <p:nvSpPr>
          <p:cNvPr id="5989378" name="Rectangle 2"/>
          <p:cNvSpPr>
            <a:spLocks noGrp="1" noChangeArrowheads="1"/>
          </p:cNvSpPr>
          <p:nvPr>
            <p:ph type="title"/>
          </p:nvPr>
        </p:nvSpPr>
        <p:spPr/>
        <p:txBody>
          <a:bodyPr/>
          <a:lstStyle/>
          <a:p>
            <a:pPr>
              <a:defRPr/>
            </a:pPr>
            <a:r>
              <a:rPr lang="en-US" smtClean="0">
                <a:ea typeface="+mj-ea"/>
              </a:rPr>
              <a:t>Introduction</a:t>
            </a:r>
          </a:p>
        </p:txBody>
      </p:sp>
      <p:sp>
        <p:nvSpPr>
          <p:cNvPr id="5989379" name="Rectangle 3"/>
          <p:cNvSpPr>
            <a:spLocks noGrp="1" noChangeArrowheads="1"/>
          </p:cNvSpPr>
          <p:nvPr>
            <p:ph type="body" idx="1"/>
          </p:nvPr>
        </p:nvSpPr>
        <p:spPr>
          <a:xfrm>
            <a:off x="609600" y="1828800"/>
            <a:ext cx="7848600" cy="4114800"/>
          </a:xfrm>
        </p:spPr>
        <p:txBody>
          <a:bodyPr/>
          <a:lstStyle/>
          <a:p>
            <a:pPr>
              <a:lnSpc>
                <a:spcPct val="80000"/>
              </a:lnSpc>
              <a:defRPr/>
            </a:pPr>
            <a:r>
              <a:rPr lang="en-US" dirty="0" smtClean="0">
                <a:ea typeface="+mn-ea"/>
              </a:rPr>
              <a:t>Project Background</a:t>
            </a:r>
          </a:p>
          <a:p>
            <a:pPr lvl="1">
              <a:lnSpc>
                <a:spcPct val="80000"/>
              </a:lnSpc>
              <a:defRPr/>
            </a:pPr>
            <a:r>
              <a:rPr lang="en-US" dirty="0" smtClean="0"/>
              <a:t>Current Operational System</a:t>
            </a:r>
          </a:p>
          <a:p>
            <a:pPr lvl="1">
              <a:lnSpc>
                <a:spcPct val="80000"/>
              </a:lnSpc>
              <a:defRPr/>
            </a:pPr>
            <a:r>
              <a:rPr lang="en-US" dirty="0" smtClean="0"/>
              <a:t>Current Offline Global System</a:t>
            </a:r>
          </a:p>
          <a:p>
            <a:pPr>
              <a:lnSpc>
                <a:spcPct val="80000"/>
              </a:lnSpc>
              <a:defRPr/>
            </a:pPr>
            <a:endParaRPr lang="en-US" dirty="0" smtClean="0">
              <a:ea typeface="+mn-ea"/>
            </a:endParaRPr>
          </a:p>
          <a:p>
            <a:pPr>
              <a:lnSpc>
                <a:spcPct val="80000"/>
              </a:lnSpc>
              <a:defRPr/>
            </a:pPr>
            <a:r>
              <a:rPr lang="en-US" dirty="0" smtClean="0">
                <a:ea typeface="+mn-ea"/>
              </a:rPr>
              <a:t>Project Objectives</a:t>
            </a:r>
          </a:p>
          <a:p>
            <a:pPr>
              <a:lnSpc>
                <a:spcPct val="80000"/>
              </a:lnSpc>
              <a:defRPr/>
            </a:pPr>
            <a:endParaRPr lang="en-US" dirty="0" smtClean="0">
              <a:ea typeface="+mn-ea"/>
            </a:endParaRPr>
          </a:p>
          <a:p>
            <a:pPr>
              <a:lnSpc>
                <a:spcPct val="80000"/>
              </a:lnSpc>
              <a:defRPr/>
            </a:pPr>
            <a:r>
              <a:rPr lang="en-US" dirty="0" smtClean="0">
                <a:ea typeface="+mn-ea"/>
              </a:rPr>
              <a:t>Project Stakeholders</a:t>
            </a:r>
          </a:p>
          <a:p>
            <a:pPr>
              <a:lnSpc>
                <a:spcPct val="80000"/>
              </a:lnSpc>
              <a:defRPr/>
            </a:pPr>
            <a:endParaRPr lang="en-US" dirty="0" smtClean="0">
              <a:ea typeface="+mn-ea"/>
            </a:endParaRPr>
          </a:p>
          <a:p>
            <a:pPr>
              <a:lnSpc>
                <a:spcPct val="80000"/>
              </a:lnSpc>
              <a:defRPr/>
            </a:pPr>
            <a:r>
              <a:rPr lang="en-US" dirty="0" smtClean="0">
                <a:ea typeface="+mn-ea"/>
              </a:rPr>
              <a:t>Project Plan</a:t>
            </a:r>
          </a:p>
          <a:p>
            <a:pPr>
              <a:lnSpc>
                <a:spcPct val="80000"/>
              </a:lnSpc>
              <a:defRPr/>
            </a:pPr>
            <a:endParaRPr lang="en-US" dirty="0" smtClean="0">
              <a:ea typeface="+mn-ea"/>
            </a:endParaRPr>
          </a:p>
          <a:p>
            <a:pPr>
              <a:lnSpc>
                <a:spcPct val="80000"/>
              </a:lnSpc>
              <a:defRPr/>
            </a:pPr>
            <a:r>
              <a:rPr lang="en-US" dirty="0" smtClean="0">
                <a:ea typeface="+mn-ea"/>
              </a:rPr>
              <a:t>Project Risk Management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F8114115-EE68-49B9-A4AE-01721F1E5E78}" type="slidenum">
              <a:rPr lang="en-US" smtClean="0">
                <a:latin typeface="Times New Roman" pitchFamily="18" charset="0"/>
                <a:ea typeface="ＭＳ Ｐゴシック" pitchFamily="34" charset="-128"/>
              </a:rPr>
              <a:pPr/>
              <a:t>50</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86020"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solidFill>
                  <a:srgbClr val="FFFFFF"/>
                </a:solidFill>
                <a:effectLst/>
                <a:ea typeface="ＭＳ Ｐゴシック" pitchFamily="34" charset="-128"/>
              </a:rPr>
              <a:t>Introduction		      			Zhao</a:t>
            </a:r>
          </a:p>
          <a:p>
            <a:pPr marL="381000" indent="-381000">
              <a:lnSpc>
                <a:spcPct val="90000"/>
              </a:lnSpc>
            </a:pPr>
            <a:r>
              <a:rPr lang="en-US" smtClean="0">
                <a:effectLst/>
                <a:ea typeface="ＭＳ Ｐゴシック" pitchFamily="34" charset="-128"/>
              </a:rPr>
              <a:t>Risks						Wolf</a:t>
            </a:r>
          </a:p>
          <a:p>
            <a:pPr marL="381000" indent="-381000">
              <a:lnSpc>
                <a:spcPct val="90000"/>
              </a:lnSpc>
            </a:pPr>
            <a:r>
              <a:rPr lang="en-US" smtClean="0">
                <a:effectLst/>
                <a:ea typeface="ＭＳ Ｐゴシック" pitchFamily="34" charset="-128"/>
              </a:rPr>
              <a:t>Requirements		                   	Wolf</a:t>
            </a:r>
          </a:p>
          <a:p>
            <a:pPr marL="381000" indent="-381000">
              <a:lnSpc>
                <a:spcPct val="90000"/>
              </a:lnSpc>
            </a:pPr>
            <a:r>
              <a:rPr lang="en-US" smtClean="0">
                <a:solidFill>
                  <a:srgbClr val="FF6600"/>
                </a:solidFill>
                <a:effectLst/>
                <a:ea typeface="ＭＳ Ｐゴシック" pitchFamily="34" charset="-128"/>
              </a:rPr>
              <a:t>Operations Concept				Zhao</a:t>
            </a:r>
          </a:p>
          <a:p>
            <a:pPr marL="381000" indent="-381000">
              <a:lnSpc>
                <a:spcPct val="90000"/>
              </a:lnSpc>
            </a:pPr>
            <a:r>
              <a:rPr lang="en-US" smtClean="0">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&amp;Interfaces	Davenport</a:t>
            </a:r>
          </a:p>
          <a:p>
            <a:pPr marL="381000" indent="-381000">
              <a:lnSpc>
                <a:spcPct val="90000"/>
              </a:lnSpc>
            </a:pPr>
            <a:r>
              <a:rPr lang="en-US" smtClean="0">
                <a:effectLst/>
                <a:ea typeface="ＭＳ Ｐゴシック" pitchFamily="34" charset="-128"/>
              </a:rPr>
              <a:t>Quality Assurance				Wolf</a:t>
            </a:r>
          </a:p>
          <a:p>
            <a:pPr marL="381000" indent="-381000">
              <a:lnSpc>
                <a:spcPct val="90000"/>
              </a:lnSpc>
            </a:pPr>
            <a:r>
              <a:rPr lang="en-US" smtClean="0">
                <a:effectLst/>
                <a:ea typeface="ＭＳ Ｐゴシック" pitchFamily="34" charset="-128"/>
              </a:rPr>
              <a:t>Risks and Actions				Wolf</a:t>
            </a:r>
          </a:p>
          <a:p>
            <a:pPr marL="381000" indent="-381000">
              <a:lnSpc>
                <a:spcPct val="90000"/>
              </a:lnSpc>
            </a:pPr>
            <a:r>
              <a:rPr lang="en-US"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5EF3E619-DCD1-42DD-A04F-25DFF0D02936}" type="slidenum">
              <a:rPr lang="en-US"/>
              <a:pPr/>
              <a:t>51</a:t>
            </a:fld>
            <a:endParaRPr lang="en-US"/>
          </a:p>
        </p:txBody>
      </p:sp>
      <p:sp>
        <p:nvSpPr>
          <p:cNvPr id="5728258" name="Rectangle 2"/>
          <p:cNvSpPr>
            <a:spLocks noGrp="1" noChangeArrowheads="1"/>
          </p:cNvSpPr>
          <p:nvPr>
            <p:ph type="body" idx="1"/>
          </p:nvPr>
        </p:nvSpPr>
        <p:spPr>
          <a:xfrm>
            <a:off x="838200" y="2057400"/>
            <a:ext cx="7467600" cy="2590800"/>
          </a:xfrm>
        </p:spPr>
        <p:txBody>
          <a:bodyPr/>
          <a:lstStyle/>
          <a:p>
            <a:pPr algn="ctr">
              <a:buFont typeface="Symbol" pitchFamily="18" charset="2"/>
              <a:buNone/>
            </a:pPr>
            <a:endParaRPr lang="en-US" sz="4000" b="1" smtClean="0">
              <a:solidFill>
                <a:srgbClr val="FFFF00"/>
              </a:solidFill>
              <a:latin typeface="Book Antiqua" pitchFamily="18" charset="0"/>
              <a:ea typeface="ＭＳ Ｐゴシック" pitchFamily="34" charset="-128"/>
            </a:endParaRPr>
          </a:p>
          <a:p>
            <a:pPr algn="ctr">
              <a:buFont typeface="Symbol" pitchFamily="18" charset="2"/>
              <a:buNone/>
            </a:pPr>
            <a:r>
              <a:rPr lang="en-US" sz="4000" b="1" smtClean="0">
                <a:solidFill>
                  <a:srgbClr val="FFFF00"/>
                </a:solidFill>
                <a:latin typeface="Book Antiqua" pitchFamily="18" charset="0"/>
                <a:ea typeface="ＭＳ Ｐゴシック" pitchFamily="34" charset="-128"/>
              </a:rPr>
              <a:t>Operations Concept</a:t>
            </a:r>
          </a:p>
          <a:p>
            <a:pPr algn="ctr">
              <a:lnSpc>
                <a:spcPct val="85000"/>
              </a:lnSpc>
              <a:spcBef>
                <a:spcPct val="0"/>
              </a:spcBef>
              <a:buClrTx/>
              <a:buSzTx/>
              <a:buFontTx/>
              <a:buNone/>
            </a:pPr>
            <a:r>
              <a:rPr lang="en-US" b="1" smtClean="0">
                <a:solidFill>
                  <a:srgbClr val="FAFD00"/>
                </a:solidFill>
                <a:latin typeface="Book Antiqua" pitchFamily="18" charset="0"/>
                <a:ea typeface="ＭＳ Ｐゴシック" pitchFamily="34" charset="-128"/>
              </a:rPr>
              <a:t/>
            </a:r>
            <a:br>
              <a:rPr lang="en-US" b="1" smtClean="0">
                <a:solidFill>
                  <a:srgbClr val="FAFD00"/>
                </a:solidFill>
                <a:latin typeface="Book Antiqua" pitchFamily="18" charset="0"/>
                <a:ea typeface="ＭＳ Ｐゴシック" pitchFamily="34" charset="-128"/>
              </a:rPr>
            </a:br>
            <a:r>
              <a:rPr lang="en-US" b="1" smtClean="0">
                <a:solidFill>
                  <a:srgbClr val="FAFD00"/>
                </a:solidFill>
                <a:latin typeface="Book Antiqua" pitchFamily="18" charset="0"/>
                <a:ea typeface="ＭＳ Ｐゴシック" pitchFamily="34" charset="-128"/>
              </a:rPr>
              <a:t/>
            </a:r>
            <a:br>
              <a:rPr lang="en-US" b="1" smtClean="0">
                <a:solidFill>
                  <a:srgbClr val="FAFD00"/>
                </a:solidFill>
                <a:latin typeface="Book Antiqua" pitchFamily="18" charset="0"/>
                <a:ea typeface="ＭＳ Ｐゴシック" pitchFamily="34" charset="-128"/>
              </a:rPr>
            </a:br>
            <a:r>
              <a:rPr lang="en-US" b="1" smtClean="0">
                <a:solidFill>
                  <a:srgbClr val="FAFD00"/>
                </a:solidFill>
                <a:latin typeface="Book Antiqua" pitchFamily="18" charset="0"/>
                <a:ea typeface="ＭＳ Ｐゴシック" pitchFamily="34" charset="-128"/>
              </a:rPr>
              <a:t>Presented by</a:t>
            </a:r>
            <a:br>
              <a:rPr lang="en-US" b="1" smtClean="0">
                <a:solidFill>
                  <a:srgbClr val="FAFD00"/>
                </a:solidFill>
                <a:latin typeface="Book Antiqua" pitchFamily="18" charset="0"/>
                <a:ea typeface="ＭＳ Ｐゴシック" pitchFamily="34" charset="-128"/>
              </a:rPr>
            </a:br>
            <a:r>
              <a:rPr lang="en-US" b="1" smtClean="0">
                <a:solidFill>
                  <a:srgbClr val="FAFD00"/>
                </a:solidFill>
                <a:latin typeface="Book Antiqua" pitchFamily="18" charset="0"/>
                <a:ea typeface="ＭＳ Ｐゴシック" pitchFamily="34" charset="-128"/>
              </a:rPr>
              <a:t/>
            </a:r>
            <a:br>
              <a:rPr lang="en-US" b="1" smtClean="0">
                <a:solidFill>
                  <a:srgbClr val="FAFD00"/>
                </a:solidFill>
                <a:latin typeface="Book Antiqua" pitchFamily="18" charset="0"/>
                <a:ea typeface="ＭＳ Ｐゴシック" pitchFamily="34" charset="-128"/>
              </a:rPr>
            </a:br>
            <a:r>
              <a:rPr lang="en-US" b="1" smtClean="0">
                <a:solidFill>
                  <a:srgbClr val="FAFD00"/>
                </a:solidFill>
                <a:latin typeface="Book Antiqua" pitchFamily="18" charset="0"/>
                <a:ea typeface="ＭＳ Ｐゴシック" pitchFamily="34" charset="-128"/>
              </a:rPr>
              <a:t>Limin Zhao</a:t>
            </a:r>
          </a:p>
          <a:p>
            <a:pPr algn="ctr">
              <a:lnSpc>
                <a:spcPct val="85000"/>
              </a:lnSpc>
              <a:spcBef>
                <a:spcPct val="0"/>
              </a:spcBef>
              <a:buClrTx/>
              <a:buSzTx/>
              <a:buFontTx/>
              <a:buNone/>
            </a:pPr>
            <a:r>
              <a:rPr lang="en-US" b="1" smtClean="0">
                <a:solidFill>
                  <a:srgbClr val="FAFD00"/>
                </a:solidFill>
                <a:latin typeface="Book Antiqua" pitchFamily="18" charset="0"/>
                <a:ea typeface="ＭＳ Ｐゴシック" pitchFamily="34" charset="-128"/>
              </a:rPr>
              <a:t>NOAA/NESDIS/OSPO</a:t>
            </a:r>
            <a:endParaRPr lang="en-US" sz="4000" b="1" smtClean="0">
              <a:solidFill>
                <a:srgbClr val="FFFF00"/>
              </a:solidFill>
              <a:latin typeface="Book Antiqua"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D8C3A142-9287-450F-8E42-8F4397CB39F6}" type="slidenum">
              <a:rPr lang="en-US"/>
              <a:pPr/>
              <a:t>52</a:t>
            </a:fld>
            <a:endParaRPr lang="en-US"/>
          </a:p>
        </p:txBody>
      </p:sp>
      <p:sp>
        <p:nvSpPr>
          <p:cNvPr id="5730306" name="Rectangle 2"/>
          <p:cNvSpPr>
            <a:spLocks noGrp="1" noChangeArrowheads="1"/>
          </p:cNvSpPr>
          <p:nvPr>
            <p:ph type="title"/>
          </p:nvPr>
        </p:nvSpPr>
        <p:spPr>
          <a:xfrm>
            <a:off x="1295400" y="533400"/>
            <a:ext cx="6781800" cy="685800"/>
          </a:xfrm>
        </p:spPr>
        <p:txBody>
          <a:bodyPr/>
          <a:lstStyle/>
          <a:p>
            <a:pPr>
              <a:defRPr/>
            </a:pPr>
            <a:r>
              <a:rPr lang="en-US" sz="3600" smtClean="0">
                <a:ea typeface="+mj-ea"/>
              </a:rPr>
              <a:t>Operations Concept - Overview</a:t>
            </a:r>
          </a:p>
        </p:txBody>
      </p:sp>
      <p:sp>
        <p:nvSpPr>
          <p:cNvPr id="10244" name="Rectangle 3"/>
          <p:cNvSpPr>
            <a:spLocks noGrp="1" noChangeArrowheads="1"/>
          </p:cNvSpPr>
          <p:nvPr>
            <p:ph type="body" idx="1"/>
          </p:nvPr>
        </p:nvSpPr>
        <p:spPr>
          <a:xfrm>
            <a:off x="228600" y="1600200"/>
            <a:ext cx="8458200" cy="4953000"/>
          </a:xfrm>
        </p:spPr>
        <p:txBody>
          <a:bodyPr/>
          <a:lstStyle/>
          <a:p>
            <a:pPr>
              <a:lnSpc>
                <a:spcPct val="80000"/>
              </a:lnSpc>
              <a:spcBef>
                <a:spcPct val="50000"/>
              </a:spcBef>
            </a:pPr>
            <a:r>
              <a:rPr lang="en-US" sz="2000" smtClean="0">
                <a:effectLst/>
                <a:ea typeface="ＭＳ Ｐゴシック" pitchFamily="34" charset="-128"/>
              </a:rPr>
              <a:t>Identify intentions of the customers/users of the products</a:t>
            </a:r>
          </a:p>
          <a:p>
            <a:pPr lvl="1">
              <a:lnSpc>
                <a:spcPct val="80000"/>
              </a:lnSpc>
              <a:spcBef>
                <a:spcPct val="25000"/>
              </a:spcBef>
            </a:pPr>
            <a:r>
              <a:rPr lang="en-US" sz="1800" smtClean="0">
                <a:effectLst/>
                <a:ea typeface="ＭＳ Ｐゴシック" pitchFamily="34" charset="-128"/>
              </a:rPr>
              <a:t>Review the concept of operations that the customers/users has documented in the SPSRB user request</a:t>
            </a:r>
          </a:p>
          <a:p>
            <a:pPr lvl="1">
              <a:lnSpc>
                <a:spcPct val="80000"/>
              </a:lnSpc>
              <a:spcBef>
                <a:spcPct val="25000"/>
              </a:spcBef>
            </a:pPr>
            <a:r>
              <a:rPr lang="en-US" sz="1800" smtClean="0">
                <a:effectLst/>
                <a:ea typeface="ＭＳ Ｐゴシック" pitchFamily="34" charset="-128"/>
              </a:rPr>
              <a:t>Interact with customers/users to produce an initial algorithm theoretical basis that is consistent with their concept of operations </a:t>
            </a:r>
          </a:p>
          <a:p>
            <a:pPr lvl="1">
              <a:lnSpc>
                <a:spcPct val="80000"/>
              </a:lnSpc>
              <a:spcBef>
                <a:spcPct val="25000"/>
              </a:spcBef>
            </a:pPr>
            <a:endParaRPr lang="en-US" sz="1800" smtClean="0">
              <a:effectLst/>
              <a:ea typeface="ＭＳ Ｐゴシック" pitchFamily="34" charset="-128"/>
            </a:endParaRPr>
          </a:p>
          <a:p>
            <a:pPr>
              <a:lnSpc>
                <a:spcPct val="80000"/>
              </a:lnSpc>
              <a:spcBef>
                <a:spcPct val="50000"/>
              </a:spcBef>
            </a:pPr>
            <a:r>
              <a:rPr lang="en-US" sz="2000" smtClean="0">
                <a:effectLst/>
                <a:ea typeface="ＭＳ Ｐゴシック" pitchFamily="34" charset="-128"/>
              </a:rPr>
              <a:t>Review the answers to the following questions based on customer/user needs and expectations and production constraints</a:t>
            </a:r>
          </a:p>
          <a:p>
            <a:pPr lvl="1">
              <a:lnSpc>
                <a:spcPct val="80000"/>
              </a:lnSpc>
              <a:spcBef>
                <a:spcPct val="25000"/>
              </a:spcBef>
            </a:pPr>
            <a:r>
              <a:rPr lang="en-US" sz="1800" smtClean="0">
                <a:effectLst/>
                <a:ea typeface="ＭＳ Ｐゴシック" pitchFamily="34" charset="-128"/>
              </a:rPr>
              <a:t>What is the product?</a:t>
            </a:r>
          </a:p>
          <a:p>
            <a:pPr lvl="1">
              <a:lnSpc>
                <a:spcPct val="80000"/>
              </a:lnSpc>
              <a:spcBef>
                <a:spcPct val="25000"/>
              </a:spcBef>
            </a:pPr>
            <a:r>
              <a:rPr lang="en-US" sz="1800" smtClean="0">
                <a:effectLst/>
                <a:ea typeface="ＭＳ Ｐゴシック" pitchFamily="34" charset="-128"/>
              </a:rPr>
              <a:t>Why is this product being produced?</a:t>
            </a:r>
          </a:p>
          <a:p>
            <a:pPr lvl="1">
              <a:lnSpc>
                <a:spcPct val="80000"/>
              </a:lnSpc>
              <a:spcBef>
                <a:spcPct val="25000"/>
              </a:spcBef>
            </a:pPr>
            <a:r>
              <a:rPr lang="en-US" sz="1800" smtClean="0">
                <a:effectLst/>
                <a:ea typeface="ＭＳ Ｐゴシック" pitchFamily="34" charset="-128"/>
              </a:rPr>
              <a:t>How will this product be used?</a:t>
            </a:r>
          </a:p>
          <a:p>
            <a:pPr lvl="1">
              <a:lnSpc>
                <a:spcPct val="80000"/>
              </a:lnSpc>
              <a:spcBef>
                <a:spcPct val="25000"/>
              </a:spcBef>
            </a:pPr>
            <a:r>
              <a:rPr lang="en-US" sz="1800" smtClean="0">
                <a:effectLst/>
                <a:ea typeface="ＭＳ Ｐゴシック" pitchFamily="34" charset="-128"/>
              </a:rPr>
              <a:t>How should this product be produced (operational scenario)?</a:t>
            </a:r>
          </a:p>
          <a:p>
            <a:pPr lvl="1">
              <a:lnSpc>
                <a:spcPct val="80000"/>
              </a:lnSpc>
              <a:spcBef>
                <a:spcPct val="25000"/>
              </a:spcBef>
            </a:pPr>
            <a:endParaRPr lang="en-US" sz="1800" smtClean="0">
              <a:effectLst/>
              <a:ea typeface="ＭＳ Ｐゴシック" pitchFamily="34" charset="-128"/>
            </a:endParaRPr>
          </a:p>
          <a:p>
            <a:pPr>
              <a:lnSpc>
                <a:spcPct val="80000"/>
              </a:lnSpc>
              <a:spcBef>
                <a:spcPct val="50000"/>
              </a:spcBef>
            </a:pPr>
            <a:r>
              <a:rPr lang="en-US" sz="2000" smtClean="0">
                <a:effectLst/>
                <a:ea typeface="ＭＳ Ｐゴシック" pitchFamily="34" charset="-128"/>
              </a:rPr>
              <a:t>The operations concept will be refined by the GHE IPT, in consultation with customers/users, as the product solution and design are matured through the design development phase.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401B62F6-DFF2-4DE1-96B4-822E5C052C01}" type="slidenum">
              <a:rPr lang="en-US"/>
              <a:pPr/>
              <a:t>53</a:t>
            </a:fld>
            <a:endParaRPr lang="en-US"/>
          </a:p>
        </p:txBody>
      </p:sp>
      <p:sp>
        <p:nvSpPr>
          <p:cNvPr id="5732354" name="Rectangle 2"/>
          <p:cNvSpPr>
            <a:spLocks noGrp="1" noChangeArrowheads="1"/>
          </p:cNvSpPr>
          <p:nvPr>
            <p:ph type="title"/>
          </p:nvPr>
        </p:nvSpPr>
        <p:spPr>
          <a:xfrm>
            <a:off x="1295400" y="533400"/>
            <a:ext cx="6781800" cy="685800"/>
          </a:xfrm>
        </p:spPr>
        <p:txBody>
          <a:bodyPr/>
          <a:lstStyle/>
          <a:p>
            <a:pPr>
              <a:defRPr/>
            </a:pPr>
            <a:r>
              <a:rPr lang="en-US" sz="3600" dirty="0" smtClean="0">
                <a:ea typeface="+mj-ea"/>
              </a:rPr>
              <a:t>GHE Rainfall Products Customers</a:t>
            </a:r>
          </a:p>
        </p:txBody>
      </p:sp>
      <p:sp>
        <p:nvSpPr>
          <p:cNvPr id="11268" name="Rectangle 3"/>
          <p:cNvSpPr>
            <a:spLocks noGrp="1" noChangeArrowheads="1"/>
          </p:cNvSpPr>
          <p:nvPr>
            <p:ph type="body" idx="1"/>
          </p:nvPr>
        </p:nvSpPr>
        <p:spPr>
          <a:xfrm>
            <a:off x="228600" y="1676400"/>
            <a:ext cx="8686800" cy="5029200"/>
          </a:xfrm>
        </p:spPr>
        <p:txBody>
          <a:bodyPr/>
          <a:lstStyle/>
          <a:p>
            <a:pPr>
              <a:lnSpc>
                <a:spcPct val="80000"/>
              </a:lnSpc>
              <a:spcBef>
                <a:spcPct val="50000"/>
              </a:spcBef>
            </a:pPr>
            <a:r>
              <a:rPr lang="en-US" sz="2000" smtClean="0">
                <a:effectLst/>
                <a:ea typeface="ＭＳ Ｐゴシック" pitchFamily="34" charset="-128"/>
              </a:rPr>
              <a:t>GHE requirements originate from NWS through the SPSRB user request</a:t>
            </a:r>
          </a:p>
          <a:p>
            <a:pPr lvl="1">
              <a:lnSpc>
                <a:spcPct val="80000"/>
              </a:lnSpc>
              <a:spcBef>
                <a:spcPct val="50000"/>
              </a:spcBef>
            </a:pPr>
            <a:r>
              <a:rPr lang="en-US" sz="1800" smtClean="0">
                <a:effectLst/>
                <a:ea typeface="ＭＳ Ｐゴシック" pitchFamily="34" charset="-128"/>
              </a:rPr>
              <a:t>Customers</a:t>
            </a:r>
          </a:p>
          <a:p>
            <a:pPr lvl="1">
              <a:lnSpc>
                <a:spcPct val="80000"/>
              </a:lnSpc>
              <a:spcBef>
                <a:spcPct val="50000"/>
              </a:spcBef>
            </a:pPr>
            <a:r>
              <a:rPr lang="en-US" sz="1800" smtClean="0">
                <a:effectLst/>
                <a:ea typeface="ＭＳ Ｐゴシック" pitchFamily="34" charset="-128"/>
              </a:rPr>
              <a:t>General product types</a:t>
            </a:r>
          </a:p>
          <a:p>
            <a:pPr lvl="1">
              <a:lnSpc>
                <a:spcPct val="80000"/>
              </a:lnSpc>
              <a:spcBef>
                <a:spcPct val="50000"/>
              </a:spcBef>
            </a:pPr>
            <a:r>
              <a:rPr lang="en-US" sz="1800" smtClean="0">
                <a:effectLst/>
                <a:ea typeface="ＭＳ Ｐゴシック" pitchFamily="34" charset="-128"/>
              </a:rPr>
              <a:t>More specific product specifications will require an interactive dialog with the customers when identified.</a:t>
            </a:r>
          </a:p>
          <a:p>
            <a:pPr>
              <a:lnSpc>
                <a:spcPct val="80000"/>
              </a:lnSpc>
              <a:spcBef>
                <a:spcPct val="50000"/>
              </a:spcBef>
            </a:pPr>
            <a:r>
              <a:rPr lang="en-US" sz="2000" smtClean="0">
                <a:effectLst/>
                <a:ea typeface="ＭＳ Ｐゴシック" pitchFamily="34" charset="-128"/>
              </a:rPr>
              <a:t>The U.S. customers are identified as the only requirements driver for products in the global Hydro-Estimator Rainfall Products Requirement Allocation.</a:t>
            </a:r>
          </a:p>
          <a:p>
            <a:pPr lvl="1">
              <a:lnSpc>
                <a:spcPct val="80000"/>
              </a:lnSpc>
              <a:spcBef>
                <a:spcPct val="50000"/>
              </a:spcBef>
            </a:pPr>
            <a:r>
              <a:rPr lang="en-US" sz="1800" smtClean="0">
                <a:effectLst/>
                <a:ea typeface="ＭＳ Ｐゴシック" pitchFamily="34" charset="-128"/>
              </a:rPr>
              <a:t>NWS</a:t>
            </a:r>
          </a:p>
          <a:p>
            <a:pPr lvl="1">
              <a:lnSpc>
                <a:spcPct val="80000"/>
              </a:lnSpc>
              <a:spcBef>
                <a:spcPct val="50000"/>
              </a:spcBef>
            </a:pPr>
            <a:r>
              <a:rPr lang="en-US" sz="1800" smtClean="0">
                <a:effectLst/>
                <a:ea typeface="ＭＳ Ｐゴシック" pitchFamily="34" charset="-128"/>
              </a:rPr>
              <a:t>Hydrological Research Center (HRC)</a:t>
            </a:r>
          </a:p>
          <a:p>
            <a:pPr lvl="1">
              <a:lnSpc>
                <a:spcPct val="80000"/>
              </a:lnSpc>
              <a:spcBef>
                <a:spcPct val="50000"/>
              </a:spcBef>
            </a:pPr>
            <a:r>
              <a:rPr lang="en-US" sz="1800" smtClean="0">
                <a:effectLst/>
                <a:ea typeface="ＭＳ Ｐゴシック" pitchFamily="34" charset="-128"/>
              </a:rPr>
              <a:t>NESDIS/SAB</a:t>
            </a:r>
          </a:p>
          <a:p>
            <a:pPr lvl="1">
              <a:lnSpc>
                <a:spcPct val="80000"/>
              </a:lnSpc>
              <a:spcBef>
                <a:spcPct val="50000"/>
              </a:spcBef>
            </a:pPr>
            <a:r>
              <a:rPr lang="en-US" sz="1800" smtClean="0">
                <a:effectLst/>
                <a:ea typeface="ＭＳ Ｐゴシック" pitchFamily="34" charset="-128"/>
              </a:rPr>
              <a:t>NCDC/CLASS </a:t>
            </a:r>
          </a:p>
          <a:p>
            <a:pPr>
              <a:lnSpc>
                <a:spcPct val="80000"/>
              </a:lnSpc>
              <a:spcBef>
                <a:spcPct val="50000"/>
              </a:spcBef>
            </a:pPr>
            <a:r>
              <a:rPr lang="en-US" sz="2000" smtClean="0">
                <a:effectLst/>
                <a:ea typeface="ＭＳ Ｐゴシック" pitchFamily="34" charset="-128"/>
              </a:rPr>
              <a:t>Potential International Customers</a:t>
            </a:r>
          </a:p>
          <a:p>
            <a:pPr lvl="1">
              <a:lnSpc>
                <a:spcPct val="80000"/>
              </a:lnSpc>
              <a:spcBef>
                <a:spcPct val="50000"/>
              </a:spcBef>
            </a:pPr>
            <a:r>
              <a:rPr lang="en-US" sz="1800" smtClean="0">
                <a:effectLst/>
                <a:ea typeface="ＭＳ Ｐゴシック" pitchFamily="34" charset="-128"/>
              </a:rPr>
              <a:t>China Meteorological Administration (CMA)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52DB61A6-259A-400A-B490-08F836A32745}" type="slidenum">
              <a:rPr lang="en-US"/>
              <a:pPr/>
              <a:t>54</a:t>
            </a:fld>
            <a:endParaRPr lang="en-US"/>
          </a:p>
        </p:txBody>
      </p:sp>
      <p:sp>
        <p:nvSpPr>
          <p:cNvPr id="5732354" name="Rectangle 2"/>
          <p:cNvSpPr>
            <a:spLocks noGrp="1" noChangeArrowheads="1"/>
          </p:cNvSpPr>
          <p:nvPr>
            <p:ph type="title"/>
          </p:nvPr>
        </p:nvSpPr>
        <p:spPr>
          <a:xfrm>
            <a:off x="1295400" y="304800"/>
            <a:ext cx="6781800" cy="685800"/>
          </a:xfrm>
        </p:spPr>
        <p:txBody>
          <a:bodyPr/>
          <a:lstStyle/>
          <a:p>
            <a:pPr>
              <a:defRPr/>
            </a:pPr>
            <a:r>
              <a:rPr lang="en-US" sz="3600" dirty="0" smtClean="0">
                <a:ea typeface="+mj-ea"/>
              </a:rPr>
              <a:t>What is the Product?</a:t>
            </a:r>
          </a:p>
        </p:txBody>
      </p:sp>
      <p:sp>
        <p:nvSpPr>
          <p:cNvPr id="12292" name="Rectangle 3"/>
          <p:cNvSpPr>
            <a:spLocks noGrp="1" noChangeArrowheads="1"/>
          </p:cNvSpPr>
          <p:nvPr>
            <p:ph type="body" idx="1"/>
          </p:nvPr>
        </p:nvSpPr>
        <p:spPr>
          <a:xfrm>
            <a:off x="228600" y="1600200"/>
            <a:ext cx="8382000" cy="5029200"/>
          </a:xfrm>
        </p:spPr>
        <p:txBody>
          <a:bodyPr/>
          <a:lstStyle/>
          <a:p>
            <a:pPr>
              <a:lnSpc>
                <a:spcPct val="80000"/>
              </a:lnSpc>
              <a:spcBef>
                <a:spcPct val="50000"/>
              </a:spcBef>
            </a:pPr>
            <a:r>
              <a:rPr lang="en-US" sz="1600" smtClean="0">
                <a:solidFill>
                  <a:srgbClr val="FFFFFF"/>
                </a:solidFill>
                <a:effectLst/>
                <a:ea typeface="ＭＳ Ｐゴシック" pitchFamily="34" charset="-128"/>
              </a:rPr>
              <a:t>The global Hydro-Estimator rainfall estimate utilizes IR brightness temperatures to identify regions of rainfall and retrieve rainfall rate, then uses GFS model fields to adjust the rainfall rate for the effects of moisture availability, evaporation, orographic modulation, and thermodynamic profile effects.</a:t>
            </a:r>
          </a:p>
          <a:p>
            <a:pPr>
              <a:spcBef>
                <a:spcPct val="50000"/>
              </a:spcBef>
            </a:pPr>
            <a:r>
              <a:rPr lang="en-US" sz="1600" smtClean="0">
                <a:solidFill>
                  <a:srgbClr val="FFFFFF"/>
                </a:solidFill>
                <a:effectLst/>
                <a:ea typeface="ＭＳ Ｐゴシック" pitchFamily="34" charset="-128"/>
              </a:rPr>
              <a:t>The rainfall products include:</a:t>
            </a:r>
          </a:p>
          <a:p>
            <a:pPr lvl="1">
              <a:spcBef>
                <a:spcPct val="50000"/>
              </a:spcBef>
            </a:pPr>
            <a:r>
              <a:rPr lang="en-US" sz="1400" smtClean="0">
                <a:solidFill>
                  <a:srgbClr val="FFFFFF"/>
                </a:solidFill>
                <a:effectLst/>
                <a:ea typeface="ＭＳ Ｐゴシック" pitchFamily="34" charset="-128"/>
              </a:rPr>
              <a:t>Global: instantaneous rainfall rate and 1-hour rainfall rate</a:t>
            </a:r>
          </a:p>
          <a:p>
            <a:pPr lvl="1">
              <a:spcBef>
                <a:spcPct val="50000"/>
              </a:spcBef>
            </a:pPr>
            <a:r>
              <a:rPr lang="en-US" sz="1400" smtClean="0">
                <a:solidFill>
                  <a:srgbClr val="FFFFFF"/>
                </a:solidFill>
                <a:effectLst/>
                <a:ea typeface="ＭＳ Ｐゴシック" pitchFamily="34" charset="-128"/>
              </a:rPr>
              <a:t>CONUS: instantaneous rainfall rate and 1-hour, 3-hour, and 6-hour rainfall estimate, daily rainfall, 2-day, 3-day, 4-day, 5-day, 6-day and 7-day rainfall estimate.</a:t>
            </a:r>
          </a:p>
          <a:p>
            <a:pPr lvl="1">
              <a:lnSpc>
                <a:spcPct val="80000"/>
              </a:lnSpc>
              <a:spcBef>
                <a:spcPct val="50000"/>
              </a:spcBef>
              <a:buClr>
                <a:srgbClr val="FAFD00"/>
              </a:buClr>
              <a:buFont typeface="Symbol" pitchFamily="18" charset="2"/>
              <a:buChar char="·"/>
            </a:pPr>
            <a:r>
              <a:rPr lang="en-US" sz="1600" smtClean="0">
                <a:solidFill>
                  <a:srgbClr val="FFFFFF"/>
                </a:solidFill>
                <a:effectLst/>
                <a:ea typeface="ＭＳ Ｐゴシック" pitchFamily="34" charset="-128"/>
              </a:rPr>
              <a:t>The products will also include observation time, data quality flags, and other metadata information.</a:t>
            </a: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buFontTx/>
              <a:buNone/>
            </a:pPr>
            <a:endParaRPr lang="en-US" sz="1200" smtClean="0">
              <a:effectLst/>
              <a:ea typeface="ＭＳ Ｐゴシック" pitchFamily="34" charset="-128"/>
            </a:endParaRPr>
          </a:p>
          <a:p>
            <a:pPr lvl="1">
              <a:lnSpc>
                <a:spcPct val="80000"/>
              </a:lnSpc>
              <a:spcBef>
                <a:spcPct val="50000"/>
              </a:spcBef>
            </a:pPr>
            <a:endParaRPr lang="en-US" sz="1400" smtClean="0">
              <a:effectLst/>
              <a:ea typeface="ＭＳ Ｐゴシック" pitchFamily="34" charset="-128"/>
            </a:endParaRPr>
          </a:p>
        </p:txBody>
      </p:sp>
      <p:graphicFrame>
        <p:nvGraphicFramePr>
          <p:cNvPr id="5" name="Table 4"/>
          <p:cNvGraphicFramePr>
            <a:graphicFrameLocks noGrp="1"/>
          </p:cNvGraphicFramePr>
          <p:nvPr/>
        </p:nvGraphicFramePr>
        <p:xfrm>
          <a:off x="1143000" y="4191000"/>
          <a:ext cx="6553200" cy="2685098"/>
        </p:xfrm>
        <a:graphic>
          <a:graphicData uri="http://schemas.openxmlformats.org/drawingml/2006/table">
            <a:tbl>
              <a:tblPr/>
              <a:tblGrid>
                <a:gridCol w="2590800"/>
                <a:gridCol w="3962400"/>
              </a:tblGrid>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8F8F8"/>
                          </a:solidFill>
                          <a:effectLst/>
                          <a:latin typeface="Arial" pitchFamily="34" charset="0"/>
                          <a:ea typeface="ＭＳ Ｐゴシック" pitchFamily="34" charset="-128"/>
                          <a:cs typeface="Arial" pitchFamily="34" charset="0"/>
                        </a:rPr>
                        <a:t>Parameters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8F8F8"/>
                          </a:solidFill>
                          <a:effectLst/>
                          <a:latin typeface="Arial" pitchFamily="34" charset="0"/>
                          <a:ea typeface="ＭＳ Ｐゴシック" pitchFamily="34" charset="-128"/>
                          <a:cs typeface="Arial" pitchFamily="34" charset="0"/>
                        </a:rPr>
                        <a:t>Specifications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Environmental parameter</a:t>
                      </a:r>
                      <a:endPar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Instantaneous rainfall rate , 1-hour, 3-hour, 6-hour, 24-hour and multi-day rainfall accumulations </a:t>
                      </a:r>
                      <a:endParaRPr kumimoji="0" lang="en-US" sz="10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Geographical </a:t>
                      </a: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Coverage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Global from 60°S to 60°N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Horizontal Resolution/grid spacing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4 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Mapping Uncertainty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4 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Measurement 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0 ~ 76 mm/h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Measurement Precision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9 mm/h at rates of 10 mm/h, with higher values at higher rates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Measurement Accuracy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 mm/h at rates of 10 mm/h, with higher values at higher rates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Latency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20 mins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Refresh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20 mins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92DB4B11-D971-485C-849B-B7143D28CACC}" type="slidenum">
              <a:rPr lang="en-US"/>
              <a:pPr/>
              <a:t>55</a:t>
            </a:fld>
            <a:endParaRPr lang="en-US"/>
          </a:p>
        </p:txBody>
      </p:sp>
      <p:sp>
        <p:nvSpPr>
          <p:cNvPr id="5738498" name="Rectangle 2"/>
          <p:cNvSpPr>
            <a:spLocks noGrp="1" noChangeArrowheads="1"/>
          </p:cNvSpPr>
          <p:nvPr>
            <p:ph type="title"/>
          </p:nvPr>
        </p:nvSpPr>
        <p:spPr>
          <a:xfrm>
            <a:off x="1295400" y="0"/>
            <a:ext cx="6781800" cy="1143000"/>
          </a:xfrm>
        </p:spPr>
        <p:txBody>
          <a:bodyPr/>
          <a:lstStyle/>
          <a:p>
            <a:pPr>
              <a:defRPr/>
            </a:pPr>
            <a:r>
              <a:rPr lang="en-US" sz="3200" dirty="0" smtClean="0"/>
              <a:t>Why Are The Products Being Produced?</a:t>
            </a:r>
            <a:endParaRPr lang="en-US" sz="3200" dirty="0" smtClean="0">
              <a:ea typeface="+mj-ea"/>
            </a:endParaRPr>
          </a:p>
        </p:txBody>
      </p:sp>
      <p:sp>
        <p:nvSpPr>
          <p:cNvPr id="13316" name="Rectangle 3"/>
          <p:cNvSpPr>
            <a:spLocks noGrp="1" noChangeArrowheads="1"/>
          </p:cNvSpPr>
          <p:nvPr>
            <p:ph type="body" idx="1"/>
          </p:nvPr>
        </p:nvSpPr>
        <p:spPr>
          <a:xfrm>
            <a:off x="304800" y="2133600"/>
            <a:ext cx="8686800" cy="4038600"/>
          </a:xfrm>
        </p:spPr>
        <p:txBody>
          <a:bodyPr/>
          <a:lstStyle/>
          <a:p>
            <a:pPr marL="342900" lvl="1" indent="-342900">
              <a:lnSpc>
                <a:spcPct val="80000"/>
              </a:lnSpc>
              <a:spcBef>
                <a:spcPct val="50000"/>
              </a:spcBef>
              <a:buClr>
                <a:srgbClr val="FAFD00"/>
              </a:buClr>
              <a:buFont typeface="Symbol" pitchFamily="18" charset="2"/>
              <a:buChar char="·"/>
            </a:pPr>
            <a:r>
              <a:rPr lang="en-US" smtClean="0">
                <a:solidFill>
                  <a:srgbClr val="FFFFFF"/>
                </a:solidFill>
                <a:effectLst/>
                <a:ea typeface="ＭＳ Ｐゴシック" pitchFamily="34" charset="-128"/>
              </a:rPr>
              <a:t>Current operational HE products cover only over CONUS and surrounding waters</a:t>
            </a:r>
          </a:p>
          <a:p>
            <a:pPr marL="342900" lvl="1" indent="-342900">
              <a:lnSpc>
                <a:spcPct val="80000"/>
              </a:lnSpc>
              <a:spcBef>
                <a:spcPct val="50000"/>
              </a:spcBef>
              <a:buClr>
                <a:srgbClr val="FAFD00"/>
              </a:buClr>
              <a:buFont typeface="Symbol" pitchFamily="18" charset="2"/>
              <a:buChar char="·"/>
            </a:pPr>
            <a:r>
              <a:rPr lang="en-US" smtClean="0">
                <a:solidFill>
                  <a:srgbClr val="FFFFFF"/>
                </a:solidFill>
                <a:effectLst/>
                <a:ea typeface="ＭＳ Ｐゴシック" pitchFamily="34" charset="-128"/>
              </a:rPr>
              <a:t>Users need the operational capability for Hydro-Estimator rainfall estimate over the entire globe equator-ward of 60 degrees</a:t>
            </a:r>
          </a:p>
          <a:p>
            <a:pPr marL="342900" lvl="1" indent="-342900">
              <a:lnSpc>
                <a:spcPct val="80000"/>
              </a:lnSpc>
              <a:spcBef>
                <a:spcPct val="50000"/>
              </a:spcBef>
              <a:buClr>
                <a:srgbClr val="FAFD00"/>
              </a:buClr>
              <a:buFont typeface="Symbol" pitchFamily="18" charset="2"/>
              <a:buChar char="·"/>
            </a:pPr>
            <a:r>
              <a:rPr lang="en-US" smtClean="0">
                <a:solidFill>
                  <a:srgbClr val="FFFFFF"/>
                </a:solidFill>
                <a:effectLst/>
                <a:ea typeface="ＭＳ Ｐゴシック" pitchFamily="34" charset="-128"/>
              </a:rPr>
              <a:t>The products are now only available from research and support under the best effort at STAR, so users is under consistent threat of outages (potentially at critical times) not being addressed in a timely fashion.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7A08F71E-2169-48B1-81ED-42DD9ED96F71}" type="slidenum">
              <a:rPr lang="en-US"/>
              <a:pPr/>
              <a:t>56</a:t>
            </a:fld>
            <a:endParaRPr lang="en-US"/>
          </a:p>
        </p:txBody>
      </p:sp>
      <p:sp>
        <p:nvSpPr>
          <p:cNvPr id="5738498" name="Rectangle 2"/>
          <p:cNvSpPr>
            <a:spLocks noGrp="1" noChangeArrowheads="1"/>
          </p:cNvSpPr>
          <p:nvPr>
            <p:ph type="title"/>
          </p:nvPr>
        </p:nvSpPr>
        <p:spPr>
          <a:xfrm>
            <a:off x="1295400" y="0"/>
            <a:ext cx="6781800" cy="1143000"/>
          </a:xfrm>
        </p:spPr>
        <p:txBody>
          <a:bodyPr/>
          <a:lstStyle/>
          <a:p>
            <a:pPr>
              <a:defRPr/>
            </a:pPr>
            <a:r>
              <a:rPr lang="en-US" sz="3200" dirty="0" smtClean="0">
                <a:ea typeface="+mj-ea"/>
              </a:rPr>
              <a:t>How Will The Products Be Used?</a:t>
            </a:r>
          </a:p>
        </p:txBody>
      </p:sp>
      <p:sp>
        <p:nvSpPr>
          <p:cNvPr id="14340" name="Rectangle 3"/>
          <p:cNvSpPr>
            <a:spLocks noGrp="1" noChangeArrowheads="1"/>
          </p:cNvSpPr>
          <p:nvPr>
            <p:ph type="body" idx="1"/>
          </p:nvPr>
        </p:nvSpPr>
        <p:spPr>
          <a:xfrm>
            <a:off x="304800" y="1676400"/>
            <a:ext cx="8686800" cy="4800600"/>
          </a:xfrm>
        </p:spPr>
        <p:txBody>
          <a:bodyPr/>
          <a:lstStyle/>
          <a:p>
            <a:pPr>
              <a:spcBef>
                <a:spcPct val="50000"/>
              </a:spcBef>
            </a:pPr>
            <a:endParaRPr lang="en-US" smtClean="0">
              <a:effectLst/>
              <a:ea typeface="ＭＳ Ｐゴシック" pitchFamily="34" charset="-128"/>
            </a:endParaRPr>
          </a:p>
          <a:p>
            <a:pPr>
              <a:spcBef>
                <a:spcPct val="50000"/>
              </a:spcBef>
            </a:pPr>
            <a:r>
              <a:rPr lang="en-US" smtClean="0">
                <a:solidFill>
                  <a:srgbClr val="FFFFFF"/>
                </a:solidFill>
                <a:effectLst/>
                <a:ea typeface="ＭＳ Ｐゴシック" pitchFamily="34" charset="-128"/>
              </a:rPr>
              <a:t>The global HE products are currently used for supporting the OCONUS flash flood forecasting operations (GFFG – Global Flash Flood Guidance)</a:t>
            </a:r>
          </a:p>
          <a:p>
            <a:pPr>
              <a:spcBef>
                <a:spcPct val="50000"/>
              </a:spcBef>
            </a:pPr>
            <a:r>
              <a:rPr lang="en-US" smtClean="0">
                <a:solidFill>
                  <a:srgbClr val="FFFFFF"/>
                </a:solidFill>
                <a:effectLst/>
                <a:ea typeface="ＭＳ Ｐゴシック" pitchFamily="34" charset="-128"/>
              </a:rPr>
              <a:t>HRC users will switch the data access from STAR to OSPO after the products are made operational available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C5B02B93-C27D-44C4-AA9A-C390CE91A17E}" type="slidenum">
              <a:rPr lang="en-US"/>
              <a:pPr/>
              <a:t>57</a:t>
            </a:fld>
            <a:endParaRPr lang="en-US"/>
          </a:p>
        </p:txBody>
      </p:sp>
      <p:sp>
        <p:nvSpPr>
          <p:cNvPr id="15363" name="Rectangle 2"/>
          <p:cNvSpPr>
            <a:spLocks noGrp="1" noChangeArrowheads="1"/>
          </p:cNvSpPr>
          <p:nvPr>
            <p:ph type="title"/>
          </p:nvPr>
        </p:nvSpPr>
        <p:spPr>
          <a:xfrm>
            <a:off x="1295400" y="0"/>
            <a:ext cx="6781800" cy="1143000"/>
          </a:xfrm>
        </p:spPr>
        <p:txBody>
          <a:bodyPr/>
          <a:lstStyle/>
          <a:p>
            <a:r>
              <a:rPr lang="en-US" sz="3200" smtClean="0">
                <a:effectLst/>
                <a:ea typeface="ＭＳ Ｐゴシック" pitchFamily="34" charset="-128"/>
              </a:rPr>
              <a:t>How Should The Products Be Produced? (1/6)</a:t>
            </a:r>
          </a:p>
        </p:txBody>
      </p:sp>
      <p:sp>
        <p:nvSpPr>
          <p:cNvPr id="15364" name="Rectangle 3"/>
          <p:cNvSpPr>
            <a:spLocks noGrp="1" noChangeArrowheads="1"/>
          </p:cNvSpPr>
          <p:nvPr>
            <p:ph type="body" idx="1"/>
          </p:nvPr>
        </p:nvSpPr>
        <p:spPr>
          <a:xfrm>
            <a:off x="304800" y="1600200"/>
            <a:ext cx="8534400" cy="5105400"/>
          </a:xfrm>
        </p:spPr>
        <p:txBody>
          <a:bodyPr/>
          <a:lstStyle/>
          <a:p>
            <a:pPr>
              <a:spcBef>
                <a:spcPct val="50000"/>
              </a:spcBef>
            </a:pPr>
            <a:r>
              <a:rPr lang="en-US" sz="2000" dirty="0" smtClean="0">
                <a:effectLst/>
                <a:ea typeface="ＭＳ Ｐゴシック" pitchFamily="34" charset="-128"/>
              </a:rPr>
              <a:t>Satellite Data for Product Generation</a:t>
            </a:r>
          </a:p>
          <a:p>
            <a:pPr lvl="1">
              <a:spcBef>
                <a:spcPct val="50000"/>
              </a:spcBef>
            </a:pPr>
            <a:r>
              <a:rPr lang="en-US" sz="1800" dirty="0" smtClean="0">
                <a:effectLst/>
                <a:ea typeface="ＭＳ Ｐゴシック" pitchFamily="34" charset="-128"/>
              </a:rPr>
              <a:t>GOES-W&amp;-E  GWR (McIDAS AREA)</a:t>
            </a:r>
          </a:p>
          <a:p>
            <a:pPr lvl="1">
              <a:spcBef>
                <a:spcPct val="50000"/>
              </a:spcBef>
            </a:pPr>
            <a:r>
              <a:rPr lang="en-US" sz="1800" dirty="0" smtClean="0">
                <a:effectLst/>
                <a:ea typeface="ＭＳ Ｐゴシック" pitchFamily="34" charset="-128"/>
              </a:rPr>
              <a:t>Meteosat-7 &amp; -9 (McIDAS AREA)</a:t>
            </a:r>
          </a:p>
          <a:p>
            <a:pPr lvl="1">
              <a:spcBef>
                <a:spcPct val="50000"/>
              </a:spcBef>
            </a:pPr>
            <a:r>
              <a:rPr lang="en-US" sz="1800" dirty="0" smtClean="0">
                <a:effectLst/>
                <a:ea typeface="ＭＳ Ｐゴシック" pitchFamily="34" charset="-128"/>
              </a:rPr>
              <a:t>MTSAT-1 (McIDAS AREA)</a:t>
            </a:r>
          </a:p>
          <a:p>
            <a:pPr>
              <a:spcBef>
                <a:spcPct val="50000"/>
              </a:spcBef>
            </a:pPr>
            <a:r>
              <a:rPr lang="en-US" sz="2000" dirty="0" smtClean="0">
                <a:effectLst/>
                <a:ea typeface="ＭＳ Ｐゴシック" pitchFamily="34" charset="-128"/>
              </a:rPr>
              <a:t>Ancillary Data for Product Generation</a:t>
            </a:r>
          </a:p>
          <a:p>
            <a:pPr lvl="1">
              <a:spcBef>
                <a:spcPct val="50000"/>
              </a:spcBef>
            </a:pPr>
            <a:r>
              <a:rPr lang="en-US" sz="1800" dirty="0" smtClean="0">
                <a:effectLst/>
                <a:ea typeface="ＭＳ Ｐゴシック" pitchFamily="34" charset="-128"/>
              </a:rPr>
              <a:t>NCEP GFS Model data (GRIB2 converted to McIDAS)</a:t>
            </a:r>
          </a:p>
          <a:p>
            <a:pPr lvl="1">
              <a:spcBef>
                <a:spcPct val="50000"/>
              </a:spcBef>
            </a:pPr>
            <a:r>
              <a:rPr lang="en-US" sz="1800" dirty="0" smtClean="0">
                <a:effectLst/>
                <a:ea typeface="ＭＳ Ｐゴシック" pitchFamily="34" charset="-128"/>
              </a:rPr>
              <a:t>Global Terrain Maps (McIDAS Area)</a:t>
            </a:r>
          </a:p>
          <a:p>
            <a:pPr lvl="1">
              <a:spcBef>
                <a:spcPct val="50000"/>
              </a:spcBef>
            </a:pPr>
            <a:r>
              <a:rPr lang="en-US" sz="1800" dirty="0" smtClean="0">
                <a:effectLst/>
                <a:ea typeface="ＭＳ Ｐゴシック" pitchFamily="34" charset="-128"/>
              </a:rPr>
              <a:t>Lookup Tables for Viewing Angle Corrections (McIDAS Area)</a:t>
            </a:r>
          </a:p>
          <a:p>
            <a:pPr>
              <a:spcBef>
                <a:spcPct val="50000"/>
              </a:spcBef>
            </a:pPr>
            <a:r>
              <a:rPr lang="en-US" sz="2000" dirty="0" smtClean="0">
                <a:effectLst/>
                <a:ea typeface="ＭＳ Ｐゴシック" pitchFamily="34" charset="-128"/>
              </a:rPr>
              <a:t>Ancillary Data for Product Validation</a:t>
            </a:r>
          </a:p>
          <a:p>
            <a:pPr lvl="1">
              <a:spcBef>
                <a:spcPct val="50000"/>
              </a:spcBef>
            </a:pPr>
            <a:r>
              <a:rPr lang="en-US" sz="1800" dirty="0" smtClean="0">
                <a:effectLst/>
                <a:ea typeface="ＭＳ Ｐゴシック" pitchFamily="34" charset="-128"/>
              </a:rPr>
              <a:t>Radar (netCDF)</a:t>
            </a:r>
          </a:p>
          <a:p>
            <a:pPr lvl="1">
              <a:spcBef>
                <a:spcPct val="50000"/>
              </a:spcBef>
            </a:pPr>
            <a:r>
              <a:rPr lang="en-US" sz="1800" dirty="0" smtClean="0">
                <a:effectLst/>
                <a:ea typeface="ＭＳ Ｐゴシック" pitchFamily="34" charset="-128"/>
              </a:rPr>
              <a:t>CPC Daily Rainfall from gauge (GRIB2)</a:t>
            </a:r>
          </a:p>
          <a:p>
            <a:pPr lvl="1">
              <a:spcBef>
                <a:spcPct val="50000"/>
              </a:spcBef>
            </a:pPr>
            <a:endParaRPr lang="en-US" dirty="0" smtClean="0">
              <a:effectLst/>
              <a:ea typeface="ＭＳ Ｐゴシック" pitchFamily="34" charset="-128"/>
            </a:endParaRPr>
          </a:p>
          <a:p>
            <a:pPr lvl="1">
              <a:spcBef>
                <a:spcPct val="50000"/>
              </a:spcBef>
              <a:buFontTx/>
              <a:buNone/>
            </a:pPr>
            <a:endParaRPr lang="en-US" sz="1600"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D6F4F67E-1B19-44FA-8530-BBA903594131}" type="slidenum">
              <a:rPr lang="en-US"/>
              <a:pPr/>
              <a:t>58</a:t>
            </a:fld>
            <a:endParaRPr lang="en-US"/>
          </a:p>
        </p:txBody>
      </p:sp>
      <p:sp>
        <p:nvSpPr>
          <p:cNvPr id="16387" name="Rectangle 2"/>
          <p:cNvSpPr>
            <a:spLocks noGrp="1" noChangeArrowheads="1"/>
          </p:cNvSpPr>
          <p:nvPr>
            <p:ph type="title"/>
          </p:nvPr>
        </p:nvSpPr>
        <p:spPr>
          <a:xfrm>
            <a:off x="1295400" y="0"/>
            <a:ext cx="6781800" cy="1143000"/>
          </a:xfrm>
        </p:spPr>
        <p:txBody>
          <a:bodyPr/>
          <a:lstStyle/>
          <a:p>
            <a:r>
              <a:rPr lang="en-US" sz="3200" smtClean="0">
                <a:effectLst/>
                <a:ea typeface="ＭＳ Ｐゴシック" pitchFamily="34" charset="-128"/>
              </a:rPr>
              <a:t>How Should The Products Be Produced? (2/6)</a:t>
            </a:r>
          </a:p>
        </p:txBody>
      </p:sp>
      <p:sp>
        <p:nvSpPr>
          <p:cNvPr id="16388" name="Rectangle 3"/>
          <p:cNvSpPr>
            <a:spLocks noGrp="1" noChangeArrowheads="1"/>
          </p:cNvSpPr>
          <p:nvPr>
            <p:ph type="body" idx="1"/>
          </p:nvPr>
        </p:nvSpPr>
        <p:spPr>
          <a:xfrm>
            <a:off x="304800" y="1676400"/>
            <a:ext cx="8382000" cy="4953000"/>
          </a:xfrm>
        </p:spPr>
        <p:txBody>
          <a:bodyPr/>
          <a:lstStyle/>
          <a:p>
            <a:pPr>
              <a:spcBef>
                <a:spcPct val="50000"/>
              </a:spcBef>
            </a:pPr>
            <a:r>
              <a:rPr lang="en-US" sz="2400" dirty="0" smtClean="0">
                <a:solidFill>
                  <a:srgbClr val="FFFFFF"/>
                </a:solidFill>
                <a:effectLst/>
                <a:ea typeface="ＭＳ Ｐゴシック" pitchFamily="34" charset="-128"/>
              </a:rPr>
              <a:t>There will be three distinct environments</a:t>
            </a:r>
          </a:p>
          <a:p>
            <a:pPr lvl="1">
              <a:spcBef>
                <a:spcPct val="50000"/>
              </a:spcBef>
            </a:pPr>
            <a:r>
              <a:rPr lang="en-US" sz="2000" dirty="0" smtClean="0">
                <a:solidFill>
                  <a:srgbClr val="FFFFFF"/>
                </a:solidFill>
                <a:effectLst/>
                <a:ea typeface="ＭＳ Ｐゴシック" pitchFamily="34" charset="-128"/>
              </a:rPr>
              <a:t>Development Environment (STAR and OSPO)</a:t>
            </a:r>
          </a:p>
          <a:p>
            <a:pPr lvl="2">
              <a:spcBef>
                <a:spcPct val="50000"/>
              </a:spcBef>
            </a:pPr>
            <a:r>
              <a:rPr lang="en-US" sz="1800" dirty="0" smtClean="0">
                <a:solidFill>
                  <a:srgbClr val="FFFFFF"/>
                </a:solidFill>
                <a:effectLst/>
                <a:ea typeface="ＭＳ Ｐゴシック" pitchFamily="34" charset="-128"/>
              </a:rPr>
              <a:t>Development and testing of pre-operational codes on Redhat Linux OS</a:t>
            </a:r>
          </a:p>
          <a:p>
            <a:pPr lvl="1">
              <a:spcBef>
                <a:spcPct val="50000"/>
              </a:spcBef>
            </a:pPr>
            <a:r>
              <a:rPr lang="en-US" sz="2000" dirty="0" smtClean="0">
                <a:solidFill>
                  <a:srgbClr val="FFFFFF"/>
                </a:solidFill>
                <a:effectLst/>
                <a:ea typeface="ＭＳ Ｐゴシック" pitchFamily="34" charset="-128"/>
              </a:rPr>
              <a:t>Test environment (ESPC)</a:t>
            </a:r>
          </a:p>
          <a:p>
            <a:pPr lvl="2">
              <a:spcBef>
                <a:spcPct val="50000"/>
              </a:spcBef>
            </a:pPr>
            <a:r>
              <a:rPr lang="en-US" sz="1800" dirty="0" smtClean="0">
                <a:solidFill>
                  <a:srgbClr val="FFFFFF"/>
                </a:solidFill>
                <a:effectLst/>
                <a:ea typeface="ＭＳ Ｐゴシック" pitchFamily="34" charset="-128"/>
              </a:rPr>
              <a:t>Pre-operational code (DAP) received from STAR will be tested on the designated Red Hat Linux machine at ESPC and modified as needed before it is promoted to operation</a:t>
            </a:r>
          </a:p>
          <a:p>
            <a:pPr lvl="1">
              <a:spcBef>
                <a:spcPct val="50000"/>
              </a:spcBef>
            </a:pPr>
            <a:r>
              <a:rPr lang="en-US" sz="2000" dirty="0" smtClean="0">
                <a:solidFill>
                  <a:srgbClr val="FFFFFF"/>
                </a:solidFill>
                <a:effectLst/>
                <a:ea typeface="ＭＳ Ｐゴシック" pitchFamily="34" charset="-128"/>
              </a:rPr>
              <a:t>Operation Environment (ESPC)</a:t>
            </a:r>
          </a:p>
          <a:p>
            <a:pPr lvl="2">
              <a:spcBef>
                <a:spcPct val="50000"/>
              </a:spcBef>
            </a:pPr>
            <a:r>
              <a:rPr lang="en-US" sz="1800" dirty="0" smtClean="0">
                <a:solidFill>
                  <a:srgbClr val="FFFFFF"/>
                </a:solidFill>
                <a:effectLst/>
                <a:ea typeface="ＭＳ Ｐゴシック" pitchFamily="34" charset="-128"/>
              </a:rPr>
              <a:t>Operational DAP will be run to generate the products on the designated Redhat Linux machine at ESPC and the products will be distributed to user through ESPC distribution system (DDS)</a:t>
            </a:r>
          </a:p>
          <a:p>
            <a:pPr lvl="1">
              <a:spcBef>
                <a:spcPct val="50000"/>
              </a:spcBef>
              <a:buFontTx/>
              <a:buNone/>
            </a:pPr>
            <a:endParaRPr lang="en-US" sz="1600"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23D71CD-08F0-4E3B-A08B-C01C0640E60A}" type="slidenum">
              <a:rPr lang="en-US"/>
              <a:pPr/>
              <a:t>59</a:t>
            </a:fld>
            <a:endParaRPr lang="en-US"/>
          </a:p>
        </p:txBody>
      </p:sp>
      <p:sp>
        <p:nvSpPr>
          <p:cNvPr id="17411" name="Rectangle 2"/>
          <p:cNvSpPr>
            <a:spLocks noGrp="1" noChangeArrowheads="1"/>
          </p:cNvSpPr>
          <p:nvPr>
            <p:ph type="title"/>
          </p:nvPr>
        </p:nvSpPr>
        <p:spPr>
          <a:xfrm>
            <a:off x="1295400" y="0"/>
            <a:ext cx="6781800" cy="1143000"/>
          </a:xfrm>
        </p:spPr>
        <p:txBody>
          <a:bodyPr/>
          <a:lstStyle/>
          <a:p>
            <a:r>
              <a:rPr lang="en-US" sz="3200" smtClean="0">
                <a:effectLst/>
                <a:ea typeface="ＭＳ Ｐゴシック" pitchFamily="34" charset="-128"/>
              </a:rPr>
              <a:t>How Should The Products Be Produced? (3/6)</a:t>
            </a:r>
          </a:p>
        </p:txBody>
      </p:sp>
      <p:sp>
        <p:nvSpPr>
          <p:cNvPr id="17412" name="Rectangle 3"/>
          <p:cNvSpPr>
            <a:spLocks noGrp="1" noChangeArrowheads="1"/>
          </p:cNvSpPr>
          <p:nvPr>
            <p:ph type="body" idx="1"/>
          </p:nvPr>
        </p:nvSpPr>
        <p:spPr>
          <a:xfrm>
            <a:off x="304800" y="1676400"/>
            <a:ext cx="8382000" cy="4953000"/>
          </a:xfrm>
        </p:spPr>
        <p:txBody>
          <a:bodyPr/>
          <a:lstStyle/>
          <a:p>
            <a:pPr>
              <a:spcBef>
                <a:spcPct val="50000"/>
              </a:spcBef>
            </a:pPr>
            <a:r>
              <a:rPr lang="en-US" dirty="0" smtClean="0">
                <a:solidFill>
                  <a:srgbClr val="FFFFFF"/>
                </a:solidFill>
                <a:effectLst/>
                <a:ea typeface="ＭＳ Ｐゴシック" pitchFamily="34" charset="-128"/>
              </a:rPr>
              <a:t>Operational Global HE Products</a:t>
            </a:r>
          </a:p>
          <a:p>
            <a:pPr lvl="1">
              <a:spcBef>
                <a:spcPct val="50000"/>
              </a:spcBef>
            </a:pPr>
            <a:r>
              <a:rPr lang="en-US" sz="2000" dirty="0" smtClean="0">
                <a:solidFill>
                  <a:srgbClr val="FFFFFF"/>
                </a:solidFill>
                <a:effectLst/>
                <a:ea typeface="ＭＳ Ｐゴシック" pitchFamily="34" charset="-128"/>
              </a:rPr>
              <a:t>Coverage</a:t>
            </a:r>
          </a:p>
          <a:p>
            <a:pPr lvl="2">
              <a:spcBef>
                <a:spcPct val="50000"/>
              </a:spcBef>
            </a:pPr>
            <a:r>
              <a:rPr lang="en-US" sz="1800" dirty="0" smtClean="0">
                <a:solidFill>
                  <a:srgbClr val="FFFFFF"/>
                </a:solidFill>
                <a:effectLst/>
                <a:ea typeface="ＭＳ Ｐゴシック" pitchFamily="34" charset="-128"/>
              </a:rPr>
              <a:t>Global (60S – 60 N)</a:t>
            </a:r>
          </a:p>
          <a:p>
            <a:pPr lvl="1">
              <a:spcBef>
                <a:spcPct val="50000"/>
              </a:spcBef>
            </a:pPr>
            <a:r>
              <a:rPr lang="en-US" sz="2000" dirty="0" smtClean="0">
                <a:solidFill>
                  <a:srgbClr val="FFFFFF"/>
                </a:solidFill>
                <a:effectLst/>
                <a:ea typeface="ＭＳ Ｐゴシック" pitchFamily="34" charset="-128"/>
              </a:rPr>
              <a:t>Formats</a:t>
            </a:r>
          </a:p>
          <a:p>
            <a:pPr lvl="2">
              <a:spcBef>
                <a:spcPct val="50000"/>
              </a:spcBef>
            </a:pPr>
            <a:r>
              <a:rPr lang="en-US" sz="1800" dirty="0" smtClean="0">
                <a:solidFill>
                  <a:srgbClr val="FFFFFF"/>
                </a:solidFill>
                <a:effectLst/>
                <a:ea typeface="ＭＳ Ｐゴシック" pitchFamily="34" charset="-128"/>
              </a:rPr>
              <a:t>netCDF4</a:t>
            </a:r>
          </a:p>
          <a:p>
            <a:pPr lvl="2">
              <a:spcBef>
                <a:spcPct val="50000"/>
              </a:spcBef>
            </a:pPr>
            <a:r>
              <a:rPr lang="en-US" sz="1800" dirty="0" smtClean="0">
                <a:solidFill>
                  <a:srgbClr val="FFFFFF"/>
                </a:solidFill>
                <a:effectLst/>
                <a:ea typeface="ＭＳ Ｐゴシック" pitchFamily="34" charset="-128"/>
              </a:rPr>
              <a:t>McIDAS  AREA</a:t>
            </a:r>
          </a:p>
          <a:p>
            <a:pPr lvl="1">
              <a:spcBef>
                <a:spcPct val="50000"/>
              </a:spcBef>
            </a:pPr>
            <a:r>
              <a:rPr lang="en-US" sz="2000" dirty="0" smtClean="0">
                <a:solidFill>
                  <a:srgbClr val="FFFFFF"/>
                </a:solidFill>
                <a:effectLst/>
                <a:ea typeface="ＭＳ Ｐゴシック" pitchFamily="34" charset="-128"/>
              </a:rPr>
              <a:t>Latency</a:t>
            </a:r>
          </a:p>
          <a:p>
            <a:pPr lvl="2">
              <a:spcBef>
                <a:spcPct val="50000"/>
              </a:spcBef>
            </a:pPr>
            <a:r>
              <a:rPr lang="en-US" sz="1800" dirty="0" smtClean="0">
                <a:solidFill>
                  <a:srgbClr val="FFFFFF"/>
                </a:solidFill>
                <a:effectLst/>
                <a:ea typeface="ＭＳ Ｐゴシック" pitchFamily="34" charset="-128"/>
              </a:rPr>
              <a:t>20 mins</a:t>
            </a:r>
          </a:p>
          <a:p>
            <a:pPr lvl="1">
              <a:spcBef>
                <a:spcPct val="50000"/>
              </a:spcBef>
            </a:pPr>
            <a:r>
              <a:rPr lang="en-US" sz="2000" dirty="0" smtClean="0">
                <a:solidFill>
                  <a:srgbClr val="FFFFFF"/>
                </a:solidFill>
                <a:effectLst/>
                <a:ea typeface="ＭＳ Ｐゴシック" pitchFamily="34" charset="-128"/>
              </a:rPr>
              <a:t>Products</a:t>
            </a:r>
          </a:p>
          <a:p>
            <a:pPr lvl="2">
              <a:spcBef>
                <a:spcPct val="50000"/>
              </a:spcBef>
            </a:pPr>
            <a:r>
              <a:rPr lang="en-US" sz="1800" dirty="0" smtClean="0">
                <a:solidFill>
                  <a:srgbClr val="FFFFFF"/>
                </a:solidFill>
                <a:effectLst/>
                <a:ea typeface="ＭＳ Ｐゴシック" pitchFamily="34" charset="-128"/>
              </a:rPr>
              <a:t>Instantaneous rain rate, 1-hour, 3-hour, 6-hour, 24-hour rainfall accumulation, and multi-day rainfall accumulations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672FFA00-350E-4BC9-A06C-04D3A14FB4C8}" type="slidenum">
              <a:rPr lang="en-US" smtClean="0">
                <a:latin typeface="Times New Roman" pitchFamily="18" charset="0"/>
                <a:ea typeface="ＭＳ Ｐゴシック" pitchFamily="34" charset="-128"/>
              </a:rPr>
              <a:pPr/>
              <a:t>6</a:t>
            </a:fld>
            <a:endParaRPr lang="en-US" smtClean="0">
              <a:latin typeface="Times New Roman" pitchFamily="18" charset="0"/>
              <a:ea typeface="ＭＳ Ｐゴシック" pitchFamily="34" charset="-128"/>
            </a:endParaRPr>
          </a:p>
        </p:txBody>
      </p:sp>
      <p:sp>
        <p:nvSpPr>
          <p:cNvPr id="6506498" name="Rectangle 2"/>
          <p:cNvSpPr>
            <a:spLocks noGrp="1" noChangeArrowheads="1"/>
          </p:cNvSpPr>
          <p:nvPr>
            <p:ph type="title"/>
          </p:nvPr>
        </p:nvSpPr>
        <p:spPr/>
        <p:txBody>
          <a:bodyPr/>
          <a:lstStyle/>
          <a:p>
            <a:pPr>
              <a:defRPr/>
            </a:pPr>
            <a:r>
              <a:rPr lang="en-US" sz="4000" dirty="0" smtClean="0">
                <a:ea typeface="+mj-ea"/>
              </a:rPr>
              <a:t>Background</a:t>
            </a:r>
          </a:p>
        </p:txBody>
      </p:sp>
      <p:sp>
        <p:nvSpPr>
          <p:cNvPr id="6506499" name="Rectangle 3"/>
          <p:cNvSpPr>
            <a:spLocks noGrp="1" noChangeArrowheads="1"/>
          </p:cNvSpPr>
          <p:nvPr>
            <p:ph type="body" idx="1"/>
          </p:nvPr>
        </p:nvSpPr>
        <p:spPr>
          <a:xfrm>
            <a:off x="304800" y="1752600"/>
            <a:ext cx="8534400" cy="4800600"/>
          </a:xfrm>
        </p:spPr>
        <p:txBody>
          <a:bodyPr/>
          <a:lstStyle/>
          <a:p>
            <a:pPr>
              <a:lnSpc>
                <a:spcPct val="80000"/>
              </a:lnSpc>
              <a:buFont typeface="Symbol" charset="2"/>
              <a:buChar char="·"/>
              <a:defRPr/>
            </a:pPr>
            <a:r>
              <a:rPr lang="en-US" sz="2400" dirty="0" smtClean="0"/>
              <a:t>The H-E has been the operational CONUS algorithm at NESDIS since 2002</a:t>
            </a:r>
          </a:p>
          <a:p>
            <a:pPr>
              <a:lnSpc>
                <a:spcPct val="80000"/>
              </a:lnSpc>
              <a:buFont typeface="Symbol" charset="2"/>
              <a:buChar char="·"/>
              <a:defRPr/>
            </a:pPr>
            <a:endParaRPr lang="en-US" sz="2400" dirty="0" smtClean="0"/>
          </a:p>
          <a:p>
            <a:pPr>
              <a:lnSpc>
                <a:spcPct val="80000"/>
              </a:lnSpc>
              <a:buFont typeface="Symbol" charset="2"/>
              <a:buChar char="·"/>
              <a:defRPr/>
            </a:pPr>
            <a:r>
              <a:rPr lang="en-US" sz="2400" dirty="0" smtClean="0"/>
              <a:t>The H-E retrieves instantaneous rain rates from IR brightness temperatures (TBs) and uses numerical weather model data to account for subcloud effects</a:t>
            </a:r>
          </a:p>
          <a:p>
            <a:pPr lvl="1">
              <a:lnSpc>
                <a:spcPct val="80000"/>
              </a:lnSpc>
              <a:buFont typeface="Symbol" charset="2"/>
              <a:buChar char="·"/>
              <a:defRPr/>
            </a:pPr>
            <a:r>
              <a:rPr lang="en-US" sz="2000" dirty="0" smtClean="0"/>
              <a:t>Fields of PW, RH and 700 hPa winds plus T and q profiles from a numerical model, such as, NCEP Global Forecast System (GFS), and a Digital Elevation Model (DEM) for the orographic modifications</a:t>
            </a:r>
          </a:p>
          <a:p>
            <a:pPr lvl="1">
              <a:lnSpc>
                <a:spcPct val="80000"/>
              </a:lnSpc>
              <a:buFont typeface="Symbol" charset="2"/>
              <a:buChar char="·"/>
              <a:defRPr/>
            </a:pPr>
            <a:r>
              <a:rPr lang="en-US" sz="2000" dirty="0" smtClean="0"/>
              <a:t>For each routine scan, IR TBs are read, ancillary data are read and processed, algorithm is applied to the TBs with adjustments based on ancillary data, generated output is converted to several formats, output is sent to server for distribution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C0E14D5A-0166-48AA-993D-D498D52D7E0B}" type="slidenum">
              <a:rPr lang="en-US"/>
              <a:pPr/>
              <a:t>60</a:t>
            </a:fld>
            <a:endParaRPr lang="en-US"/>
          </a:p>
        </p:txBody>
      </p:sp>
      <p:sp>
        <p:nvSpPr>
          <p:cNvPr id="18435" name="Rectangle 2"/>
          <p:cNvSpPr>
            <a:spLocks noGrp="1" noChangeArrowheads="1"/>
          </p:cNvSpPr>
          <p:nvPr>
            <p:ph type="title"/>
          </p:nvPr>
        </p:nvSpPr>
        <p:spPr>
          <a:xfrm>
            <a:off x="1295400" y="0"/>
            <a:ext cx="6781800" cy="1143000"/>
          </a:xfrm>
        </p:spPr>
        <p:txBody>
          <a:bodyPr/>
          <a:lstStyle/>
          <a:p>
            <a:r>
              <a:rPr lang="en-US" sz="3200" smtClean="0">
                <a:effectLst/>
                <a:ea typeface="ＭＳ Ｐゴシック" pitchFamily="34" charset="-128"/>
              </a:rPr>
              <a:t>How Should The Products Be Produced? (4/6)</a:t>
            </a:r>
          </a:p>
        </p:txBody>
      </p:sp>
      <p:sp>
        <p:nvSpPr>
          <p:cNvPr id="18436" name="Rectangle 3"/>
          <p:cNvSpPr>
            <a:spLocks noGrp="1" noChangeArrowheads="1"/>
          </p:cNvSpPr>
          <p:nvPr>
            <p:ph type="body" idx="1"/>
          </p:nvPr>
        </p:nvSpPr>
        <p:spPr>
          <a:xfrm>
            <a:off x="304800" y="1752600"/>
            <a:ext cx="8382000" cy="4724400"/>
          </a:xfrm>
        </p:spPr>
        <p:txBody>
          <a:bodyPr/>
          <a:lstStyle/>
          <a:p>
            <a:pPr>
              <a:spcBef>
                <a:spcPct val="50000"/>
              </a:spcBef>
            </a:pPr>
            <a:r>
              <a:rPr lang="en-US" sz="2400" dirty="0" smtClean="0">
                <a:solidFill>
                  <a:srgbClr val="FFFFFF"/>
                </a:solidFill>
                <a:effectLst/>
                <a:ea typeface="ＭＳ Ｐゴシック" pitchFamily="34" charset="-128"/>
              </a:rPr>
              <a:t>Production and Delivery Scenarios</a:t>
            </a:r>
          </a:p>
          <a:p>
            <a:pPr lvl="1"/>
            <a:r>
              <a:rPr lang="en-US" sz="2000" dirty="0" smtClean="0">
                <a:solidFill>
                  <a:srgbClr val="FFFFFF"/>
                </a:solidFill>
                <a:effectLst/>
                <a:ea typeface="ＭＳ Ｐゴシック" pitchFamily="34" charset="-128"/>
              </a:rPr>
              <a:t>The ESPC Ingest Systems will handle all input satellite data and ancillary data</a:t>
            </a:r>
          </a:p>
          <a:p>
            <a:pPr lvl="1"/>
            <a:r>
              <a:rPr lang="en-US" sz="2000" dirty="0" smtClean="0">
                <a:solidFill>
                  <a:srgbClr val="FFFFFF"/>
                </a:solidFill>
                <a:effectLst/>
                <a:ea typeface="ＭＳ Ｐゴシック" pitchFamily="34" charset="-128"/>
              </a:rPr>
              <a:t>The global HE product system will collect the satellite inputs and required ancillary data to run the HE algorithm</a:t>
            </a:r>
          </a:p>
          <a:p>
            <a:pPr lvl="1"/>
            <a:r>
              <a:rPr lang="en-US" sz="2000" dirty="0" smtClean="0">
                <a:solidFill>
                  <a:srgbClr val="FFFFFF"/>
                </a:solidFill>
                <a:effectLst/>
                <a:ea typeface="ＭＳ Ｐゴシック" pitchFamily="34" charset="-128"/>
              </a:rPr>
              <a:t>The product will be generated in McIDAS AREA and converted into netCDF4 for archive purpose</a:t>
            </a:r>
          </a:p>
          <a:p>
            <a:pPr lvl="1"/>
            <a:r>
              <a:rPr lang="en-US" sz="2000" dirty="0" smtClean="0">
                <a:solidFill>
                  <a:srgbClr val="FFFFFF"/>
                </a:solidFill>
                <a:effectLst/>
                <a:ea typeface="ＭＳ Ｐゴシック" pitchFamily="34" charset="-128"/>
              </a:rPr>
              <a:t>The product users will be granted access to the ESPC distribution system through the data access request submission process.</a:t>
            </a:r>
          </a:p>
          <a:p>
            <a:pPr lvl="1"/>
            <a:r>
              <a:rPr lang="en-US" sz="2000" dirty="0" smtClean="0">
                <a:solidFill>
                  <a:srgbClr val="FFFFFF"/>
                </a:solidFill>
                <a:effectLst/>
                <a:ea typeface="ＭＳ Ｐゴシック" pitchFamily="34" charset="-128"/>
              </a:rPr>
              <a:t>ESPC will handle the distribution of the global and CONUS HE products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889D46BA-EED3-405F-8C12-71299A91B25D}" type="slidenum">
              <a:rPr lang="en-US"/>
              <a:pPr/>
              <a:t>61</a:t>
            </a:fld>
            <a:endParaRPr lang="en-US"/>
          </a:p>
        </p:txBody>
      </p:sp>
      <p:sp>
        <p:nvSpPr>
          <p:cNvPr id="19459" name="Rectangle 2"/>
          <p:cNvSpPr>
            <a:spLocks noGrp="1" noChangeArrowheads="1"/>
          </p:cNvSpPr>
          <p:nvPr>
            <p:ph type="title"/>
          </p:nvPr>
        </p:nvSpPr>
        <p:spPr>
          <a:xfrm>
            <a:off x="1295400" y="0"/>
            <a:ext cx="6781800" cy="1143000"/>
          </a:xfrm>
        </p:spPr>
        <p:txBody>
          <a:bodyPr/>
          <a:lstStyle/>
          <a:p>
            <a:r>
              <a:rPr lang="en-US" sz="3200" smtClean="0">
                <a:effectLst/>
                <a:ea typeface="ＭＳ Ｐゴシック" pitchFamily="34" charset="-128"/>
              </a:rPr>
              <a:t>How Should The Products Be Produced? (5/6)</a:t>
            </a:r>
          </a:p>
        </p:txBody>
      </p:sp>
      <p:sp>
        <p:nvSpPr>
          <p:cNvPr id="19460" name="Rectangle 3"/>
          <p:cNvSpPr>
            <a:spLocks noGrp="1" noChangeArrowheads="1"/>
          </p:cNvSpPr>
          <p:nvPr>
            <p:ph type="body" idx="1"/>
          </p:nvPr>
        </p:nvSpPr>
        <p:spPr>
          <a:xfrm>
            <a:off x="304800" y="1752600"/>
            <a:ext cx="8382000" cy="4724400"/>
          </a:xfrm>
        </p:spPr>
        <p:txBody>
          <a:bodyPr/>
          <a:lstStyle/>
          <a:p>
            <a:pPr>
              <a:spcBef>
                <a:spcPct val="50000"/>
              </a:spcBef>
            </a:pPr>
            <a:r>
              <a:rPr lang="en-US" sz="2400" smtClean="0">
                <a:solidFill>
                  <a:srgbClr val="FFFFFF"/>
                </a:solidFill>
                <a:effectLst/>
                <a:ea typeface="ＭＳ Ｐゴシック" pitchFamily="34" charset="-128"/>
              </a:rPr>
              <a:t>Production Monitoring and Maintenance Scenarios</a:t>
            </a:r>
          </a:p>
          <a:p>
            <a:pPr lvl="1"/>
            <a:r>
              <a:rPr lang="en-US" sz="2000" smtClean="0">
                <a:solidFill>
                  <a:srgbClr val="FFFFFF"/>
                </a:solidFill>
                <a:effectLst/>
                <a:ea typeface="ＭＳ Ｐゴシック" pitchFamily="34" charset="-128"/>
              </a:rPr>
              <a:t>The product process will be monitored by ESPC and email alerts will be generated when an error occurs</a:t>
            </a:r>
          </a:p>
          <a:p>
            <a:pPr lvl="1"/>
            <a:r>
              <a:rPr lang="en-US" sz="2000" smtClean="0">
                <a:solidFill>
                  <a:srgbClr val="FFFFFF"/>
                </a:solidFill>
                <a:effectLst/>
                <a:ea typeface="ＭＳ Ｐゴシック" pitchFamily="34" charset="-128"/>
              </a:rPr>
              <a:t>The global HE algorithm will provide overall quality control flags and quality summary level information</a:t>
            </a:r>
          </a:p>
          <a:p>
            <a:pPr lvl="1"/>
            <a:r>
              <a:rPr lang="en-US" sz="2000" smtClean="0">
                <a:solidFill>
                  <a:srgbClr val="FFFFFF"/>
                </a:solidFill>
                <a:effectLst/>
                <a:ea typeface="ＭＳ Ｐゴシック" pitchFamily="34" charset="-128"/>
              </a:rPr>
              <a:t>ESPC will cover the monitoring of input data latency, product latency, and product distribution</a:t>
            </a:r>
          </a:p>
          <a:p>
            <a:pPr lvl="1"/>
            <a:r>
              <a:rPr lang="en-US" sz="2000" smtClean="0">
                <a:solidFill>
                  <a:srgbClr val="FFFFFF"/>
                </a:solidFill>
                <a:effectLst/>
                <a:ea typeface="ＭＳ Ｐゴシック" pitchFamily="34" charset="-128"/>
              </a:rPr>
              <a:t>Offline Statistic comparison with radar and gauge data will be generated for product quality validation</a:t>
            </a:r>
          </a:p>
          <a:p>
            <a:pPr lvl="1"/>
            <a:r>
              <a:rPr lang="en-US" sz="2000" smtClean="0">
                <a:solidFill>
                  <a:srgbClr val="FFFFFF"/>
                </a:solidFill>
                <a:effectLst/>
                <a:ea typeface="ＭＳ Ｐゴシック" pitchFamily="34" charset="-128"/>
              </a:rPr>
              <a:t>The Precipitation PAL and maintenance personnel at OSPO will monitor the product quality and will coordinate with the STAR scientists for any product quality issues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33EAC72C-48BD-451F-A506-AF68C94E7689}" type="slidenum">
              <a:rPr lang="en-US"/>
              <a:pPr/>
              <a:t>62</a:t>
            </a:fld>
            <a:endParaRPr lang="en-US"/>
          </a:p>
        </p:txBody>
      </p:sp>
      <p:sp>
        <p:nvSpPr>
          <p:cNvPr id="20483" name="Rectangle 2"/>
          <p:cNvSpPr>
            <a:spLocks noGrp="1" noChangeArrowheads="1"/>
          </p:cNvSpPr>
          <p:nvPr>
            <p:ph type="title"/>
          </p:nvPr>
        </p:nvSpPr>
        <p:spPr>
          <a:xfrm>
            <a:off x="1295400" y="0"/>
            <a:ext cx="6781800" cy="1143000"/>
          </a:xfrm>
        </p:spPr>
        <p:txBody>
          <a:bodyPr/>
          <a:lstStyle/>
          <a:p>
            <a:r>
              <a:rPr lang="en-US" sz="3200" smtClean="0">
                <a:effectLst/>
                <a:ea typeface="ＭＳ Ｐゴシック" pitchFamily="34" charset="-128"/>
              </a:rPr>
              <a:t>How Should The Products Be Produced? (6/6)</a:t>
            </a:r>
          </a:p>
        </p:txBody>
      </p:sp>
      <p:sp>
        <p:nvSpPr>
          <p:cNvPr id="20484" name="Rectangle 3"/>
          <p:cNvSpPr>
            <a:spLocks noGrp="1" noChangeArrowheads="1"/>
          </p:cNvSpPr>
          <p:nvPr>
            <p:ph type="body" idx="1"/>
          </p:nvPr>
        </p:nvSpPr>
        <p:spPr>
          <a:xfrm>
            <a:off x="304800" y="1752600"/>
            <a:ext cx="8458200" cy="4953000"/>
          </a:xfrm>
        </p:spPr>
        <p:txBody>
          <a:bodyPr/>
          <a:lstStyle/>
          <a:p>
            <a:pPr>
              <a:spcBef>
                <a:spcPct val="50000"/>
              </a:spcBef>
            </a:pPr>
            <a:r>
              <a:rPr lang="en-US" sz="2400" smtClean="0">
                <a:solidFill>
                  <a:srgbClr val="FFFFFF"/>
                </a:solidFill>
                <a:effectLst/>
                <a:ea typeface="ＭＳ Ｐゴシック" pitchFamily="34" charset="-128"/>
              </a:rPr>
              <a:t>Production Archival Scenarios</a:t>
            </a:r>
          </a:p>
          <a:p>
            <a:pPr lvl="1"/>
            <a:r>
              <a:rPr lang="en-US" sz="1800" smtClean="0">
                <a:solidFill>
                  <a:srgbClr val="FFFFFF"/>
                </a:solidFill>
                <a:effectLst/>
                <a:ea typeface="ＭＳ Ｐゴシック" pitchFamily="34" charset="-128"/>
              </a:rPr>
              <a:t>Current, no formal archive requirement is identified in the user request for global HE product</a:t>
            </a:r>
          </a:p>
          <a:p>
            <a:pPr lvl="1"/>
            <a:r>
              <a:rPr lang="en-US" sz="1800" smtClean="0">
                <a:solidFill>
                  <a:srgbClr val="FFFFFF"/>
                </a:solidFill>
                <a:effectLst/>
                <a:ea typeface="ＭＳ Ｐゴシック" pitchFamily="34" charset="-128"/>
              </a:rPr>
              <a:t>The CONUS HE is archived at NCAR, and will eventually need be transitioned into NCDC.</a:t>
            </a:r>
          </a:p>
          <a:p>
            <a:pPr lvl="1"/>
            <a:r>
              <a:rPr lang="en-US" sz="1800" smtClean="0">
                <a:solidFill>
                  <a:srgbClr val="FFFFFF"/>
                </a:solidFill>
                <a:effectLst/>
                <a:ea typeface="ＭＳ Ｐゴシック" pitchFamily="34" charset="-128"/>
              </a:rPr>
              <a:t>The IPT will take initiative to discuss with users and CLASS for the possibility of archiving the HE products with NCDC/CLASS</a:t>
            </a:r>
          </a:p>
          <a:p>
            <a:pPr lvl="2"/>
            <a:r>
              <a:rPr lang="en-US" sz="1600" smtClean="0">
                <a:solidFill>
                  <a:srgbClr val="FFFFFF"/>
                </a:solidFill>
                <a:effectLst/>
                <a:ea typeface="ＭＳ Ｐゴシック" pitchFamily="34" charset="-128"/>
              </a:rPr>
              <a:t>The global Hydro-Estimator rainfall product (netCDF4) and corresponding metadata can be archived at NCDC/CLASS</a:t>
            </a:r>
          </a:p>
          <a:p>
            <a:pPr lvl="2"/>
            <a:r>
              <a:rPr lang="en-US" sz="1600" smtClean="0">
                <a:solidFill>
                  <a:srgbClr val="FFFFFF"/>
                </a:solidFill>
                <a:effectLst/>
                <a:ea typeface="ＭＳ Ｐゴシック" pitchFamily="34" charset="-128"/>
              </a:rPr>
              <a:t>The product and metadata can be delivered to NCDC/CLASS by ESPC distribution system</a:t>
            </a:r>
          </a:p>
          <a:p>
            <a:pPr lvl="2"/>
            <a:r>
              <a:rPr lang="en-US" sz="1600" smtClean="0">
                <a:solidFill>
                  <a:srgbClr val="FFFFFF"/>
                </a:solidFill>
                <a:effectLst/>
                <a:ea typeface="ＭＳ Ｐゴシック" pitchFamily="34" charset="-128"/>
              </a:rPr>
              <a:t>Distribution of the Archive Product to NCDC/CLASS can be in accordance with a Data Submission Agreement (DSA)</a:t>
            </a:r>
          </a:p>
          <a:p>
            <a:pPr lvl="2"/>
            <a:r>
              <a:rPr lang="en-US" sz="1600" smtClean="0">
                <a:solidFill>
                  <a:srgbClr val="FFFFFF"/>
                </a:solidFill>
                <a:effectLst/>
                <a:ea typeface="ＭＳ Ｐゴシック" pitchFamily="34" charset="-128"/>
              </a:rPr>
              <a:t>A Request to Archive global Hydro-Estimator Rainfall product can be submitted to NCDC/CLASS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A2A0BED8-227A-46D3-A396-1A923A1B30E5}" type="slidenum">
              <a:rPr lang="en-US"/>
              <a:pPr/>
              <a:t>63</a:t>
            </a:fld>
            <a:endParaRPr lang="en-US"/>
          </a:p>
        </p:txBody>
      </p:sp>
      <p:sp>
        <p:nvSpPr>
          <p:cNvPr id="43011" name="Rectangle 2"/>
          <p:cNvSpPr>
            <a:spLocks noGrp="1" noChangeArrowheads="1"/>
          </p:cNvSpPr>
          <p:nvPr>
            <p:ph type="title"/>
          </p:nvPr>
        </p:nvSpPr>
        <p:spPr>
          <a:xfrm>
            <a:off x="685800" y="76200"/>
            <a:ext cx="8458200" cy="1143000"/>
          </a:xfrm>
        </p:spPr>
        <p:txBody>
          <a:bodyPr/>
          <a:lstStyle/>
          <a:p>
            <a:pPr eaLnBrk="1" hangingPunct="1">
              <a:defRPr/>
            </a:pPr>
            <a:r>
              <a:rPr lang="en-US" sz="4000" dirty="0" smtClean="0"/>
              <a:t>CDR</a:t>
            </a:r>
            <a:br>
              <a:rPr lang="en-US" sz="4000" dirty="0" smtClean="0"/>
            </a:br>
            <a:r>
              <a:rPr lang="en-US" sz="4000" dirty="0" smtClean="0"/>
              <a:t>Risks and Actions</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r>
              <a:rPr lang="en-US" sz="2400" b="1" smtClean="0">
                <a:solidFill>
                  <a:srgbClr val="FFFF00"/>
                </a:solidFill>
                <a:ea typeface="ＭＳ Ｐゴシック" pitchFamily="34" charset="-128"/>
              </a:rPr>
              <a:t>CDR Risk 1: </a:t>
            </a:r>
            <a:r>
              <a:rPr lang="en-US" sz="2000" b="1" smtClean="0">
                <a:ea typeface="ＭＳ Ｐゴシック" pitchFamily="34" charset="-128"/>
              </a:rPr>
              <a:t>Lack of capability for product quality statistic and trend monitoring of the GHE algorithm -- not fully scoped in the current project plan </a:t>
            </a:r>
            <a:endParaRPr lang="en-US" sz="2000" b="1" smtClean="0">
              <a:solidFill>
                <a:srgbClr val="FFFFFF"/>
              </a:solidFill>
              <a:ea typeface="ＭＳ Ｐゴシック" pitchFamily="34" charset="-128"/>
            </a:endParaRPr>
          </a:p>
          <a:p>
            <a:pPr eaLnBrk="1" hangingPunct="1"/>
            <a:r>
              <a:rPr lang="en-US" sz="2400" b="1" smtClean="0">
                <a:solidFill>
                  <a:srgbClr val="FFFF00"/>
                </a:solidFill>
                <a:ea typeface="ＭＳ Ｐゴシック" pitchFamily="34" charset="-128"/>
              </a:rPr>
              <a:t>Risk Assessment: </a:t>
            </a:r>
            <a:r>
              <a:rPr lang="en-US" sz="2000" b="1" smtClean="0">
                <a:solidFill>
                  <a:srgbClr val="E9E9E9"/>
                </a:solidFill>
                <a:ea typeface="ＭＳ Ｐゴシック" pitchFamily="34" charset="-128"/>
              </a:rPr>
              <a:t>Moderate</a:t>
            </a:r>
          </a:p>
          <a:p>
            <a:pPr eaLnBrk="1" hangingPunct="1"/>
            <a:r>
              <a:rPr lang="en-US" sz="2400" b="1" smtClean="0">
                <a:solidFill>
                  <a:srgbClr val="FFFF00"/>
                </a:solidFill>
                <a:ea typeface="ＭＳ Ｐゴシック" pitchFamily="34" charset="-128"/>
              </a:rPr>
              <a:t>Impact: </a:t>
            </a:r>
            <a:r>
              <a:rPr lang="en-US" sz="2000" b="1" smtClean="0">
                <a:solidFill>
                  <a:srgbClr val="FFFFFF"/>
                </a:solidFill>
                <a:ea typeface="ＭＳ Ｐゴシック" pitchFamily="34" charset="-128"/>
              </a:rPr>
              <a:t>T</a:t>
            </a:r>
            <a:r>
              <a:rPr lang="en-US" sz="2000" b="1" smtClean="0">
                <a:ea typeface="ＭＳ Ｐゴシック" pitchFamily="34" charset="-128"/>
              </a:rPr>
              <a:t>he GHE algorithm will not have a full scale monitoring capability that is newly proposed by OSPO</a:t>
            </a:r>
          </a:p>
          <a:p>
            <a:pPr eaLnBrk="1" hangingPunct="1"/>
            <a:r>
              <a:rPr lang="en-US" sz="2400" b="1" smtClean="0">
                <a:solidFill>
                  <a:srgbClr val="FFFF00"/>
                </a:solidFill>
                <a:ea typeface="ＭＳ Ｐゴシック" pitchFamily="34" charset="-128"/>
              </a:rPr>
              <a:t>Likelihood: </a:t>
            </a:r>
            <a:r>
              <a:rPr lang="en-US" sz="2000" b="1" smtClean="0">
                <a:ea typeface="ＭＳ Ｐゴシック" pitchFamily="34" charset="-128"/>
              </a:rPr>
              <a:t>Moderate</a:t>
            </a:r>
          </a:p>
          <a:p>
            <a:pPr eaLnBrk="1" hangingPunct="1"/>
            <a:r>
              <a:rPr lang="en-US" sz="2400" b="1" smtClean="0">
                <a:solidFill>
                  <a:srgbClr val="FFFF00"/>
                </a:solidFill>
                <a:ea typeface="ＭＳ Ｐゴシック" pitchFamily="34" charset="-128"/>
              </a:rPr>
              <a:t>Mitigation:</a:t>
            </a:r>
          </a:p>
          <a:p>
            <a:pPr lvl="1" eaLnBrk="1" hangingPunct="1"/>
            <a:r>
              <a:rPr lang="en-US" sz="2000" b="1" smtClean="0">
                <a:ea typeface="ＭＳ Ｐゴシック" pitchFamily="34" charset="-128"/>
              </a:rPr>
              <a:t>Work with Zhaohui Cheng &amp; Walter Wolf to leverage the tools to be developed under the Product Monitoring PSDI project</a:t>
            </a:r>
            <a:endParaRPr lang="en-US" b="1" smtClean="0">
              <a:solidFill>
                <a:srgbClr val="FFFFFF"/>
              </a:solidFill>
              <a:ea typeface="ＭＳ Ｐゴシック" pitchFamily="34" charset="-128"/>
            </a:endParaRPr>
          </a:p>
          <a:p>
            <a:pPr eaLnBrk="1" hangingPunct="1"/>
            <a:r>
              <a:rPr lang="en-US" sz="2400" b="1" smtClean="0">
                <a:solidFill>
                  <a:srgbClr val="FFFF00"/>
                </a:solidFill>
                <a:ea typeface="ＭＳ Ｐゴシック" pitchFamily="34" charset="-128"/>
              </a:rPr>
              <a:t>Status:</a:t>
            </a:r>
            <a:r>
              <a:rPr lang="en-US" sz="2400" b="1" smtClean="0">
                <a:ea typeface="ＭＳ Ｐゴシック" pitchFamily="34" charset="-128"/>
              </a:rPr>
              <a:t>  </a:t>
            </a:r>
            <a:r>
              <a:rPr lang="en-US" sz="2000" b="1" smtClean="0">
                <a:ea typeface="ＭＳ Ｐゴシック" pitchFamily="34" charset="-128"/>
              </a:rPr>
              <a:t>Open</a:t>
            </a:r>
            <a:endParaRPr lang="en-US" sz="2000" b="1" smtClean="0">
              <a:solidFill>
                <a:srgbClr val="FFFFFF"/>
              </a:solidFill>
              <a:ea typeface="ＭＳ Ｐゴシック" pitchFamily="34" charset="-128"/>
            </a:endParaRPr>
          </a:p>
          <a:p>
            <a:pPr eaLnBrk="1" hangingPunct="1"/>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45C197A6-1E6B-4FE6-90E1-838F9E1BCC99}" type="slidenum">
              <a:rPr lang="en-US"/>
              <a:pPr/>
              <a:t>64</a:t>
            </a:fld>
            <a:endParaRPr lang="en-US"/>
          </a:p>
        </p:txBody>
      </p:sp>
      <p:sp>
        <p:nvSpPr>
          <p:cNvPr id="43011" name="Rectangle 2"/>
          <p:cNvSpPr>
            <a:spLocks noGrp="1" noChangeArrowheads="1"/>
          </p:cNvSpPr>
          <p:nvPr>
            <p:ph type="title"/>
          </p:nvPr>
        </p:nvSpPr>
        <p:spPr>
          <a:xfrm>
            <a:off x="685800" y="76200"/>
            <a:ext cx="8458200" cy="1143000"/>
          </a:xfrm>
        </p:spPr>
        <p:txBody>
          <a:bodyPr/>
          <a:lstStyle/>
          <a:p>
            <a:pPr eaLnBrk="1" hangingPunct="1">
              <a:defRPr/>
            </a:pPr>
            <a:r>
              <a:rPr lang="en-US" sz="4000" dirty="0" smtClean="0"/>
              <a:t>Risks and Actions</a:t>
            </a:r>
          </a:p>
        </p:txBody>
      </p:sp>
      <p:sp>
        <p:nvSpPr>
          <p:cNvPr id="43012" name="Rectangle 3"/>
          <p:cNvSpPr>
            <a:spLocks noGrp="1" noChangeArrowheads="1"/>
          </p:cNvSpPr>
          <p:nvPr>
            <p:ph type="body" idx="1"/>
          </p:nvPr>
        </p:nvSpPr>
        <p:spPr>
          <a:xfrm>
            <a:off x="609600" y="1676400"/>
            <a:ext cx="7848600" cy="5029200"/>
          </a:xfrm>
        </p:spPr>
        <p:txBody>
          <a:bodyPr/>
          <a:lstStyle/>
          <a:p>
            <a:pPr eaLnBrk="1" hangingPunct="1"/>
            <a:r>
              <a:rPr lang="en-US" sz="2400" b="1" smtClean="0">
                <a:solidFill>
                  <a:srgbClr val="FFFF00"/>
                </a:solidFill>
                <a:ea typeface="ＭＳ Ｐゴシック" pitchFamily="34" charset="-128"/>
              </a:rPr>
              <a:t>CDR Risk 2:</a:t>
            </a:r>
            <a:r>
              <a:rPr lang="en-US" sz="2000" b="1" smtClean="0">
                <a:solidFill>
                  <a:srgbClr val="FFFF00"/>
                </a:solidFill>
                <a:ea typeface="ＭＳ Ｐゴシック" pitchFamily="34" charset="-128"/>
              </a:rPr>
              <a:t> </a:t>
            </a:r>
            <a:r>
              <a:rPr lang="en-US" sz="2000" b="1" smtClean="0">
                <a:ea typeface="ＭＳ Ｐゴシック" pitchFamily="34" charset="-128"/>
              </a:rPr>
              <a:t>No archive requirement is identified in the SPSRB user request.</a:t>
            </a:r>
          </a:p>
          <a:p>
            <a:pPr eaLnBrk="1" hangingPunct="1"/>
            <a:r>
              <a:rPr lang="en-US" sz="2400" b="1" smtClean="0">
                <a:solidFill>
                  <a:srgbClr val="FFFF00"/>
                </a:solidFill>
                <a:ea typeface="ＭＳ Ｐゴシック" pitchFamily="34" charset="-128"/>
              </a:rPr>
              <a:t>Risk Assessment: </a:t>
            </a:r>
            <a:r>
              <a:rPr lang="en-US" sz="2000" b="1" smtClean="0">
                <a:solidFill>
                  <a:srgbClr val="E9E9E9"/>
                </a:solidFill>
                <a:ea typeface="ＭＳ Ｐゴシック" pitchFamily="34" charset="-128"/>
              </a:rPr>
              <a:t>Moderate</a:t>
            </a:r>
          </a:p>
          <a:p>
            <a:pPr eaLnBrk="1" hangingPunct="1"/>
            <a:r>
              <a:rPr lang="en-US" sz="2400" b="1" smtClean="0">
                <a:solidFill>
                  <a:srgbClr val="FFFF00"/>
                </a:solidFill>
                <a:ea typeface="ＭＳ Ｐゴシック" pitchFamily="34" charset="-128"/>
              </a:rPr>
              <a:t>Impact:</a:t>
            </a:r>
            <a:r>
              <a:rPr lang="en-US" sz="2000" b="1" smtClean="0">
                <a:solidFill>
                  <a:srgbClr val="FFFF00"/>
                </a:solidFill>
                <a:ea typeface="ＭＳ Ｐゴシック" pitchFamily="34" charset="-128"/>
              </a:rPr>
              <a:t> </a:t>
            </a:r>
            <a:r>
              <a:rPr lang="en-US" sz="2000" b="1" smtClean="0">
                <a:ea typeface="ＭＳ Ｐゴシック" pitchFamily="34" charset="-128"/>
              </a:rPr>
              <a:t>The GHE products will not be archived at the time the product is scheduled to go operational</a:t>
            </a:r>
          </a:p>
          <a:p>
            <a:pPr eaLnBrk="1" hangingPunct="1"/>
            <a:r>
              <a:rPr lang="en-US" sz="2400" b="1" smtClean="0">
                <a:solidFill>
                  <a:srgbClr val="FFFF00"/>
                </a:solidFill>
                <a:ea typeface="ＭＳ Ｐゴシック" pitchFamily="34" charset="-128"/>
              </a:rPr>
              <a:t>Likelihood: </a:t>
            </a:r>
            <a:r>
              <a:rPr lang="en-US" sz="2000" b="1" smtClean="0">
                <a:ea typeface="ＭＳ Ｐゴシック" pitchFamily="34" charset="-128"/>
              </a:rPr>
              <a:t>High</a:t>
            </a:r>
          </a:p>
          <a:p>
            <a:pPr eaLnBrk="1" hangingPunct="1"/>
            <a:r>
              <a:rPr lang="en-US" sz="2400" b="1" smtClean="0">
                <a:solidFill>
                  <a:srgbClr val="FFFF00"/>
                </a:solidFill>
                <a:ea typeface="ＭＳ Ｐゴシック" pitchFamily="34" charset="-128"/>
              </a:rPr>
              <a:t>Mitigation:</a:t>
            </a:r>
          </a:p>
          <a:p>
            <a:pPr lvl="1" eaLnBrk="1" hangingPunct="1"/>
            <a:r>
              <a:rPr lang="en-US" sz="1800" b="1" smtClean="0">
                <a:solidFill>
                  <a:srgbClr val="FFFFFF"/>
                </a:solidFill>
                <a:ea typeface="ＭＳ Ｐゴシック" pitchFamily="34" charset="-128"/>
              </a:rPr>
              <a:t>Finalize with the users’ for their archive need</a:t>
            </a:r>
          </a:p>
          <a:p>
            <a:pPr lvl="1" eaLnBrk="1" hangingPunct="1"/>
            <a:r>
              <a:rPr lang="en-US" sz="1800" b="1" smtClean="0">
                <a:solidFill>
                  <a:srgbClr val="FFFFFF"/>
                </a:solidFill>
                <a:ea typeface="ＭＳ Ｐゴシック" pitchFamily="34" charset="-128"/>
              </a:rPr>
              <a:t>Work with NCDC/CLASS to identify the archive funding requirements</a:t>
            </a:r>
          </a:p>
          <a:p>
            <a:pPr lvl="1" eaLnBrk="1" hangingPunct="1"/>
            <a:r>
              <a:rPr lang="en-US" sz="1800" b="1" smtClean="0">
                <a:solidFill>
                  <a:srgbClr val="FFFFFF"/>
                </a:solidFill>
                <a:ea typeface="ＭＳ Ｐゴシック" pitchFamily="34" charset="-128"/>
              </a:rPr>
              <a:t>Work with OSD and/or NWS to see if there is any funding available for archive.</a:t>
            </a:r>
          </a:p>
          <a:p>
            <a:pPr eaLnBrk="1" hangingPunct="1"/>
            <a:r>
              <a:rPr lang="en-US" sz="2400" b="1" smtClean="0">
                <a:solidFill>
                  <a:srgbClr val="FFFF00"/>
                </a:solidFill>
                <a:ea typeface="ＭＳ Ｐゴシック" pitchFamily="34" charset="-128"/>
              </a:rPr>
              <a:t>Status:</a:t>
            </a:r>
            <a:r>
              <a:rPr lang="en-US" sz="2400" b="1" smtClean="0">
                <a:ea typeface="ＭＳ Ｐゴシック" pitchFamily="34" charset="-128"/>
              </a:rPr>
              <a:t>  </a:t>
            </a:r>
            <a:r>
              <a:rPr lang="en-US" sz="2000" b="1" smtClean="0">
                <a:ea typeface="ＭＳ Ｐゴシック" pitchFamily="34" charset="-128"/>
              </a:rPr>
              <a:t>Open</a:t>
            </a:r>
            <a:endParaRPr lang="en-US" sz="2000" b="1" smtClean="0">
              <a:solidFill>
                <a:srgbClr val="FFFFFF"/>
              </a:solidFill>
              <a:ea typeface="ＭＳ Ｐゴシック" pitchFamily="34" charset="-128"/>
            </a:endParaRPr>
          </a:p>
          <a:p>
            <a:pPr eaLnBrk="1" hangingPunct="1"/>
            <a:endParaRPr lang="en-US" sz="2000" smtClean="0">
              <a:ea typeface="ＭＳ Ｐゴシック"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8996348E-D20E-438A-9155-67773D2F2FB2}" type="slidenum">
              <a:rPr lang="en-US" smtClean="0">
                <a:latin typeface="Times New Roman" pitchFamily="18" charset="0"/>
                <a:ea typeface="ＭＳ Ｐゴシック" pitchFamily="34" charset="-128"/>
              </a:rPr>
              <a:pPr/>
              <a:t>65</a:t>
            </a:fld>
            <a:endParaRPr lang="en-US" smtClean="0">
              <a:latin typeface="Times New Roman" pitchFamily="18" charset="0"/>
              <a:ea typeface="ＭＳ Ｐゴシック" pitchFamily="34" charset="-128"/>
            </a:endParaRPr>
          </a:p>
        </p:txBody>
      </p:sp>
      <p:sp>
        <p:nvSpPr>
          <p:cNvPr id="2904066" name="Rectangle 2"/>
          <p:cNvSpPr>
            <a:spLocks noGrp="1" noChangeArrowheads="1"/>
          </p:cNvSpPr>
          <p:nvPr>
            <p:ph type="title"/>
          </p:nvPr>
        </p:nvSpPr>
        <p:spPr>
          <a:xfrm>
            <a:off x="914400" y="0"/>
            <a:ext cx="7848600" cy="1143000"/>
          </a:xfrm>
        </p:spPr>
        <p:txBody>
          <a:bodyPr/>
          <a:lstStyle/>
          <a:p>
            <a:pPr>
              <a:defRPr/>
            </a:pPr>
            <a:r>
              <a:rPr lang="en-US" sz="4000" dirty="0" smtClean="0">
                <a:ea typeface="+mj-ea"/>
              </a:rPr>
              <a:t>Outline</a:t>
            </a:r>
          </a:p>
        </p:txBody>
      </p:sp>
      <p:sp>
        <p:nvSpPr>
          <p:cNvPr id="101380" name="Rectangle 3"/>
          <p:cNvSpPr>
            <a:spLocks noGrp="1" noChangeArrowheads="1"/>
          </p:cNvSpPr>
          <p:nvPr>
            <p:ph type="body" idx="1"/>
          </p:nvPr>
        </p:nvSpPr>
        <p:spPr>
          <a:xfrm>
            <a:off x="152400" y="1828800"/>
            <a:ext cx="8991600" cy="4876800"/>
          </a:xfrm>
        </p:spPr>
        <p:txBody>
          <a:bodyPr/>
          <a:lstStyle/>
          <a:p>
            <a:pPr marL="381000" indent="-381000">
              <a:lnSpc>
                <a:spcPct val="90000"/>
              </a:lnSpc>
            </a:pPr>
            <a:r>
              <a:rPr lang="en-US" smtClean="0">
                <a:solidFill>
                  <a:srgbClr val="FFFFFF"/>
                </a:solidFill>
                <a:effectLst/>
                <a:ea typeface="ＭＳ Ｐゴシック" pitchFamily="34" charset="-128"/>
              </a:rPr>
              <a:t>Introduction		      			Zhao</a:t>
            </a:r>
          </a:p>
          <a:p>
            <a:pPr marL="381000" indent="-381000">
              <a:lnSpc>
                <a:spcPct val="90000"/>
              </a:lnSpc>
            </a:pPr>
            <a:r>
              <a:rPr lang="en-US" smtClean="0">
                <a:effectLst/>
                <a:ea typeface="ＭＳ Ｐゴシック" pitchFamily="34" charset="-128"/>
              </a:rPr>
              <a:t>Risks						Wolf</a:t>
            </a:r>
          </a:p>
          <a:p>
            <a:pPr marL="381000" indent="-381000">
              <a:lnSpc>
                <a:spcPct val="90000"/>
              </a:lnSpc>
            </a:pPr>
            <a:r>
              <a:rPr lang="en-US" smtClean="0">
                <a:effectLst/>
                <a:ea typeface="ＭＳ Ｐゴシック" pitchFamily="34" charset="-128"/>
              </a:rPr>
              <a:t>Requirements		                   	Wolf</a:t>
            </a:r>
          </a:p>
          <a:p>
            <a:pPr marL="381000" indent="-381000">
              <a:lnSpc>
                <a:spcPct val="90000"/>
              </a:lnSpc>
            </a:pPr>
            <a:r>
              <a:rPr lang="en-US" smtClean="0">
                <a:effectLst/>
                <a:ea typeface="ＭＳ Ｐゴシック" pitchFamily="34" charset="-128"/>
              </a:rPr>
              <a:t>Operations Concept				Zhao</a:t>
            </a:r>
          </a:p>
          <a:p>
            <a:pPr marL="381000" indent="-381000">
              <a:lnSpc>
                <a:spcPct val="90000"/>
              </a:lnSpc>
            </a:pPr>
            <a:r>
              <a:rPr lang="en-US" smtClean="0">
                <a:solidFill>
                  <a:srgbClr val="FF6600"/>
                </a:solidFill>
                <a:effectLst/>
                <a:ea typeface="ＭＳ Ｐゴシック" pitchFamily="34" charset="-128"/>
              </a:rPr>
              <a:t>Algorithm Theoretical Basis		Kuligowski</a:t>
            </a:r>
          </a:p>
          <a:p>
            <a:pPr marL="381000" indent="-381000">
              <a:lnSpc>
                <a:spcPct val="90000"/>
              </a:lnSpc>
            </a:pPr>
            <a:r>
              <a:rPr lang="en-US" smtClean="0">
                <a:effectLst/>
                <a:ea typeface="ＭＳ Ｐゴシック" pitchFamily="34" charset="-128"/>
              </a:rPr>
              <a:t>Software Architecture &amp;Interfaces	Davenport</a:t>
            </a:r>
          </a:p>
          <a:p>
            <a:pPr marL="381000" indent="-381000">
              <a:lnSpc>
                <a:spcPct val="90000"/>
              </a:lnSpc>
            </a:pPr>
            <a:r>
              <a:rPr lang="en-US" smtClean="0">
                <a:effectLst/>
                <a:ea typeface="ＭＳ Ｐゴシック" pitchFamily="34" charset="-128"/>
              </a:rPr>
              <a:t>Quality Assurance				Wolf</a:t>
            </a:r>
          </a:p>
          <a:p>
            <a:pPr marL="381000" indent="-381000">
              <a:lnSpc>
                <a:spcPct val="90000"/>
              </a:lnSpc>
            </a:pPr>
            <a:r>
              <a:rPr lang="en-US" smtClean="0">
                <a:effectLst/>
                <a:ea typeface="ＭＳ Ｐゴシック" pitchFamily="34" charset="-128"/>
              </a:rPr>
              <a:t>Risks and Actions				Wolf</a:t>
            </a:r>
          </a:p>
          <a:p>
            <a:pPr marL="381000" indent="-381000">
              <a:lnSpc>
                <a:spcPct val="90000"/>
              </a:lnSpc>
            </a:pPr>
            <a:r>
              <a:rPr lang="en-US" smtClean="0">
                <a:effectLst/>
                <a:ea typeface="ＭＳ Ｐゴシック" pitchFamily="34" charset="-128"/>
              </a:rPr>
              <a:t>Summary and Conclusions		Zhao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a:noFill/>
        </p:spPr>
        <p:txBody>
          <a:bodyPr/>
          <a:lstStyle/>
          <a:p>
            <a:fld id="{108CBCF8-AF25-48BE-BCE6-268F64ED4933}" type="slidenum">
              <a:rPr lang="en-US" smtClean="0">
                <a:latin typeface="Times New Roman" pitchFamily="18" charset="0"/>
                <a:ea typeface="ＭＳ Ｐゴシック" pitchFamily="34" charset="-128"/>
              </a:rPr>
              <a:pPr/>
              <a:t>66</a:t>
            </a:fld>
            <a:endParaRPr lang="en-US" smtClean="0">
              <a:latin typeface="Times New Roman" pitchFamily="18" charset="0"/>
              <a:ea typeface="ＭＳ Ｐゴシック" pitchFamily="34" charset="-128"/>
            </a:endParaRPr>
          </a:p>
        </p:txBody>
      </p:sp>
      <p:sp>
        <p:nvSpPr>
          <p:cNvPr id="10240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2BE3D8B-C5F5-44E4-BCE1-4540CD946F24}" type="slidenum">
              <a:rPr lang="en-US" sz="1400">
                <a:solidFill>
                  <a:srgbClr val="F8F8F8"/>
                </a:solidFill>
                <a:effectLst>
                  <a:outerShdw blurRad="38100" dist="38100" dir="2700000" algn="tl">
                    <a:srgbClr val="000000">
                      <a:alpha val="43137"/>
                    </a:srgbClr>
                  </a:outerShdw>
                </a:effectLst>
              </a:rPr>
              <a:pPr algn="r"/>
              <a:t>66</a:t>
            </a:fld>
            <a:endParaRPr lang="en-US" sz="1400" dirty="0">
              <a:solidFill>
                <a:srgbClr val="F8F8F8"/>
              </a:solidFill>
              <a:effectLst>
                <a:outerShdw blurRad="38100" dist="38100" dir="2700000" algn="tl">
                  <a:srgbClr val="000000">
                    <a:alpha val="43137"/>
                  </a:srgbClr>
                </a:outerShdw>
              </a:effectLst>
            </a:endParaRPr>
          </a:p>
        </p:txBody>
      </p:sp>
      <p:sp>
        <p:nvSpPr>
          <p:cNvPr id="488450" name="Rectangle 2"/>
          <p:cNvSpPr>
            <a:spLocks noGrp="1" noChangeArrowheads="1"/>
          </p:cNvSpPr>
          <p:nvPr>
            <p:ph type="body" idx="4294967295"/>
          </p:nvPr>
        </p:nvSpPr>
        <p:spPr>
          <a:xfrm>
            <a:off x="1143000" y="1524000"/>
            <a:ext cx="7467600" cy="3581400"/>
          </a:xfrm>
        </p:spPr>
        <p:txBody>
          <a:bodyPr/>
          <a:lstStyle/>
          <a:p>
            <a:pPr algn="ctr">
              <a:spcBef>
                <a:spcPts val="600"/>
              </a:spcBef>
              <a:buFont typeface="Symbol" pitchFamily="18" charset="2"/>
              <a:buNone/>
              <a:defRPr/>
            </a:pPr>
            <a:endParaRPr lang="en-US" sz="4000" b="1" dirty="0">
              <a:solidFill>
                <a:srgbClr val="FFFF00"/>
              </a:solidFill>
              <a:latin typeface="Book Antiqua" pitchFamily="18" charset="0"/>
            </a:endParaRPr>
          </a:p>
          <a:p>
            <a:pPr algn="ctr">
              <a:spcBef>
                <a:spcPts val="600"/>
              </a:spcBef>
              <a:buFont typeface="Symbol" pitchFamily="18" charset="2"/>
              <a:buNone/>
              <a:defRPr/>
            </a:pPr>
            <a:r>
              <a:rPr lang="en-US" sz="4000" b="1" dirty="0" smtClean="0">
                <a:solidFill>
                  <a:srgbClr val="FFFF00"/>
                </a:solidFill>
                <a:latin typeface="Book Antiqua" pitchFamily="18" charset="0"/>
              </a:rPr>
              <a:t>Hydro-Estimator (H-E) Algorithm </a:t>
            </a:r>
            <a:r>
              <a:rPr lang="en-US" sz="4000" b="1" dirty="0">
                <a:solidFill>
                  <a:srgbClr val="FFFF00"/>
                </a:solidFill>
                <a:latin typeface="Book Antiqua" pitchFamily="18" charset="0"/>
              </a:rPr>
              <a:t>Theoretical Basis</a:t>
            </a:r>
          </a:p>
          <a:p>
            <a:pPr algn="ctr">
              <a:spcBef>
                <a:spcPts val="600"/>
              </a:spcBef>
              <a:buFont typeface="Symbol" pitchFamily="18" charset="2"/>
              <a:buNone/>
              <a:defRPr/>
            </a:pPr>
            <a:endParaRPr lang="en-US" b="1" dirty="0">
              <a:solidFill>
                <a:srgbClr val="FAFD00"/>
              </a:solidFill>
              <a:latin typeface="Book Antiqua" pitchFamily="18" charset="0"/>
            </a:endParaRPr>
          </a:p>
          <a:p>
            <a:pPr algn="ctr">
              <a:spcBef>
                <a:spcPts val="600"/>
              </a:spcBef>
              <a:buFont typeface="Symbol" pitchFamily="18" charset="2"/>
              <a:buNone/>
              <a:defRPr/>
            </a:pPr>
            <a:r>
              <a:rPr lang="en-US" b="1" dirty="0">
                <a:solidFill>
                  <a:srgbClr val="FAFD00"/>
                </a:solidFill>
                <a:latin typeface="Book Antiqua" pitchFamily="18" charset="0"/>
              </a:rPr>
              <a:t>Presented by</a:t>
            </a:r>
          </a:p>
          <a:p>
            <a:pPr algn="ctr">
              <a:spcBef>
                <a:spcPts val="600"/>
              </a:spcBef>
              <a:buFont typeface="Symbol" pitchFamily="18" charset="2"/>
              <a:buNone/>
              <a:defRPr/>
            </a:pPr>
            <a:endParaRPr lang="en-US" b="1" dirty="0">
              <a:solidFill>
                <a:srgbClr val="FAFD00"/>
              </a:solidFill>
              <a:latin typeface="Book Antiqua" pitchFamily="18" charset="0"/>
            </a:endParaRPr>
          </a:p>
          <a:p>
            <a:pPr algn="ctr">
              <a:spcBef>
                <a:spcPts val="600"/>
              </a:spcBef>
              <a:buFont typeface="Symbol" pitchFamily="18" charset="2"/>
              <a:buNone/>
              <a:defRPr/>
            </a:pPr>
            <a:r>
              <a:rPr lang="en-US" b="1" dirty="0">
                <a:solidFill>
                  <a:srgbClr val="FAFD00"/>
                </a:solidFill>
                <a:latin typeface="Book Antiqua" pitchFamily="18" charset="0"/>
              </a:rPr>
              <a:t>Bob Kuligowski</a:t>
            </a:r>
            <a:endParaRPr lang="en-US" sz="4000" b="1"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a:noFill/>
        </p:spPr>
        <p:txBody>
          <a:bodyPr/>
          <a:lstStyle/>
          <a:p>
            <a:fld id="{CF8FA7EF-E945-4508-A850-7AFA9C4EA1F7}" type="slidenum">
              <a:rPr lang="en-US" smtClean="0">
                <a:latin typeface="Times New Roman" pitchFamily="18" charset="0"/>
                <a:ea typeface="ＭＳ Ｐゴシック" pitchFamily="34" charset="-128"/>
              </a:rPr>
              <a:pPr/>
              <a:t>67</a:t>
            </a:fld>
            <a:endParaRPr lang="en-US" smtClean="0">
              <a:latin typeface="Times New Roman" pitchFamily="18" charset="0"/>
              <a:ea typeface="ＭＳ Ｐゴシック" pitchFamily="34" charset="-128"/>
            </a:endParaRPr>
          </a:p>
        </p:txBody>
      </p:sp>
      <p:sp>
        <p:nvSpPr>
          <p:cNvPr id="10342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28F8CBC-3C94-4CB2-9D89-BC5AD433A100}" type="slidenum">
              <a:rPr lang="en-US" sz="1400">
                <a:solidFill>
                  <a:srgbClr val="F8F8F8"/>
                </a:solidFill>
                <a:effectLst>
                  <a:outerShdw blurRad="38100" dist="38100" dir="2700000" algn="tl">
                    <a:srgbClr val="000000">
                      <a:alpha val="43137"/>
                    </a:srgbClr>
                  </a:outerShdw>
                </a:effectLst>
              </a:rPr>
              <a:pPr algn="r"/>
              <a:t>67</a:t>
            </a:fld>
            <a:endParaRPr lang="en-US" sz="1400" dirty="0">
              <a:solidFill>
                <a:srgbClr val="F8F8F8"/>
              </a:solidFill>
              <a:effectLst>
                <a:outerShdw blurRad="38100" dist="38100" dir="2700000" algn="tl">
                  <a:srgbClr val="000000">
                    <a:alpha val="43137"/>
                  </a:srgbClr>
                </a:outerShdw>
              </a:effectLst>
            </a:endParaRPr>
          </a:p>
        </p:txBody>
      </p:sp>
      <p:sp>
        <p:nvSpPr>
          <p:cNvPr id="4034562" name="Rectangle 2"/>
          <p:cNvSpPr>
            <a:spLocks noGrp="1" noChangeArrowheads="1"/>
          </p:cNvSpPr>
          <p:nvPr>
            <p:ph type="title" idx="4294967295"/>
          </p:nvPr>
        </p:nvSpPr>
        <p:spPr>
          <a:xfrm>
            <a:off x="762000" y="228600"/>
            <a:ext cx="7848600" cy="1143000"/>
          </a:xfrm>
        </p:spPr>
        <p:txBody>
          <a:bodyPr/>
          <a:lstStyle/>
          <a:p>
            <a:pPr>
              <a:lnSpc>
                <a:spcPct val="100000"/>
              </a:lnSpc>
              <a:defRPr/>
            </a:pPr>
            <a:r>
              <a:rPr lang="en-US" sz="3600" dirty="0" smtClean="0"/>
              <a:t>H-E Algorithm </a:t>
            </a:r>
            <a:r>
              <a:rPr lang="en-US" sz="3600" dirty="0"/>
              <a:t>Theoretical </a:t>
            </a:r>
            <a:br>
              <a:rPr lang="en-US" sz="3600" dirty="0"/>
            </a:br>
            <a:r>
              <a:rPr lang="en-US" sz="3600" dirty="0"/>
              <a:t>Basis Outline</a:t>
            </a:r>
          </a:p>
        </p:txBody>
      </p:sp>
      <p:sp>
        <p:nvSpPr>
          <p:cNvPr id="4034563" name="Rectangle 3"/>
          <p:cNvSpPr>
            <a:spLocks noGrp="1" noChangeArrowheads="1"/>
          </p:cNvSpPr>
          <p:nvPr>
            <p:ph type="body" idx="4294967295"/>
          </p:nvPr>
        </p:nvSpPr>
        <p:spPr>
          <a:xfrm>
            <a:off x="609600" y="1600200"/>
            <a:ext cx="7620000" cy="5105400"/>
          </a:xfrm>
        </p:spPr>
        <p:txBody>
          <a:bodyPr/>
          <a:lstStyle/>
          <a:p>
            <a:pPr marL="533400" indent="-533400">
              <a:spcBef>
                <a:spcPts val="600"/>
              </a:spcBef>
              <a:defRPr/>
            </a:pPr>
            <a:r>
              <a:rPr lang="en-US" sz="2400" dirty="0">
                <a:ea typeface="+mn-ea"/>
              </a:rPr>
              <a:t>Introduction</a:t>
            </a:r>
          </a:p>
          <a:p>
            <a:pPr marL="533400" indent="-533400">
              <a:spcBef>
                <a:spcPts val="600"/>
              </a:spcBef>
              <a:defRPr/>
            </a:pPr>
            <a:r>
              <a:rPr lang="en-US" sz="2400" dirty="0">
                <a:ea typeface="+mn-ea"/>
              </a:rPr>
              <a:t>Observing System Overview</a:t>
            </a:r>
          </a:p>
          <a:p>
            <a:pPr marL="914400" lvl="1" indent="-457200">
              <a:spcBef>
                <a:spcPts val="600"/>
              </a:spcBef>
              <a:defRPr/>
            </a:pPr>
            <a:r>
              <a:rPr lang="en-US" sz="2000" dirty="0"/>
              <a:t>Product Generated</a:t>
            </a:r>
          </a:p>
          <a:p>
            <a:pPr marL="914400" lvl="1" indent="-457200">
              <a:spcBef>
                <a:spcPts val="600"/>
              </a:spcBef>
              <a:defRPr/>
            </a:pPr>
            <a:r>
              <a:rPr lang="en-US" sz="2000" dirty="0"/>
              <a:t>Instrument Characteristics</a:t>
            </a:r>
          </a:p>
          <a:p>
            <a:pPr marL="533400" indent="-533400">
              <a:spcBef>
                <a:spcPts val="600"/>
              </a:spcBef>
              <a:defRPr/>
            </a:pPr>
            <a:r>
              <a:rPr lang="en-US" sz="2400" dirty="0">
                <a:ea typeface="+mn-ea"/>
              </a:rPr>
              <a:t>Algorithm Description</a:t>
            </a:r>
          </a:p>
          <a:p>
            <a:pPr marL="914400" lvl="1" indent="-457200">
              <a:spcBef>
                <a:spcPts val="600"/>
              </a:spcBef>
              <a:defRPr/>
            </a:pPr>
            <a:r>
              <a:rPr lang="en-US" sz="2000" dirty="0"/>
              <a:t>Algorithm Overview</a:t>
            </a:r>
          </a:p>
          <a:p>
            <a:pPr marL="914400" lvl="1" indent="-457200">
              <a:spcBef>
                <a:spcPts val="600"/>
              </a:spcBef>
              <a:defRPr/>
            </a:pPr>
            <a:r>
              <a:rPr lang="en-US" sz="2000" dirty="0"/>
              <a:t>Processing Outline</a:t>
            </a:r>
          </a:p>
          <a:p>
            <a:pPr marL="914400" lvl="1" indent="-457200">
              <a:spcBef>
                <a:spcPts val="600"/>
              </a:spcBef>
              <a:defRPr/>
            </a:pPr>
            <a:r>
              <a:rPr lang="en-US" sz="2000" dirty="0"/>
              <a:t>Algorithm Input</a:t>
            </a:r>
          </a:p>
          <a:p>
            <a:pPr marL="914400" lvl="1" indent="-457200">
              <a:spcBef>
                <a:spcPts val="600"/>
              </a:spcBef>
              <a:defRPr/>
            </a:pPr>
            <a:r>
              <a:rPr lang="en-US" sz="2000" dirty="0"/>
              <a:t>Theoretical Description</a:t>
            </a:r>
          </a:p>
          <a:p>
            <a:pPr marL="533400" indent="-533400">
              <a:spcBef>
                <a:spcPts val="600"/>
              </a:spcBef>
              <a:defRPr/>
            </a:pPr>
            <a:r>
              <a:rPr lang="en-US" sz="2400" dirty="0">
                <a:ea typeface="+mn-ea"/>
              </a:rPr>
              <a:t>Test Data Sets and Outputs</a:t>
            </a:r>
          </a:p>
          <a:p>
            <a:pPr marL="914400" lvl="1" indent="-457200">
              <a:spcBef>
                <a:spcPts val="600"/>
              </a:spcBef>
              <a:defRPr/>
            </a:pPr>
            <a:r>
              <a:rPr lang="en-US" sz="2000" dirty="0"/>
              <a:t>Simulated/Proxy Input Data Sets</a:t>
            </a:r>
          </a:p>
          <a:p>
            <a:pPr marL="914400" lvl="1" indent="-457200">
              <a:spcBef>
                <a:spcPts val="600"/>
              </a:spcBef>
              <a:defRPr/>
            </a:pPr>
            <a:r>
              <a:rPr lang="en-US" sz="2000" dirty="0"/>
              <a:t>Output from Simulated/Proxy Data Sets</a:t>
            </a:r>
          </a:p>
          <a:p>
            <a:pPr marL="914400" lvl="1" indent="-457200">
              <a:spcBef>
                <a:spcPts val="600"/>
              </a:spcBef>
              <a:defRPr/>
            </a:pPr>
            <a:r>
              <a:rPr lang="en-US" sz="2000" dirty="0"/>
              <a:t>Error Budget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noFill/>
        </p:spPr>
        <p:txBody>
          <a:bodyPr/>
          <a:lstStyle/>
          <a:p>
            <a:fld id="{AF1B01C7-D553-4C34-B93D-F4F85D1F543B}" type="slidenum">
              <a:rPr lang="en-US" smtClean="0">
                <a:latin typeface="Times New Roman" pitchFamily="18" charset="0"/>
                <a:ea typeface="ＭＳ Ｐゴシック" pitchFamily="34" charset="-128"/>
              </a:rPr>
              <a:pPr/>
              <a:t>68</a:t>
            </a:fld>
            <a:endParaRPr lang="en-US" smtClean="0">
              <a:latin typeface="Times New Roman" pitchFamily="18" charset="0"/>
              <a:ea typeface="ＭＳ Ｐゴシック" pitchFamily="34" charset="-128"/>
            </a:endParaRPr>
          </a:p>
        </p:txBody>
      </p:sp>
      <p:sp>
        <p:nvSpPr>
          <p:cNvPr id="10445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D3DBDD36-34E0-42CB-B303-591E910E1A4F}" type="slidenum">
              <a:rPr lang="en-US" sz="1400">
                <a:solidFill>
                  <a:srgbClr val="F8F8F8"/>
                </a:solidFill>
                <a:effectLst>
                  <a:outerShdw blurRad="38100" dist="38100" dir="2700000" algn="tl">
                    <a:srgbClr val="000000">
                      <a:alpha val="43137"/>
                    </a:srgbClr>
                  </a:outerShdw>
                </a:effectLst>
              </a:rPr>
              <a:pPr algn="r"/>
              <a:t>68</a:t>
            </a:fld>
            <a:endParaRPr lang="en-US" sz="1400" dirty="0">
              <a:solidFill>
                <a:srgbClr val="F8F8F8"/>
              </a:solidFill>
              <a:effectLst>
                <a:outerShdw blurRad="38100" dist="38100" dir="2700000" algn="tl">
                  <a:srgbClr val="000000">
                    <a:alpha val="43137"/>
                  </a:srgbClr>
                </a:outerShdw>
              </a:effectLst>
            </a:endParaRPr>
          </a:p>
        </p:txBody>
      </p:sp>
      <p:sp>
        <p:nvSpPr>
          <p:cNvPr id="4035586" name="Rectangle 2"/>
          <p:cNvSpPr>
            <a:spLocks noGrp="1" noChangeArrowheads="1"/>
          </p:cNvSpPr>
          <p:nvPr>
            <p:ph type="title" idx="4294967295"/>
          </p:nvPr>
        </p:nvSpPr>
        <p:spPr>
          <a:xfrm>
            <a:off x="838200" y="228600"/>
            <a:ext cx="7848600" cy="1143000"/>
          </a:xfrm>
        </p:spPr>
        <p:txBody>
          <a:bodyPr/>
          <a:lstStyle/>
          <a:p>
            <a:pPr>
              <a:lnSpc>
                <a:spcPct val="100000"/>
              </a:lnSpc>
              <a:defRPr/>
            </a:pPr>
            <a:r>
              <a:rPr lang="en-US" sz="3600" dirty="0" smtClean="0"/>
              <a:t>H-E Algorithm </a:t>
            </a:r>
            <a:r>
              <a:rPr lang="en-US" sz="3600" dirty="0"/>
              <a:t>Theoretical </a:t>
            </a:r>
            <a:br>
              <a:rPr lang="en-US" sz="3600" dirty="0"/>
            </a:br>
            <a:r>
              <a:rPr lang="en-US" sz="3600" dirty="0"/>
              <a:t>Basis Outline</a:t>
            </a:r>
          </a:p>
        </p:txBody>
      </p:sp>
      <p:sp>
        <p:nvSpPr>
          <p:cNvPr id="4035587" name="Rectangle 3"/>
          <p:cNvSpPr>
            <a:spLocks noGrp="1" noChangeArrowheads="1"/>
          </p:cNvSpPr>
          <p:nvPr>
            <p:ph type="body" idx="4294967295"/>
          </p:nvPr>
        </p:nvSpPr>
        <p:spPr>
          <a:xfrm>
            <a:off x="609600" y="1600200"/>
            <a:ext cx="7620000" cy="5105400"/>
          </a:xfrm>
        </p:spPr>
        <p:txBody>
          <a:bodyPr/>
          <a:lstStyle/>
          <a:p>
            <a:pPr marL="533400" indent="-533400">
              <a:spcBef>
                <a:spcPts val="600"/>
              </a:spcBef>
              <a:defRPr/>
            </a:pPr>
            <a:r>
              <a:rPr lang="en-US" sz="2400" dirty="0"/>
              <a:t>Practical Considerations</a:t>
            </a:r>
          </a:p>
          <a:p>
            <a:pPr marL="914400" lvl="1" indent="-457200">
              <a:spcBef>
                <a:spcPts val="600"/>
              </a:spcBef>
              <a:defRPr/>
            </a:pPr>
            <a:r>
              <a:rPr lang="en-US" sz="2000" dirty="0"/>
              <a:t>Numerical Computation Considerations</a:t>
            </a:r>
          </a:p>
          <a:p>
            <a:pPr marL="914400" lvl="1" indent="-457200">
              <a:spcBef>
                <a:spcPts val="600"/>
              </a:spcBef>
              <a:defRPr/>
            </a:pPr>
            <a:r>
              <a:rPr lang="en-US" sz="2000" dirty="0"/>
              <a:t>Programming and Procedural Considerations</a:t>
            </a:r>
          </a:p>
          <a:p>
            <a:pPr marL="914400" lvl="1" indent="-457200">
              <a:spcBef>
                <a:spcPts val="600"/>
              </a:spcBef>
              <a:defRPr/>
            </a:pPr>
            <a:r>
              <a:rPr lang="en-US" sz="2000" dirty="0"/>
              <a:t>Quality Assessment and Diagnosis</a:t>
            </a:r>
          </a:p>
          <a:p>
            <a:pPr marL="914400" lvl="1" indent="-457200">
              <a:spcBef>
                <a:spcPts val="600"/>
              </a:spcBef>
              <a:defRPr/>
            </a:pPr>
            <a:r>
              <a:rPr lang="en-US" sz="2000" dirty="0"/>
              <a:t>Exception Handling</a:t>
            </a:r>
          </a:p>
          <a:p>
            <a:pPr marL="914400" lvl="1" indent="-457200">
              <a:spcBef>
                <a:spcPts val="600"/>
              </a:spcBef>
              <a:defRPr/>
            </a:pPr>
            <a:r>
              <a:rPr lang="en-US" sz="2000" dirty="0"/>
              <a:t>Algorithm Validation</a:t>
            </a:r>
          </a:p>
          <a:p>
            <a:pPr marL="533400" indent="-533400">
              <a:spcBef>
                <a:spcPts val="600"/>
              </a:spcBef>
              <a:defRPr/>
            </a:pPr>
            <a:r>
              <a:rPr lang="en-US" sz="2400" dirty="0"/>
              <a:t>Assumptions and Limitations</a:t>
            </a:r>
          </a:p>
          <a:p>
            <a:pPr marL="914400" lvl="1" indent="-457200">
              <a:spcBef>
                <a:spcPts val="600"/>
              </a:spcBef>
              <a:defRPr/>
            </a:pPr>
            <a:r>
              <a:rPr lang="en-US" sz="2000" dirty="0"/>
              <a:t>Performance</a:t>
            </a:r>
          </a:p>
          <a:p>
            <a:pPr marL="914400" lvl="1" indent="-457200">
              <a:spcBef>
                <a:spcPts val="600"/>
              </a:spcBef>
              <a:defRPr/>
            </a:pPr>
            <a:r>
              <a:rPr lang="en-US" sz="2000" dirty="0"/>
              <a:t>Assumed Sensor Performance</a:t>
            </a:r>
          </a:p>
          <a:p>
            <a:pPr marL="914400" lvl="1" indent="-457200">
              <a:spcBef>
                <a:spcPts val="600"/>
              </a:spcBef>
              <a:defRPr/>
            </a:pPr>
            <a:r>
              <a:rPr lang="en-US" sz="2000" dirty="0"/>
              <a:t>Pre-Planned Improvements</a:t>
            </a:r>
          </a:p>
          <a:p>
            <a:pPr marL="533400" indent="-533400">
              <a:spcBef>
                <a:spcPts val="600"/>
              </a:spcBef>
              <a:defRPr/>
            </a:pPr>
            <a:r>
              <a:rPr lang="en-US" sz="2400" dirty="0"/>
              <a:t>References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a:noFill/>
        </p:spPr>
        <p:txBody>
          <a:bodyPr/>
          <a:lstStyle/>
          <a:p>
            <a:fld id="{DE70474B-766E-4D4C-9019-EB740865CE73}" type="slidenum">
              <a:rPr lang="en-US" smtClean="0">
                <a:solidFill>
                  <a:srgbClr val="F8F8F8"/>
                </a:solidFill>
                <a:effectLst>
                  <a:outerShdw blurRad="38100" dist="38100" dir="2700000" algn="tl">
                    <a:srgbClr val="000000">
                      <a:alpha val="43137"/>
                    </a:srgbClr>
                  </a:outerShdw>
                </a:effectLst>
                <a:latin typeface="Times New Roman" pitchFamily="18" charset="0"/>
                <a:ea typeface="ＭＳ Ｐゴシック" pitchFamily="34" charset="-128"/>
              </a:rPr>
              <a:pPr/>
              <a:t>69</a:t>
            </a:fld>
            <a:endParaRPr lang="en-US" dirty="0" smtClean="0">
              <a:solidFill>
                <a:srgbClr val="F8F8F8"/>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10547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F23368F-EDCB-4863-A6A6-DB7B3AC38E0E}" type="slidenum">
              <a:rPr lang="en-US" sz="1400"/>
              <a:pPr algn="r"/>
              <a:t>69</a:t>
            </a:fld>
            <a:endParaRPr lang="en-US" sz="1400"/>
          </a:p>
        </p:txBody>
      </p:sp>
      <p:sp>
        <p:nvSpPr>
          <p:cNvPr id="10547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B2F60460-2F0E-4F5C-8FE2-3575D698F617}" type="slidenum">
              <a:rPr lang="en-US" sz="1400"/>
              <a:pPr algn="r"/>
              <a:t>69</a:t>
            </a:fld>
            <a:endParaRPr lang="en-US" sz="1400"/>
          </a:p>
        </p:txBody>
      </p:sp>
      <p:sp>
        <p:nvSpPr>
          <p:cNvPr id="1054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669A8CC-E20C-4B3F-8EDB-320D8FFE009E}" type="slidenum">
              <a:rPr lang="en-US" sz="1400"/>
              <a:pPr algn="r"/>
              <a:t>69</a:t>
            </a:fld>
            <a:endParaRPr lang="en-US" sz="1400"/>
          </a:p>
        </p:txBody>
      </p:sp>
      <p:sp>
        <p:nvSpPr>
          <p:cNvPr id="10547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7132DA73-D4E6-48C8-9828-75BF228D4A3E}" type="slidenum">
              <a:rPr lang="en-US" sz="1400">
                <a:solidFill>
                  <a:srgbClr val="F8F8F8"/>
                </a:solidFill>
                <a:effectLst>
                  <a:outerShdw blurRad="38100" dist="38100" dir="2700000" algn="tl">
                    <a:srgbClr val="000000">
                      <a:alpha val="43137"/>
                    </a:srgbClr>
                  </a:outerShdw>
                </a:effectLst>
              </a:rPr>
              <a:pPr algn="r"/>
              <a:t>69</a:t>
            </a:fld>
            <a:endParaRPr lang="en-US" sz="1400" dirty="0">
              <a:solidFill>
                <a:srgbClr val="F8F8F8"/>
              </a:solidFill>
              <a:effectLst>
                <a:outerShdw blurRad="38100" dist="38100" dir="2700000" algn="tl">
                  <a:srgbClr val="000000">
                    <a:alpha val="43137"/>
                  </a:srgbClr>
                </a:outerShdw>
              </a:effectLst>
            </a:endParaRPr>
          </a:p>
        </p:txBody>
      </p:sp>
      <p:sp>
        <p:nvSpPr>
          <p:cNvPr id="5297157" name="Rectangle 5"/>
          <p:cNvSpPr>
            <a:spLocks noGrp="1" noChangeArrowheads="1"/>
          </p:cNvSpPr>
          <p:nvPr>
            <p:ph type="title" idx="4294967295"/>
          </p:nvPr>
        </p:nvSpPr>
        <p:spPr>
          <a:xfrm>
            <a:off x="685800" y="152400"/>
            <a:ext cx="7848600" cy="1143000"/>
          </a:xfrm>
        </p:spPr>
        <p:txBody>
          <a:bodyPr/>
          <a:lstStyle/>
          <a:p>
            <a:pPr>
              <a:lnSpc>
                <a:spcPct val="100000"/>
              </a:lnSpc>
              <a:defRPr/>
            </a:pPr>
            <a:r>
              <a:rPr lang="en-US" sz="3600" dirty="0" smtClean="0"/>
              <a:t>Global H-E </a:t>
            </a:r>
            <a:r>
              <a:rPr lang="en-US" sz="3600" dirty="0"/>
              <a:t/>
            </a:r>
            <a:br>
              <a:rPr lang="en-US" sz="3600" dirty="0"/>
            </a:br>
            <a:r>
              <a:rPr lang="en-US" sz="3600" dirty="0"/>
              <a:t>Algorithm Theoretical Basis</a:t>
            </a:r>
          </a:p>
        </p:txBody>
      </p:sp>
      <p:sp>
        <p:nvSpPr>
          <p:cNvPr id="1721349" name="Rectangle 5"/>
          <p:cNvSpPr>
            <a:spLocks noGrp="1" noChangeArrowheads="1"/>
          </p:cNvSpPr>
          <p:nvPr>
            <p:ph type="body" idx="4294967295"/>
          </p:nvPr>
        </p:nvSpPr>
        <p:spPr/>
        <p:txBody>
          <a:bodyPr/>
          <a:lstStyle/>
          <a:p>
            <a:pPr>
              <a:spcBef>
                <a:spcPts val="600"/>
              </a:spcBef>
              <a:defRPr/>
            </a:pPr>
            <a:r>
              <a:rPr lang="en-US" dirty="0"/>
              <a:t>Purpose: Provide a physical and mathematical description of the </a:t>
            </a:r>
            <a:r>
              <a:rPr lang="en-US" dirty="0" smtClean="0"/>
              <a:t>Global Hydro-Estimator </a:t>
            </a:r>
            <a:r>
              <a:rPr lang="en-US" dirty="0"/>
              <a:t>algorithm for product developers, reviewers and users. </a:t>
            </a:r>
          </a:p>
          <a:p>
            <a:pPr marL="463550" lvl="1" indent="-1588">
              <a:spcBef>
                <a:spcPts val="600"/>
              </a:spcBef>
              <a:defRPr/>
            </a:pPr>
            <a:endParaRPr lang="en-US" sz="2800" dirty="0"/>
          </a:p>
          <a:p>
            <a:pPr>
              <a:spcBef>
                <a:spcPts val="600"/>
              </a:spcBef>
              <a:defRPr/>
            </a:pPr>
            <a:r>
              <a:rPr lang="en-US" dirty="0"/>
              <a:t>Documented in </a:t>
            </a:r>
            <a:r>
              <a:rPr lang="en-US" dirty="0" smtClean="0"/>
              <a:t>the Hydro-Estimator </a:t>
            </a:r>
            <a:r>
              <a:rPr lang="en-US" dirty="0"/>
              <a:t>Algorithm Theoretical Basis Document (ATBD)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Requirements</a:t>
            </a:r>
            <a:endParaRPr lang="en-US" dirty="0"/>
          </a:p>
        </p:txBody>
      </p:sp>
      <p:sp>
        <p:nvSpPr>
          <p:cNvPr id="3" name="Content Placeholder 2"/>
          <p:cNvSpPr>
            <a:spLocks noGrp="1"/>
          </p:cNvSpPr>
          <p:nvPr>
            <p:ph idx="1"/>
          </p:nvPr>
        </p:nvSpPr>
        <p:spPr>
          <a:xfrm>
            <a:off x="609600" y="1676400"/>
            <a:ext cx="7848600" cy="4648200"/>
          </a:xfrm>
        </p:spPr>
        <p:txBody>
          <a:bodyPr/>
          <a:lstStyle/>
          <a:p>
            <a:pPr marL="342900" lvl="1" indent="-342900">
              <a:buClr>
                <a:srgbClr val="FAFD00"/>
              </a:buClr>
              <a:buFont typeface="Symbol" pitchFamily="18" charset="2"/>
              <a:buChar char="·"/>
              <a:defRPr/>
            </a:pPr>
            <a:r>
              <a:rPr lang="en-US" dirty="0" smtClean="0"/>
              <a:t>1010-0019, “Global Hydro-Estimator Satellite Rainfall Estimates”. Transition global Hydro-Estimator from STAR to OSPO to replace current CONUS Hydro-Estimator.</a:t>
            </a:r>
          </a:p>
          <a:p>
            <a:pPr marL="342900" lvl="1" indent="-342900">
              <a:buClr>
                <a:srgbClr val="FAFD00"/>
              </a:buClr>
              <a:buFont typeface="Symbol" pitchFamily="18" charset="2"/>
              <a:buChar char="·"/>
              <a:defRPr/>
            </a:pPr>
            <a:r>
              <a:rPr lang="en-US" dirty="0" smtClean="0"/>
              <a:t>1006-0009, “Making Multi-day (more than 24hrs) NESDIS Hydro-Estimator Rain Estimates Operationally”  Make 2-7 day HE totals for the CONUS.</a:t>
            </a:r>
          </a:p>
          <a:p>
            <a:pPr marL="342900" lvl="1" indent="-342900">
              <a:buClr>
                <a:srgbClr val="FAFD00"/>
              </a:buClr>
              <a:buFont typeface="Symbol" pitchFamily="18" charset="2"/>
              <a:buChar char="·"/>
              <a:defRPr/>
            </a:pPr>
            <a:r>
              <a:rPr lang="en-US" dirty="0" smtClean="0">
                <a:effectLst>
                  <a:outerShdw blurRad="38100" dist="38100" dir="2700000" algn="tl">
                    <a:srgbClr val="000000">
                      <a:alpha val="43137"/>
                    </a:srgbClr>
                  </a:outerShdw>
                </a:effectLst>
              </a:rPr>
              <a:t>9712-8, “Implement Graphical Auto-Estimator on AWIPS.” The original request for automated satellite products at NESDIS, which led to the Auto-Estimator and Hydro-Estimator over the CONUS.</a:t>
            </a:r>
          </a:p>
        </p:txBody>
      </p:sp>
      <p:sp>
        <p:nvSpPr>
          <p:cNvPr id="35844" name="Slide Number Placeholder 3"/>
          <p:cNvSpPr>
            <a:spLocks noGrp="1"/>
          </p:cNvSpPr>
          <p:nvPr>
            <p:ph type="sldNum" sz="quarter" idx="12"/>
          </p:nvPr>
        </p:nvSpPr>
        <p:spPr>
          <a:noFill/>
        </p:spPr>
        <p:txBody>
          <a:bodyPr/>
          <a:lstStyle/>
          <a:p>
            <a:fld id="{03F624C3-0B02-47E6-8F4B-7BFE0A448A40}" type="slidenum">
              <a:rPr lang="en-US" smtClean="0">
                <a:latin typeface="Times New Roman" pitchFamily="18" charset="0"/>
                <a:ea typeface="ＭＳ Ｐゴシック" pitchFamily="34" charset="-128"/>
              </a:rPr>
              <a:pPr/>
              <a:t>7</a:t>
            </a:fld>
            <a:endParaRPr lang="en-US" smtClean="0">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a:noFill/>
        </p:spPr>
        <p:txBody>
          <a:bodyPr/>
          <a:lstStyle/>
          <a:p>
            <a:fld id="{9DEB07C3-B4AB-4872-8856-067752C96F74}" type="slidenum">
              <a:rPr lang="en-US" smtClean="0">
                <a:latin typeface="Times New Roman" pitchFamily="18" charset="0"/>
                <a:ea typeface="ＭＳ Ｐゴシック" pitchFamily="34" charset="-128"/>
              </a:rPr>
              <a:pPr/>
              <a:t>70</a:t>
            </a:fld>
            <a:endParaRPr lang="en-US" smtClean="0">
              <a:latin typeface="Times New Roman" pitchFamily="18" charset="0"/>
              <a:ea typeface="ＭＳ Ｐゴシック" pitchFamily="34" charset="-128"/>
            </a:endParaRPr>
          </a:p>
        </p:txBody>
      </p:sp>
      <p:sp>
        <p:nvSpPr>
          <p:cNvPr id="10649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5D16327-7025-4DAA-A078-7110ED166D11}" type="slidenum">
              <a:rPr lang="en-US" sz="1400"/>
              <a:pPr algn="r"/>
              <a:t>70</a:t>
            </a:fld>
            <a:endParaRPr lang="en-US" sz="1400"/>
          </a:p>
        </p:txBody>
      </p:sp>
      <p:sp>
        <p:nvSpPr>
          <p:cNvPr id="10650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1B4E93F8-0131-4185-BECD-0D3D57D1FB9D}" type="slidenum">
              <a:rPr lang="en-US" sz="1400"/>
              <a:pPr algn="r"/>
              <a:t>70</a:t>
            </a:fld>
            <a:endParaRPr lang="en-US" sz="1400"/>
          </a:p>
        </p:txBody>
      </p:sp>
      <p:sp>
        <p:nvSpPr>
          <p:cNvPr id="10650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B905E08D-3293-45C9-AC6C-A6742EA08BA6}" type="slidenum">
              <a:rPr lang="en-US" sz="1400"/>
              <a:pPr algn="r"/>
              <a:t>70</a:t>
            </a:fld>
            <a:endParaRPr lang="en-US" sz="1400"/>
          </a:p>
        </p:txBody>
      </p:sp>
      <p:sp>
        <p:nvSpPr>
          <p:cNvPr id="10650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7C6064B1-8B1B-4763-A032-F0445BAAC469}" type="slidenum">
              <a:rPr lang="en-US" sz="1400">
                <a:solidFill>
                  <a:srgbClr val="F8F8F8"/>
                </a:solidFill>
                <a:effectLst>
                  <a:outerShdw blurRad="38100" dist="38100" dir="2700000" algn="tl">
                    <a:srgbClr val="000000">
                      <a:alpha val="43137"/>
                    </a:srgbClr>
                  </a:outerShdw>
                </a:effectLst>
              </a:rPr>
              <a:pPr algn="r"/>
              <a:t>70</a:t>
            </a:fld>
            <a:endParaRPr lang="en-US" sz="1400" dirty="0">
              <a:solidFill>
                <a:srgbClr val="F8F8F8"/>
              </a:solidFill>
              <a:effectLst>
                <a:outerShdw blurRad="38100" dist="38100" dir="2700000" algn="tl">
                  <a:srgbClr val="000000">
                    <a:alpha val="43137"/>
                  </a:srgbClr>
                </a:outerShdw>
              </a:effectLst>
            </a:endParaRPr>
          </a:p>
        </p:txBody>
      </p:sp>
      <p:sp>
        <p:nvSpPr>
          <p:cNvPr id="22534" name="Rectangle 6"/>
          <p:cNvSpPr>
            <a:spLocks noGrp="1" noChangeArrowheads="1"/>
          </p:cNvSpPr>
          <p:nvPr>
            <p:ph type="title" idx="4294967295"/>
          </p:nvPr>
        </p:nvSpPr>
        <p:spPr/>
        <p:txBody>
          <a:bodyPr/>
          <a:lstStyle/>
          <a:p>
            <a:pPr>
              <a:defRPr/>
            </a:pPr>
            <a:r>
              <a:rPr lang="en-US" sz="3600" dirty="0" smtClean="0"/>
              <a:t>H-E Algorithm Background</a:t>
            </a:r>
            <a:endParaRPr lang="en-US" sz="3600" dirty="0"/>
          </a:p>
        </p:txBody>
      </p:sp>
      <p:sp>
        <p:nvSpPr>
          <p:cNvPr id="5309444" name="Rectangle 3"/>
          <p:cNvSpPr>
            <a:spLocks noGrp="1" noChangeArrowheads="1"/>
          </p:cNvSpPr>
          <p:nvPr>
            <p:ph type="body" idx="4294967295"/>
          </p:nvPr>
        </p:nvSpPr>
        <p:spPr>
          <a:xfrm>
            <a:off x="381000" y="1752600"/>
            <a:ext cx="8305800" cy="5105400"/>
          </a:xfrm>
        </p:spPr>
        <p:txBody>
          <a:bodyPr/>
          <a:lstStyle/>
          <a:p>
            <a:pPr>
              <a:spcBef>
                <a:spcPts val="600"/>
              </a:spcBef>
              <a:spcAft>
                <a:spcPts val="600"/>
              </a:spcAft>
              <a:defRPr/>
            </a:pPr>
            <a:r>
              <a:rPr lang="en-US" dirty="0" smtClean="0"/>
              <a:t>The Hydro-Estimator has been the operational NESDIS rainfall rate algorithm for the CONUS since 2002.</a:t>
            </a:r>
            <a:endParaRPr lang="en-US" dirty="0">
              <a:solidFill>
                <a:srgbClr val="FFFFFF"/>
              </a:solidFill>
            </a:endParaRPr>
          </a:p>
          <a:p>
            <a:pPr>
              <a:spcBef>
                <a:spcPts val="600"/>
              </a:spcBef>
              <a:spcAft>
                <a:spcPts val="600"/>
              </a:spcAft>
              <a:defRPr/>
            </a:pPr>
            <a:r>
              <a:rPr lang="en-US" dirty="0" smtClean="0">
                <a:solidFill>
                  <a:srgbClr val="FFFFFF"/>
                </a:solidFill>
              </a:rPr>
              <a:t>Modified from the operational Auto-Estimator algorithm, which in turn was an automation of the Interactive Flash Flood Analyzer (IFFA) developed in the 1970s and 1980s</a:t>
            </a:r>
          </a:p>
          <a:p>
            <a:pPr>
              <a:spcBef>
                <a:spcPts val="600"/>
              </a:spcBef>
              <a:spcAft>
                <a:spcPts val="600"/>
              </a:spcAft>
              <a:defRPr/>
            </a:pPr>
            <a:r>
              <a:rPr lang="en-US" dirty="0" smtClean="0"/>
              <a:t>Has run in real-time at STAR since 2005—implementation at OSPO would simply involve code transfer and updating to meet new SPSRB code and documentation standards.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a:noFill/>
        </p:spPr>
        <p:txBody>
          <a:bodyPr/>
          <a:lstStyle/>
          <a:p>
            <a:fld id="{3D8E0C93-D07A-404C-8B58-62192C9F5027}" type="slidenum">
              <a:rPr lang="en-US" smtClean="0">
                <a:latin typeface="Times New Roman" pitchFamily="18" charset="0"/>
                <a:ea typeface="ＭＳ Ｐゴシック" pitchFamily="34" charset="-128"/>
              </a:rPr>
              <a:pPr/>
              <a:t>71</a:t>
            </a:fld>
            <a:endParaRPr lang="en-US" smtClean="0">
              <a:latin typeface="Times New Roman" pitchFamily="18" charset="0"/>
              <a:ea typeface="ＭＳ Ｐゴシック" pitchFamily="34" charset="-128"/>
            </a:endParaRPr>
          </a:p>
        </p:txBody>
      </p:sp>
      <p:sp>
        <p:nvSpPr>
          <p:cNvPr id="10752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716FE0EE-D351-4C8A-9244-008BD2B3190C}" type="slidenum">
              <a:rPr lang="en-US" sz="1400"/>
              <a:pPr algn="r"/>
              <a:t>71</a:t>
            </a:fld>
            <a:endParaRPr lang="en-US" sz="1400"/>
          </a:p>
        </p:txBody>
      </p:sp>
      <p:sp>
        <p:nvSpPr>
          <p:cNvPr id="10752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CD66E58-3E06-463E-AA52-69FA2CAE0330}" type="slidenum">
              <a:rPr lang="en-US" sz="1400"/>
              <a:pPr algn="r"/>
              <a:t>71</a:t>
            </a:fld>
            <a:endParaRPr lang="en-US" sz="1400"/>
          </a:p>
        </p:txBody>
      </p:sp>
      <p:sp>
        <p:nvSpPr>
          <p:cNvPr id="10752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F45445D-7055-40C3-A2CA-2D178DD3C967}" type="slidenum">
              <a:rPr lang="en-US" sz="1400"/>
              <a:pPr algn="r"/>
              <a:t>71</a:t>
            </a:fld>
            <a:endParaRPr lang="en-US" sz="1400"/>
          </a:p>
        </p:txBody>
      </p:sp>
      <p:sp>
        <p:nvSpPr>
          <p:cNvPr id="10752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908A0EAA-F8B1-4A83-806D-7986A40768AD}" type="slidenum">
              <a:rPr lang="en-US" sz="1400">
                <a:solidFill>
                  <a:srgbClr val="F8F8F8"/>
                </a:solidFill>
                <a:effectLst>
                  <a:outerShdw blurRad="38100" dist="38100" dir="2700000" algn="tl">
                    <a:srgbClr val="000000">
                      <a:alpha val="43137"/>
                    </a:srgbClr>
                  </a:outerShdw>
                </a:effectLst>
              </a:rPr>
              <a:pPr algn="r"/>
              <a:t>71</a:t>
            </a:fld>
            <a:endParaRPr lang="en-US" sz="1400" dirty="0">
              <a:solidFill>
                <a:srgbClr val="F8F8F8"/>
              </a:solidFill>
              <a:effectLst>
                <a:outerShdw blurRad="38100" dist="38100" dir="2700000" algn="tl">
                  <a:srgbClr val="000000">
                    <a:alpha val="43137"/>
                  </a:srgbClr>
                </a:outerShdw>
              </a:effectLst>
            </a:endParaRPr>
          </a:p>
        </p:txBody>
      </p:sp>
      <p:sp>
        <p:nvSpPr>
          <p:cNvPr id="23558" name="Rectangle 6"/>
          <p:cNvSpPr>
            <a:spLocks noGrp="1" noChangeArrowheads="1"/>
          </p:cNvSpPr>
          <p:nvPr>
            <p:ph type="title" idx="4294967295"/>
          </p:nvPr>
        </p:nvSpPr>
        <p:spPr>
          <a:xfrm>
            <a:off x="685800" y="152400"/>
            <a:ext cx="7848600" cy="1143000"/>
          </a:xfrm>
        </p:spPr>
        <p:txBody>
          <a:bodyPr/>
          <a:lstStyle/>
          <a:p>
            <a:pPr>
              <a:lnSpc>
                <a:spcPct val="100000"/>
              </a:lnSpc>
              <a:defRPr/>
            </a:pPr>
            <a:r>
              <a:rPr lang="en-US" sz="3600" dirty="0" smtClean="0"/>
              <a:t>Global H-E</a:t>
            </a:r>
            <a:r>
              <a:rPr lang="en-US" sz="3600" dirty="0"/>
              <a:t/>
            </a:r>
            <a:br>
              <a:rPr lang="en-US" sz="3600" dirty="0"/>
            </a:br>
            <a:r>
              <a:rPr lang="en-US" sz="3600" dirty="0"/>
              <a:t>Algorithm Objectives</a:t>
            </a:r>
          </a:p>
        </p:txBody>
      </p:sp>
      <p:sp>
        <p:nvSpPr>
          <p:cNvPr id="5313540" name="Rectangle 3"/>
          <p:cNvSpPr>
            <a:spLocks noGrp="1" noChangeArrowheads="1"/>
          </p:cNvSpPr>
          <p:nvPr>
            <p:ph type="body" idx="4294967295"/>
          </p:nvPr>
        </p:nvSpPr>
        <p:spPr>
          <a:xfrm>
            <a:off x="609600" y="1828800"/>
            <a:ext cx="7848600" cy="4114800"/>
          </a:xfrm>
        </p:spPr>
        <p:txBody>
          <a:bodyPr/>
          <a:lstStyle/>
          <a:p>
            <a:pPr marL="457200" indent="-457200">
              <a:spcAft>
                <a:spcPct val="30000"/>
              </a:spcAft>
              <a:buFont typeface="Arial" charset="0"/>
              <a:buChar char="●"/>
              <a:defRPr/>
            </a:pPr>
            <a:r>
              <a:rPr lang="en-US" dirty="0" smtClean="0"/>
              <a:t>Provide real-time estimates of rainfall at the full IR pixel scale for the entire globe</a:t>
            </a:r>
            <a:endParaRPr lang="en-US" dirty="0"/>
          </a:p>
          <a:p>
            <a:pPr marL="457200" indent="-457200">
              <a:spcAft>
                <a:spcPct val="30000"/>
              </a:spcAft>
              <a:buSzPct val="150000"/>
              <a:buFontTx/>
              <a:buChar char="•"/>
              <a:defRPr/>
            </a:pPr>
            <a:r>
              <a:rPr lang="en-US" dirty="0"/>
              <a:t>Maintain heritage with </a:t>
            </a:r>
            <a:r>
              <a:rPr lang="en-US" dirty="0" smtClean="0"/>
              <a:t>operational CONUS Hydro-Estimator and </a:t>
            </a:r>
            <a:r>
              <a:rPr lang="en-US" dirty="0"/>
              <a:t>ensure </a:t>
            </a:r>
            <a:r>
              <a:rPr lang="en-US" dirty="0" smtClean="0"/>
              <a:t>continuity / consistency</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p:spPr>
        <p:txBody>
          <a:bodyPr/>
          <a:lstStyle/>
          <a:p>
            <a:fld id="{77B739A3-2349-49FC-B382-353BC9FC5FD3}" type="slidenum">
              <a:rPr lang="en-US" smtClean="0">
                <a:latin typeface="Times New Roman" pitchFamily="18" charset="0"/>
                <a:ea typeface="ＭＳ Ｐゴシック" pitchFamily="34" charset="-128"/>
              </a:rPr>
              <a:pPr/>
              <a:t>72</a:t>
            </a:fld>
            <a:endParaRPr lang="en-US" smtClean="0">
              <a:latin typeface="Times New Roman" pitchFamily="18" charset="0"/>
              <a:ea typeface="ＭＳ Ｐゴシック" pitchFamily="34" charset="-128"/>
            </a:endParaRPr>
          </a:p>
        </p:txBody>
      </p:sp>
      <p:sp>
        <p:nvSpPr>
          <p:cNvPr id="10854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525641F-AB25-487F-8F89-E6508C2ADE78}" type="slidenum">
              <a:rPr lang="en-US" sz="1400"/>
              <a:pPr algn="r"/>
              <a:t>72</a:t>
            </a:fld>
            <a:endParaRPr lang="en-US" sz="1400"/>
          </a:p>
        </p:txBody>
      </p:sp>
      <p:sp>
        <p:nvSpPr>
          <p:cNvPr id="108548"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74B0D406-9BAD-47E3-80C8-312170A61091}" type="slidenum">
              <a:rPr lang="en-US" sz="1400">
                <a:solidFill>
                  <a:srgbClr val="F8F8F8"/>
                </a:solidFill>
                <a:effectLst>
                  <a:outerShdw blurRad="38100" dist="38100" dir="2700000" algn="tl">
                    <a:srgbClr val="000000">
                      <a:alpha val="43137"/>
                    </a:srgbClr>
                  </a:outerShdw>
                </a:effectLst>
              </a:rPr>
              <a:pPr algn="r"/>
              <a:t>72</a:t>
            </a:fld>
            <a:endParaRPr lang="en-US" sz="1400" dirty="0">
              <a:solidFill>
                <a:srgbClr val="F8F8F8"/>
              </a:solidFill>
              <a:effectLst>
                <a:outerShdw blurRad="38100" dist="38100" dir="2700000" algn="tl">
                  <a:srgbClr val="000000">
                    <a:alpha val="43137"/>
                  </a:srgbClr>
                </a:outerShdw>
              </a:effectLst>
            </a:endParaRPr>
          </a:p>
        </p:txBody>
      </p:sp>
      <p:sp>
        <p:nvSpPr>
          <p:cNvPr id="6288387" name="Rectangle 3"/>
          <p:cNvSpPr>
            <a:spLocks noGrp="1" noChangeArrowheads="1"/>
          </p:cNvSpPr>
          <p:nvPr>
            <p:ph type="title" idx="4294967295"/>
          </p:nvPr>
        </p:nvSpPr>
        <p:spPr>
          <a:xfrm>
            <a:off x="1066800" y="152400"/>
            <a:ext cx="7848600" cy="1143000"/>
          </a:xfrm>
        </p:spPr>
        <p:txBody>
          <a:bodyPr/>
          <a:lstStyle/>
          <a:p>
            <a:pPr>
              <a:lnSpc>
                <a:spcPct val="100000"/>
              </a:lnSpc>
              <a:defRPr/>
            </a:pPr>
            <a:r>
              <a:rPr lang="en-US" sz="3600" dirty="0" smtClean="0"/>
              <a:t>H-E Algorithm </a:t>
            </a:r>
            <a:r>
              <a:rPr lang="en-US" sz="3600" dirty="0"/>
              <a:t/>
            </a:r>
            <a:br>
              <a:rPr lang="en-US" sz="3600" dirty="0"/>
            </a:br>
            <a:r>
              <a:rPr lang="en-US" sz="3600" dirty="0"/>
              <a:t>Processing Outline</a:t>
            </a:r>
          </a:p>
        </p:txBody>
      </p:sp>
      <p:sp>
        <p:nvSpPr>
          <p:cNvPr id="108550" name="Rectangle 5"/>
          <p:cNvSpPr>
            <a:spLocks noChangeArrowheads="1"/>
          </p:cNvSpPr>
          <p:nvPr/>
        </p:nvSpPr>
        <p:spPr bwMode="auto">
          <a:xfrm>
            <a:off x="0" y="3429000"/>
            <a:ext cx="9144000" cy="0"/>
          </a:xfrm>
          <a:prstGeom prst="rect">
            <a:avLst/>
          </a:prstGeom>
          <a:noFill/>
          <a:ln w="12700">
            <a:noFill/>
            <a:miter lim="800000"/>
            <a:headEnd type="none" w="sm" len="sm"/>
            <a:tailEnd type="none" w="sm" len="sm"/>
          </a:ln>
        </p:spPr>
        <p:txBody>
          <a:bodyPr wrap="none" anchor="ctr">
            <a:spAutoFit/>
          </a:bodyPr>
          <a:lstStyle/>
          <a:p>
            <a:pPr>
              <a:tabLst>
                <a:tab pos="1371600" algn="l"/>
              </a:tabLst>
            </a:pPr>
            <a:endParaRPr lang="en-US"/>
          </a:p>
        </p:txBody>
      </p:sp>
      <p:pic>
        <p:nvPicPr>
          <p:cNvPr id="108551" name="Picture 8" descr="HE_process_flow.png"/>
          <p:cNvPicPr>
            <a:picLocks noChangeAspect="1"/>
          </p:cNvPicPr>
          <p:nvPr/>
        </p:nvPicPr>
        <p:blipFill>
          <a:blip r:embed="rId3" cstate="print"/>
          <a:srcRect/>
          <a:stretch>
            <a:fillRect/>
          </a:stretch>
        </p:blipFill>
        <p:spPr bwMode="auto">
          <a:xfrm>
            <a:off x="1219200" y="1714500"/>
            <a:ext cx="685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p:spPr>
        <p:txBody>
          <a:bodyPr/>
          <a:lstStyle/>
          <a:p>
            <a:fld id="{C27F9C08-6374-4FDA-A49C-0BE880AE0FC8}" type="slidenum">
              <a:rPr lang="en-US" smtClean="0">
                <a:latin typeface="Times New Roman" pitchFamily="18" charset="0"/>
                <a:ea typeface="ＭＳ Ｐゴシック" pitchFamily="34" charset="-128"/>
              </a:rPr>
              <a:pPr/>
              <a:t>73</a:t>
            </a:fld>
            <a:endParaRPr lang="en-US" smtClean="0">
              <a:latin typeface="Times New Roman" pitchFamily="18" charset="0"/>
              <a:ea typeface="ＭＳ Ｐゴシック" pitchFamily="34" charset="-128"/>
            </a:endParaRPr>
          </a:p>
        </p:txBody>
      </p:sp>
      <p:sp>
        <p:nvSpPr>
          <p:cNvPr id="10957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98A04045-40BE-4610-8FF2-531BEE015AA1}" type="slidenum">
              <a:rPr lang="en-US" sz="1400"/>
              <a:pPr algn="r"/>
              <a:t>73</a:t>
            </a:fld>
            <a:endParaRPr lang="en-US" sz="1400"/>
          </a:p>
        </p:txBody>
      </p:sp>
      <p:sp>
        <p:nvSpPr>
          <p:cNvPr id="10957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61459C6-35F8-4059-8BA5-447E21D70456}" type="slidenum">
              <a:rPr lang="en-US" sz="1400"/>
              <a:pPr algn="r"/>
              <a:t>73</a:t>
            </a:fld>
            <a:endParaRPr lang="en-US" sz="1400"/>
          </a:p>
        </p:txBody>
      </p:sp>
      <p:sp>
        <p:nvSpPr>
          <p:cNvPr id="10957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47F1600A-F707-4B94-97F5-10D8D728C700}" type="slidenum">
              <a:rPr lang="en-US" sz="1400"/>
              <a:pPr algn="r"/>
              <a:t>73</a:t>
            </a:fld>
            <a:endParaRPr lang="en-US" sz="1400"/>
          </a:p>
        </p:txBody>
      </p:sp>
      <p:sp>
        <p:nvSpPr>
          <p:cNvPr id="10957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D13A09A-4D53-4E91-A387-4311CDFBB6D8}" type="slidenum">
              <a:rPr lang="en-US" sz="1400">
                <a:solidFill>
                  <a:srgbClr val="F8F8F8"/>
                </a:solidFill>
                <a:effectLst>
                  <a:outerShdw blurRad="38100" dist="38100" dir="2700000" algn="tl">
                    <a:srgbClr val="000000">
                      <a:alpha val="43137"/>
                    </a:srgbClr>
                  </a:outerShdw>
                </a:effectLst>
              </a:rPr>
              <a:pPr algn="r"/>
              <a:t>73</a:t>
            </a:fld>
            <a:endParaRPr lang="en-US" sz="1400" dirty="0">
              <a:solidFill>
                <a:srgbClr val="F8F8F8"/>
              </a:solidFill>
              <a:effectLst>
                <a:outerShdw blurRad="38100" dist="38100" dir="2700000" algn="tl">
                  <a:srgbClr val="000000">
                    <a:alpha val="43137"/>
                  </a:srgbClr>
                </a:outerShdw>
              </a:effectLst>
            </a:endParaRPr>
          </a:p>
        </p:txBody>
      </p:sp>
      <p:sp>
        <p:nvSpPr>
          <p:cNvPr id="24779" name="Rectangle 203"/>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Algorithm </a:t>
            </a:r>
            <a:r>
              <a:rPr lang="en-US" sz="3600" dirty="0"/>
              <a:t>Sensor Input</a:t>
            </a:r>
          </a:p>
        </p:txBody>
      </p:sp>
      <p:graphicFrame>
        <p:nvGraphicFramePr>
          <p:cNvPr id="9" name="Group 255"/>
          <p:cNvGraphicFramePr>
            <a:graphicFrameLocks/>
          </p:cNvGraphicFramePr>
          <p:nvPr/>
        </p:nvGraphicFramePr>
        <p:xfrm>
          <a:off x="152400" y="2057400"/>
          <a:ext cx="8763000" cy="3279648"/>
        </p:xfrm>
        <a:graphic>
          <a:graphicData uri="http://schemas.openxmlformats.org/drawingml/2006/table">
            <a:tbl>
              <a:tblPr/>
              <a:tblGrid>
                <a:gridCol w="1371600"/>
                <a:gridCol w="1066800"/>
                <a:gridCol w="609600"/>
                <a:gridCol w="1295400"/>
                <a:gridCol w="1219200"/>
                <a:gridCol w="1340782"/>
                <a:gridCol w="1859618"/>
              </a:tblGrid>
              <a:tr h="533400">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Satellite and sensor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Longitude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Band</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Wavelength</a:t>
                      </a:r>
                    </a:p>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Range (</a:t>
                      </a:r>
                      <a:r>
                        <a:rPr kumimoji="0" lang="en-US" sz="1600" b="1" i="0" u="none" strike="noStrike" cap="none" normalizeH="0" baseline="0" dirty="0" err="1"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μm</a:t>
                      </a: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Central</a:t>
                      </a:r>
                    </a:p>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Wavelength (</a:t>
                      </a:r>
                      <a:r>
                        <a:rPr kumimoji="0" lang="en-US" sz="1600" b="1" i="0" u="none" strike="noStrike" cap="none" normalizeH="0" baseline="0" dirty="0" err="1"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μm</a:t>
                      </a: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Sub-satellite</a:t>
                      </a:r>
                    </a:p>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IGFOV (km)</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Scan Frequency</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GOES-11 Imager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135°W</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10.20-11.20</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10.7</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CONUS: 15 min</a:t>
                      </a:r>
                    </a:p>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NH: 30 min</a:t>
                      </a:r>
                    </a:p>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SH: 30 min or 3 h</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GOES-13 Imager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75°W</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METEOSAT-9 SEVIRI</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0°E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9</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10.28-11.28</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10.8</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FD: 15 min</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METEOSAT-7 MVRI</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57.5°E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10.5-12.5</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11.5</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FD: 30 min</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MTSAT-1R Imager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140°E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IR1</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10.3-11.3</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10.8</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NH: 30 min</a:t>
                      </a:r>
                    </a:p>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SH: 60 min</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p>
            <a:fld id="{BDCC9ECF-D785-41C4-A1C8-3A4AC8F435F2}" type="slidenum">
              <a:rPr lang="en-US" smtClean="0">
                <a:latin typeface="Times New Roman" pitchFamily="18" charset="0"/>
                <a:ea typeface="ＭＳ Ｐゴシック" pitchFamily="34" charset="-128"/>
              </a:rPr>
              <a:pPr/>
              <a:t>74</a:t>
            </a:fld>
            <a:endParaRPr lang="en-US" smtClean="0">
              <a:latin typeface="Times New Roman" pitchFamily="18" charset="0"/>
              <a:ea typeface="ＭＳ Ｐゴシック" pitchFamily="34" charset="-128"/>
            </a:endParaRPr>
          </a:p>
        </p:txBody>
      </p:sp>
      <p:sp>
        <p:nvSpPr>
          <p:cNvPr id="11059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3263E8AD-FB65-440E-80CF-A1CE17DADA8B}" type="slidenum">
              <a:rPr lang="en-US" sz="1400"/>
              <a:pPr algn="r"/>
              <a:t>74</a:t>
            </a:fld>
            <a:endParaRPr lang="en-US" sz="1400"/>
          </a:p>
        </p:txBody>
      </p:sp>
      <p:sp>
        <p:nvSpPr>
          <p:cNvPr id="11059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D88E1A42-EB14-4A13-A3E6-486EE652FCDE}" type="slidenum">
              <a:rPr lang="en-US" sz="1400"/>
              <a:pPr algn="r"/>
              <a:t>74</a:t>
            </a:fld>
            <a:endParaRPr lang="en-US" sz="1400"/>
          </a:p>
        </p:txBody>
      </p:sp>
      <p:sp>
        <p:nvSpPr>
          <p:cNvPr id="11059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4F33E342-67F7-46A0-AF82-87C790582B6C}" type="slidenum">
              <a:rPr lang="en-US" sz="1400"/>
              <a:pPr algn="r"/>
              <a:t>74</a:t>
            </a:fld>
            <a:endParaRPr lang="en-US" sz="1400"/>
          </a:p>
        </p:txBody>
      </p:sp>
      <p:sp>
        <p:nvSpPr>
          <p:cNvPr id="110598"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4232D72-642A-4301-8579-7D520B519764}" type="slidenum">
              <a:rPr lang="en-US" sz="1400">
                <a:solidFill>
                  <a:srgbClr val="F8F8F8"/>
                </a:solidFill>
                <a:effectLst>
                  <a:outerShdw blurRad="38100" dist="38100" dir="2700000" algn="tl">
                    <a:srgbClr val="000000">
                      <a:alpha val="43137"/>
                    </a:srgbClr>
                  </a:outerShdw>
                </a:effectLst>
              </a:rPr>
              <a:pPr algn="r"/>
              <a:t>74</a:t>
            </a:fld>
            <a:endParaRPr lang="en-US" sz="1400" dirty="0">
              <a:solidFill>
                <a:srgbClr val="F8F8F8"/>
              </a:solidFill>
              <a:effectLst>
                <a:outerShdw blurRad="38100" dist="38100" dir="2700000" algn="tl">
                  <a:srgbClr val="000000">
                    <a:alpha val="43137"/>
                  </a:srgbClr>
                </a:outerShdw>
              </a:effectLst>
            </a:endParaRPr>
          </a:p>
        </p:txBody>
      </p:sp>
      <p:sp>
        <p:nvSpPr>
          <p:cNvPr id="25668" name="Rectangle 68"/>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Algorithm </a:t>
            </a:r>
            <a:r>
              <a:rPr lang="en-US" sz="3600" dirty="0"/>
              <a:t>Sensor Input Details</a:t>
            </a:r>
          </a:p>
        </p:txBody>
      </p:sp>
      <p:sp>
        <p:nvSpPr>
          <p:cNvPr id="5317636" name="Rectangle 2"/>
          <p:cNvSpPr>
            <a:spLocks noGrp="1" noChangeArrowheads="1"/>
          </p:cNvSpPr>
          <p:nvPr>
            <p:ph type="body" sz="half" idx="4294967295"/>
          </p:nvPr>
        </p:nvSpPr>
        <p:spPr>
          <a:xfrm>
            <a:off x="762000" y="1828800"/>
            <a:ext cx="7620000" cy="1371600"/>
          </a:xfrm>
        </p:spPr>
        <p:txBody>
          <a:bodyPr/>
          <a:lstStyle/>
          <a:p>
            <a:pPr>
              <a:spcBef>
                <a:spcPts val="600"/>
              </a:spcBef>
              <a:defRPr/>
            </a:pPr>
            <a:r>
              <a:rPr lang="en-US" sz="2000" b="1" dirty="0"/>
              <a:t>For each block</a:t>
            </a:r>
          </a:p>
          <a:p>
            <a:pPr lvl="1">
              <a:spcBef>
                <a:spcPts val="600"/>
              </a:spcBef>
              <a:defRPr/>
            </a:pPr>
            <a:r>
              <a:rPr lang="en-US" sz="1800" b="1" dirty="0"/>
              <a:t>Calibrated/Navigated </a:t>
            </a:r>
            <a:r>
              <a:rPr lang="en-US" sz="1800" b="1" dirty="0" smtClean="0"/>
              <a:t> imager brightness </a:t>
            </a:r>
            <a:r>
              <a:rPr lang="en-US" sz="1800" b="1" dirty="0"/>
              <a:t>temperatures</a:t>
            </a:r>
          </a:p>
          <a:p>
            <a:pPr lvl="1">
              <a:spcBef>
                <a:spcPts val="600"/>
              </a:spcBef>
              <a:defRPr/>
            </a:pPr>
            <a:r>
              <a:rPr lang="en-US" sz="1800" b="1" dirty="0"/>
              <a:t>Solar-view geometry (satellite </a:t>
            </a:r>
            <a:r>
              <a:rPr lang="en-US" sz="1800" b="1" dirty="0" smtClean="0"/>
              <a:t>zenith </a:t>
            </a:r>
            <a:r>
              <a:rPr lang="en-US" sz="1800" b="1" dirty="0"/>
              <a:t>and azimuth angles</a:t>
            </a:r>
            <a:r>
              <a:rPr lang="en-US" sz="1800" b="1" dirty="0" smtClean="0"/>
              <a:t>)</a:t>
            </a:r>
            <a:endParaRPr lang="en-US" sz="1800" b="1" dirty="0"/>
          </a:p>
        </p:txBody>
      </p:sp>
      <p:graphicFrame>
        <p:nvGraphicFramePr>
          <p:cNvPr id="16321735" name="Group 199"/>
          <p:cNvGraphicFramePr>
            <a:graphicFrameLocks noGrp="1"/>
          </p:cNvGraphicFramePr>
          <p:nvPr/>
        </p:nvGraphicFramePr>
        <p:xfrm>
          <a:off x="609600" y="3200400"/>
          <a:ext cx="8077200" cy="2712720"/>
        </p:xfrm>
        <a:graphic>
          <a:graphicData uri="http://schemas.openxmlformats.org/drawingml/2006/table">
            <a:tbl>
              <a:tblPr/>
              <a:tblGrid>
                <a:gridCol w="2057400"/>
                <a:gridCol w="914400"/>
                <a:gridCol w="3810000"/>
                <a:gridCol w="1295400"/>
              </a:tblGrid>
              <a:tr h="180975">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rPr>
                        <a:t>Name</a:t>
                      </a:r>
                    </a:p>
                  </a:txBody>
                  <a:tcPr marT="27432" marB="2743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Type</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rPr>
                        <a:t>Description</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Dimension</a:t>
                      </a:r>
                    </a:p>
                  </a:txBody>
                  <a:tcPr marT="27432" marB="2743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err="1" smtClean="0">
                          <a:ln>
                            <a:noFill/>
                          </a:ln>
                          <a:solidFill>
                            <a:schemeClr val="tx1"/>
                          </a:solidFill>
                          <a:effectLst>
                            <a:outerShdw blurRad="38100" dist="38100" dir="2700000" algn="tl">
                              <a:srgbClr val="C0C0C0"/>
                            </a:outerShdw>
                          </a:effectLst>
                          <a:latin typeface="Arial" charset="0"/>
                        </a:rPr>
                        <a:t>Longwave</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 IR window brightness temperature</a:t>
                      </a:r>
                      <a:endParaRPr kumimoji="0" lang="en-US" sz="1600" b="1" i="0" u="none" strike="noStrike" cap="none" normalizeH="0" baseline="30000" dirty="0" smtClean="0">
                        <a:ln>
                          <a:noFill/>
                        </a:ln>
                        <a:solidFill>
                          <a:schemeClr val="tx1"/>
                        </a:solidFill>
                        <a:effectLst>
                          <a:outerShdw blurRad="38100" dist="38100" dir="2700000" algn="tl">
                            <a:srgbClr val="C0C0C0"/>
                          </a:outerShdw>
                        </a:effectLst>
                        <a:latin typeface="Arial" charset="0"/>
                        <a:cs typeface="Arial" charset="0"/>
                      </a:endParaRPr>
                    </a:p>
                  </a:txBody>
                  <a:tcPr marT="27432" marB="2743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input</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Calibrated level 1b brightness temperature at particular sensor’s IR window</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grid (</a:t>
                      </a:r>
                      <a:r>
                        <a:rPr kumimoji="0" lang="en-US" sz="1600" b="1" i="0" u="none" strike="noStrike" cap="none" normalizeH="0" baseline="0" dirty="0" err="1" smtClean="0">
                          <a:ln>
                            <a:noFill/>
                          </a:ln>
                          <a:solidFill>
                            <a:schemeClr val="tx1"/>
                          </a:solidFill>
                          <a:effectLst>
                            <a:outerShdw blurRad="38100" dist="38100" dir="2700000" algn="tl">
                              <a:srgbClr val="C0C0C0"/>
                            </a:outerShdw>
                          </a:effectLst>
                          <a:latin typeface="Arial" charset="0"/>
                        </a:rPr>
                        <a:t>xsize</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err="1" smtClean="0">
                          <a:ln>
                            <a:noFill/>
                          </a:ln>
                          <a:solidFill>
                            <a:schemeClr val="tx1"/>
                          </a:solidFill>
                          <a:effectLst>
                            <a:outerShdw blurRad="38100" dist="38100" dir="2700000" algn="tl">
                              <a:srgbClr val="C0C0C0"/>
                            </a:outerShdw>
                          </a:effectLst>
                          <a:latin typeface="Arial" charset="0"/>
                        </a:rPr>
                        <a:t>ysize</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a:t>
                      </a:r>
                    </a:p>
                  </a:txBody>
                  <a:tcPr marT="27432" marB="2743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Latitude</a:t>
                      </a:r>
                      <a:endParaRPr kumimoji="0" lang="en-US" sz="1600" b="1" i="0" u="none" strike="noStrike" cap="none" normalizeH="0" baseline="30000" dirty="0" smtClean="0">
                        <a:ln>
                          <a:noFill/>
                        </a:ln>
                        <a:solidFill>
                          <a:schemeClr val="tx1"/>
                        </a:solidFill>
                        <a:effectLst>
                          <a:outerShdw blurRad="38100" dist="38100" dir="2700000" algn="tl">
                            <a:srgbClr val="C0C0C0"/>
                          </a:outerShdw>
                        </a:effectLst>
                        <a:latin typeface="Arial" charset="0"/>
                      </a:endParaRPr>
                    </a:p>
                  </a:txBody>
                  <a:tcPr marT="27432" marB="2743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input</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Latitude </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grid (xsize, ysize)</a:t>
                      </a:r>
                    </a:p>
                  </a:txBody>
                  <a:tcPr marT="27432" marB="2743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Longitude</a:t>
                      </a:r>
                    </a:p>
                  </a:txBody>
                  <a:tcPr marT="27432" marB="2743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input</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Longitude</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grid (xsize, ysize)</a:t>
                      </a:r>
                    </a:p>
                  </a:txBody>
                  <a:tcPr marT="27432" marB="2743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View geometry</a:t>
                      </a:r>
                    </a:p>
                  </a:txBody>
                  <a:tcPr marT="27432" marB="2743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input</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Arial" charset="0"/>
                        </a:rPr>
                        <a:t>ABI view zenith and azimuth angles</a:t>
                      </a:r>
                    </a:p>
                  </a:txBody>
                  <a:tcPr marT="27432" marB="2743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grid (</a:t>
                      </a:r>
                      <a:r>
                        <a:rPr kumimoji="0" lang="en-US" sz="1600" b="1" i="0" u="none" strike="noStrike" cap="none" normalizeH="0" baseline="0" dirty="0" err="1" smtClean="0">
                          <a:ln>
                            <a:noFill/>
                          </a:ln>
                          <a:solidFill>
                            <a:schemeClr val="tx1"/>
                          </a:solidFill>
                          <a:effectLst>
                            <a:outerShdw blurRad="38100" dist="38100" dir="2700000" algn="tl">
                              <a:srgbClr val="C0C0C0"/>
                            </a:outerShdw>
                          </a:effectLst>
                          <a:latin typeface="Arial" charset="0"/>
                        </a:rPr>
                        <a:t>xsize</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err="1" smtClean="0">
                          <a:ln>
                            <a:noFill/>
                          </a:ln>
                          <a:solidFill>
                            <a:schemeClr val="tx1"/>
                          </a:solidFill>
                          <a:effectLst>
                            <a:outerShdw blurRad="38100" dist="38100" dir="2700000" algn="tl">
                              <a:srgbClr val="C0C0C0"/>
                            </a:outerShdw>
                          </a:effectLst>
                          <a:latin typeface="Arial" charset="0"/>
                        </a:rPr>
                        <a:t>ysize</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a:t>
                      </a:r>
                    </a:p>
                  </a:txBody>
                  <a:tcPr marT="27432" marB="2743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2"/>
          </p:nvPr>
        </p:nvSpPr>
        <p:spPr>
          <a:noFill/>
        </p:spPr>
        <p:txBody>
          <a:bodyPr/>
          <a:lstStyle/>
          <a:p>
            <a:fld id="{E90F398D-2D2F-42AB-A4E6-D846F4AF12FA}" type="slidenum">
              <a:rPr lang="en-US" smtClean="0">
                <a:latin typeface="Times New Roman" pitchFamily="18" charset="0"/>
                <a:ea typeface="ＭＳ Ｐゴシック" pitchFamily="34" charset="-128"/>
              </a:rPr>
              <a:pPr/>
              <a:t>75</a:t>
            </a:fld>
            <a:endParaRPr lang="en-US" smtClean="0">
              <a:latin typeface="Times New Roman" pitchFamily="18" charset="0"/>
              <a:ea typeface="ＭＳ Ｐゴシック" pitchFamily="34" charset="-128"/>
            </a:endParaRPr>
          </a:p>
        </p:txBody>
      </p:sp>
      <p:sp>
        <p:nvSpPr>
          <p:cNvPr id="11161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1111867-9F9C-416D-A725-2DF3218B57AD}" type="slidenum">
              <a:rPr lang="en-US" sz="1400"/>
              <a:pPr algn="r"/>
              <a:t>75</a:t>
            </a:fld>
            <a:endParaRPr lang="en-US" sz="1400"/>
          </a:p>
        </p:txBody>
      </p:sp>
      <p:sp>
        <p:nvSpPr>
          <p:cNvPr id="11162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D9B84071-073C-41F2-8905-2F83969F39BA}" type="slidenum">
              <a:rPr lang="en-US" sz="1400"/>
              <a:pPr algn="r"/>
              <a:t>75</a:t>
            </a:fld>
            <a:endParaRPr lang="en-US" sz="1400"/>
          </a:p>
        </p:txBody>
      </p:sp>
      <p:sp>
        <p:nvSpPr>
          <p:cNvPr id="11162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E493109-61AC-4E46-A30A-597FFF510AAE}" type="slidenum">
              <a:rPr lang="en-US" sz="1400"/>
              <a:pPr algn="r"/>
              <a:t>75</a:t>
            </a:fld>
            <a:endParaRPr lang="en-US" sz="1400"/>
          </a:p>
        </p:txBody>
      </p:sp>
      <p:sp>
        <p:nvSpPr>
          <p:cNvPr id="1116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95D6BAD-E22A-4020-B166-0EB4DD3036CF}" type="slidenum">
              <a:rPr lang="en-US" sz="1400">
                <a:solidFill>
                  <a:srgbClr val="F8F8F8"/>
                </a:solidFill>
                <a:effectLst>
                  <a:outerShdw blurRad="38100" dist="38100" dir="2700000" algn="tl">
                    <a:srgbClr val="000000">
                      <a:alpha val="43137"/>
                    </a:srgbClr>
                  </a:outerShdw>
                </a:effectLst>
              </a:rPr>
              <a:pPr algn="r"/>
              <a:t>75</a:t>
            </a:fld>
            <a:endParaRPr lang="en-US" sz="1400" dirty="0">
              <a:solidFill>
                <a:srgbClr val="F8F8F8"/>
              </a:solidFill>
              <a:effectLst>
                <a:outerShdw blurRad="38100" dist="38100" dir="2700000" algn="tl">
                  <a:srgbClr val="000000">
                    <a:alpha val="43137"/>
                  </a:srgbClr>
                </a:outerShdw>
              </a:effectLst>
            </a:endParaRPr>
          </a:p>
        </p:txBody>
      </p:sp>
      <p:sp>
        <p:nvSpPr>
          <p:cNvPr id="26630" name="Rectangle 6"/>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t>
            </a:r>
            <a:r>
              <a:rPr lang="en-US" sz="3600" dirty="0" smtClean="0">
                <a:solidFill>
                  <a:srgbClr val="FFFF00"/>
                </a:solidFill>
              </a:rPr>
              <a:t>Algorithm</a:t>
            </a:r>
            <a:r>
              <a:rPr lang="en-US" sz="3600" dirty="0" smtClean="0"/>
              <a:t> </a:t>
            </a:r>
            <a:r>
              <a:rPr lang="en-US" sz="3600" dirty="0"/>
              <a:t>Ancillary Input</a:t>
            </a:r>
          </a:p>
        </p:txBody>
      </p:sp>
      <p:sp>
        <p:nvSpPr>
          <p:cNvPr id="5319684" name="Rectangle 3"/>
          <p:cNvSpPr>
            <a:spLocks noGrp="1" noChangeArrowheads="1"/>
          </p:cNvSpPr>
          <p:nvPr>
            <p:ph type="body" idx="4294967295"/>
          </p:nvPr>
        </p:nvSpPr>
        <p:spPr>
          <a:xfrm>
            <a:off x="609600" y="1981200"/>
            <a:ext cx="7848600" cy="4114800"/>
          </a:xfrm>
        </p:spPr>
        <p:txBody>
          <a:bodyPr/>
          <a:lstStyle/>
          <a:p>
            <a:pPr>
              <a:spcBef>
                <a:spcPts val="600"/>
              </a:spcBef>
              <a:defRPr/>
            </a:pPr>
            <a:r>
              <a:rPr lang="en-US" sz="2400" b="1" dirty="0"/>
              <a:t>Ancillary data needed:</a:t>
            </a:r>
          </a:p>
          <a:p>
            <a:pPr lvl="1">
              <a:spcBef>
                <a:spcPts val="600"/>
              </a:spcBef>
              <a:defRPr/>
            </a:pPr>
            <a:r>
              <a:rPr lang="en-US" sz="2000" b="1" dirty="0" smtClean="0">
                <a:solidFill>
                  <a:srgbClr val="FFFF00"/>
                </a:solidFill>
              </a:rPr>
              <a:t>Satellite-specific </a:t>
            </a:r>
            <a:r>
              <a:rPr lang="en-US" sz="2000" b="1" dirty="0">
                <a:solidFill>
                  <a:srgbClr val="FFFF00"/>
                </a:solidFill>
              </a:rPr>
              <a:t>Dynamic Data</a:t>
            </a:r>
            <a:r>
              <a:rPr lang="en-US" sz="2000" b="1" dirty="0"/>
              <a:t>:  </a:t>
            </a:r>
            <a:r>
              <a:rPr lang="en-US" sz="2000" dirty="0"/>
              <a:t>None.</a:t>
            </a:r>
          </a:p>
          <a:p>
            <a:pPr lvl="1">
              <a:spcBef>
                <a:spcPts val="600"/>
              </a:spcBef>
              <a:defRPr/>
            </a:pPr>
            <a:r>
              <a:rPr lang="en-US" sz="2000" b="1" dirty="0" smtClean="0">
                <a:solidFill>
                  <a:srgbClr val="FFFF00"/>
                </a:solidFill>
              </a:rPr>
              <a:t>Non-Satellite </a:t>
            </a:r>
            <a:r>
              <a:rPr lang="en-US" sz="2000" b="1" dirty="0">
                <a:solidFill>
                  <a:srgbClr val="FFFF00"/>
                </a:solidFill>
              </a:rPr>
              <a:t>Dynamic </a:t>
            </a:r>
            <a:r>
              <a:rPr lang="en-US" sz="2000" b="1" dirty="0" smtClean="0">
                <a:solidFill>
                  <a:srgbClr val="FFFF00"/>
                </a:solidFill>
              </a:rPr>
              <a:t>Data (from GFS forecasts)</a:t>
            </a:r>
            <a:r>
              <a:rPr lang="en-US" sz="2000" b="1" dirty="0" smtClean="0"/>
              <a:t>:</a:t>
            </a:r>
            <a:endParaRPr lang="en-US" sz="2000" b="1" dirty="0"/>
          </a:p>
          <a:p>
            <a:pPr lvl="2">
              <a:spcBef>
                <a:spcPts val="600"/>
              </a:spcBef>
              <a:defRPr/>
            </a:pPr>
            <a:r>
              <a:rPr lang="en-US" sz="2000" dirty="0" smtClean="0"/>
              <a:t>Gridded vertical profiles of temperature and water vapor</a:t>
            </a:r>
          </a:p>
          <a:p>
            <a:pPr lvl="2">
              <a:spcBef>
                <a:spcPts val="600"/>
              </a:spcBef>
              <a:defRPr/>
            </a:pPr>
            <a:r>
              <a:rPr lang="en-US" sz="2000" dirty="0" smtClean="0"/>
              <a:t>Gridded total precipitable water</a:t>
            </a:r>
            <a:endParaRPr lang="en-US" sz="2000" dirty="0"/>
          </a:p>
          <a:p>
            <a:pPr lvl="2">
              <a:spcBef>
                <a:spcPts val="600"/>
              </a:spcBef>
              <a:defRPr/>
            </a:pPr>
            <a:r>
              <a:rPr lang="en-US" sz="2000" dirty="0" smtClean="0"/>
              <a:t>Gridded 700-hPa u and v components</a:t>
            </a:r>
            <a:endParaRPr lang="en-US" sz="2000" dirty="0"/>
          </a:p>
          <a:p>
            <a:pPr lvl="1">
              <a:spcBef>
                <a:spcPts val="600"/>
              </a:spcBef>
              <a:defRPr/>
            </a:pPr>
            <a:r>
              <a:rPr lang="en-US" sz="2000" b="1" dirty="0" smtClean="0">
                <a:solidFill>
                  <a:srgbClr val="FFFF00"/>
                </a:solidFill>
              </a:rPr>
              <a:t>Satellite-specific </a:t>
            </a:r>
            <a:r>
              <a:rPr lang="en-US" sz="2000" b="1" dirty="0">
                <a:solidFill>
                  <a:srgbClr val="FFFF00"/>
                </a:solidFill>
              </a:rPr>
              <a:t>Static Data</a:t>
            </a:r>
            <a:r>
              <a:rPr lang="en-US" sz="2000" b="1" dirty="0"/>
              <a:t>: </a:t>
            </a:r>
            <a:r>
              <a:rPr lang="en-US" sz="2000" dirty="0"/>
              <a:t>None.</a:t>
            </a:r>
          </a:p>
          <a:p>
            <a:pPr lvl="1">
              <a:spcBef>
                <a:spcPts val="600"/>
              </a:spcBef>
              <a:defRPr/>
            </a:pPr>
            <a:r>
              <a:rPr lang="en-US" sz="2000" b="1" dirty="0" smtClean="0">
                <a:solidFill>
                  <a:srgbClr val="FFFF00"/>
                </a:solidFill>
              </a:rPr>
              <a:t>Non-Satellite </a:t>
            </a:r>
            <a:r>
              <a:rPr lang="en-US" sz="2000" b="1" dirty="0">
                <a:solidFill>
                  <a:srgbClr val="FFFF00"/>
                </a:solidFill>
              </a:rPr>
              <a:t>Static Data</a:t>
            </a:r>
            <a:r>
              <a:rPr lang="en-US" sz="2000" b="1" dirty="0"/>
              <a:t>: </a:t>
            </a:r>
            <a:r>
              <a:rPr lang="en-US" sz="2000" dirty="0" smtClean="0"/>
              <a:t>Global digital elevation model. </a:t>
            </a:r>
            <a:endParaRPr lang="en-US"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noFill/>
        </p:spPr>
        <p:txBody>
          <a:bodyPr/>
          <a:lstStyle/>
          <a:p>
            <a:fld id="{13C01ED8-4DAB-47F3-A409-FB35B5338C8B}" type="slidenum">
              <a:rPr lang="en-US" smtClean="0">
                <a:latin typeface="Times New Roman" pitchFamily="18" charset="0"/>
                <a:ea typeface="ＭＳ Ｐゴシック" pitchFamily="34" charset="-128"/>
              </a:rPr>
              <a:pPr/>
              <a:t>76</a:t>
            </a:fld>
            <a:endParaRPr lang="en-US" smtClean="0">
              <a:latin typeface="Times New Roman" pitchFamily="18" charset="0"/>
              <a:ea typeface="ＭＳ Ｐゴシック" pitchFamily="34" charset="-128"/>
            </a:endParaRPr>
          </a:p>
        </p:txBody>
      </p:sp>
      <p:sp>
        <p:nvSpPr>
          <p:cNvPr id="11264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F1384C9-8596-4404-BE40-BF04A19993FE}" type="slidenum">
              <a:rPr lang="en-US" sz="1400"/>
              <a:pPr algn="r"/>
              <a:t>76</a:t>
            </a:fld>
            <a:endParaRPr lang="en-US" sz="1400"/>
          </a:p>
        </p:txBody>
      </p:sp>
      <p:sp>
        <p:nvSpPr>
          <p:cNvPr id="11264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8CD8750-50C5-4660-8B5C-529428B6EF2B}" type="slidenum">
              <a:rPr lang="en-US" sz="1400"/>
              <a:pPr algn="r"/>
              <a:t>76</a:t>
            </a:fld>
            <a:endParaRPr lang="en-US" sz="1400"/>
          </a:p>
        </p:txBody>
      </p:sp>
      <p:sp>
        <p:nvSpPr>
          <p:cNvPr id="11264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DDA3B86-E108-4CB0-9CFC-F971A22941E2}" type="slidenum">
              <a:rPr lang="en-US" sz="1400"/>
              <a:pPr algn="r"/>
              <a:t>76</a:t>
            </a:fld>
            <a:endParaRPr lang="en-US" sz="1400"/>
          </a:p>
        </p:txBody>
      </p:sp>
      <p:sp>
        <p:nvSpPr>
          <p:cNvPr id="112646" name="Slide Number Placeholder 7"/>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3D7CFB52-59BA-4F07-9D31-5853701B6DD5}" type="slidenum">
              <a:rPr lang="en-US" sz="1400">
                <a:solidFill>
                  <a:srgbClr val="F8F8F8"/>
                </a:solidFill>
                <a:effectLst>
                  <a:outerShdw blurRad="38100" dist="38100" dir="2700000" algn="tl">
                    <a:srgbClr val="000000">
                      <a:alpha val="43137"/>
                    </a:srgbClr>
                  </a:outerShdw>
                </a:effectLst>
              </a:rPr>
              <a:pPr algn="r"/>
              <a:t>76</a:t>
            </a:fld>
            <a:endParaRPr lang="en-US" sz="1400" dirty="0">
              <a:solidFill>
                <a:srgbClr val="F8F8F8"/>
              </a:solidFill>
              <a:effectLst>
                <a:outerShdw blurRad="38100" dist="38100" dir="2700000" algn="tl">
                  <a:srgbClr val="000000">
                    <a:alpha val="43137"/>
                  </a:srgbClr>
                </a:outerShdw>
              </a:effectLst>
            </a:endParaRPr>
          </a:p>
        </p:txBody>
      </p:sp>
      <p:sp>
        <p:nvSpPr>
          <p:cNvPr id="112647" name="Rectangle 2"/>
          <p:cNvSpPr>
            <a:spLocks noChangeArrowheads="1"/>
          </p:cNvSpPr>
          <p:nvPr/>
        </p:nvSpPr>
        <p:spPr bwMode="auto">
          <a:xfrm>
            <a:off x="533400" y="1981200"/>
            <a:ext cx="8305800" cy="838200"/>
          </a:xfrm>
          <a:prstGeom prst="rect">
            <a:avLst/>
          </a:prstGeom>
          <a:noFill/>
          <a:ln w="9525">
            <a:noFill/>
            <a:miter lim="800000"/>
            <a:headEnd/>
            <a:tailEnd/>
          </a:ln>
        </p:spPr>
        <p:txBody>
          <a:bodyPr lIns="92075" tIns="46038" rIns="92075" bIns="46038"/>
          <a:lstStyle/>
          <a:p>
            <a:pPr marL="342900" indent="-342900">
              <a:spcBef>
                <a:spcPct val="20000"/>
              </a:spcBef>
              <a:buClr>
                <a:srgbClr val="FAFD00"/>
              </a:buClr>
              <a:buSzPct val="100000"/>
              <a:buFont typeface="Arial" charset="0"/>
              <a:buChar char="●"/>
            </a:pPr>
            <a:r>
              <a:rPr lang="en-US" sz="2800" dirty="0">
                <a:solidFill>
                  <a:srgbClr val="F8F8F8"/>
                </a:solidFill>
                <a:latin typeface="+mn-lt"/>
              </a:rPr>
              <a:t>Non-satellite Dynamic Data from GFS Forecasts:</a:t>
            </a:r>
          </a:p>
        </p:txBody>
      </p:sp>
      <p:sp>
        <p:nvSpPr>
          <p:cNvPr id="29722" name="Rectangle 26"/>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Algorithm </a:t>
            </a:r>
            <a:r>
              <a:rPr lang="en-US" sz="3600" dirty="0"/>
              <a:t>Ancillary Input Details</a:t>
            </a:r>
          </a:p>
        </p:txBody>
      </p:sp>
      <p:graphicFrame>
        <p:nvGraphicFramePr>
          <p:cNvPr id="15039495" name="Group 7"/>
          <p:cNvGraphicFramePr>
            <a:graphicFrameLocks noGrp="1"/>
          </p:cNvGraphicFramePr>
          <p:nvPr/>
        </p:nvGraphicFramePr>
        <p:xfrm>
          <a:off x="533400" y="2743200"/>
          <a:ext cx="8382000" cy="2768600"/>
        </p:xfrm>
        <a:graphic>
          <a:graphicData uri="http://schemas.openxmlformats.org/drawingml/2006/table">
            <a:tbl>
              <a:tblPr/>
              <a:tblGrid>
                <a:gridCol w="2133600"/>
                <a:gridCol w="1295400"/>
                <a:gridCol w="2895600"/>
                <a:gridCol w="2057400"/>
              </a:tblGrid>
              <a:tr h="444500">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rPr>
                        <a:t>Name</a:t>
                      </a:r>
                    </a:p>
                  </a:txBody>
                  <a:tcPr anchor="ct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Type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Description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Dimension</a:t>
                      </a:r>
                    </a:p>
                  </a:txBody>
                  <a:tcPr anchor="ctr" horzOverflow="overflow">
                    <a:lnL w="12700"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74700">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Gridded vertical profiles of temperature and water vapor</a:t>
                      </a:r>
                      <a:endParaRPr kumimoji="0" lang="en-US" sz="1400" b="1" i="0" u="none" strike="noStrike" cap="none" normalizeH="0" baseline="30000" dirty="0" smtClean="0">
                        <a:ln>
                          <a:noFill/>
                        </a:ln>
                        <a:solidFill>
                          <a:schemeClr val="tx1"/>
                        </a:solidFill>
                        <a:effectLst>
                          <a:outerShdw blurRad="38100" dist="38100" dir="2700000" algn="tl">
                            <a:srgbClr val="C0C0C0"/>
                          </a:outerShdw>
                        </a:effectLst>
                        <a:latin typeface="Arial" charset="0"/>
                        <a:cs typeface="Arial" charset="0"/>
                      </a:endParaRPr>
                    </a:p>
                  </a:txBody>
                  <a:tcPr anchor="ct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Input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Gridded vertical profiles of temperature and water vapor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200" b="1" i="0" u="none" strike="noStrike" cap="none" normalizeH="0" baseline="0" dirty="0" smtClean="0">
                          <a:ln>
                            <a:noFill/>
                          </a:ln>
                          <a:solidFill>
                            <a:schemeClr val="tx1"/>
                          </a:solidFill>
                          <a:effectLst>
                            <a:outerShdw blurRad="38100" dist="38100" dir="2700000" algn="tl">
                              <a:srgbClr val="C0C0C0"/>
                            </a:outerShdw>
                          </a:effectLst>
                          <a:latin typeface="Arial" charset="0"/>
                        </a:rPr>
                        <a:t>grid</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xsize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ysize,zsize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a:t>
                      </a:r>
                      <a:endPar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ct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774700">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Gridded total precipitable water</a:t>
                      </a:r>
                      <a:endParaRPr kumimoji="0" lang="en-US" sz="1400" b="1" i="0" u="none" strike="noStrike" cap="none" normalizeH="0" baseline="30000" dirty="0" smtClean="0">
                        <a:ln>
                          <a:noFill/>
                        </a:ln>
                        <a:solidFill>
                          <a:schemeClr val="tx1"/>
                        </a:solidFill>
                        <a:effectLst>
                          <a:outerShdw blurRad="38100" dist="38100" dir="2700000" algn="tl">
                            <a:srgbClr val="C0C0C0"/>
                          </a:outerShdw>
                        </a:effectLst>
                        <a:latin typeface="Arial" charset="0"/>
                        <a:cs typeface="Arial" charset="0"/>
                      </a:endParaRPr>
                    </a:p>
                  </a:txBody>
                  <a:tcPr anchor="ct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Input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Gridded column total precipitable water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200" b="1" i="0" u="none" strike="noStrike" cap="none" normalizeH="0" baseline="0" dirty="0" smtClean="0">
                          <a:ln>
                            <a:noFill/>
                          </a:ln>
                          <a:solidFill>
                            <a:schemeClr val="tx1"/>
                          </a:solidFill>
                          <a:effectLst>
                            <a:outerShdw blurRad="38100" dist="38100" dir="2700000" algn="tl">
                              <a:srgbClr val="C0C0C0"/>
                            </a:outerShdw>
                          </a:effectLst>
                          <a:latin typeface="Arial" charset="0"/>
                        </a:rPr>
                        <a:t>grid</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xsize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ysize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a:t>
                      </a:r>
                      <a:endPar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ct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774700">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Gridded 700-hPa u and v wind components</a:t>
                      </a:r>
                      <a:endParaRPr kumimoji="0" lang="en-US" sz="1400" b="1" i="0" u="none" strike="noStrike" cap="none" normalizeH="0" baseline="30000" dirty="0" smtClean="0">
                        <a:ln>
                          <a:noFill/>
                        </a:ln>
                        <a:solidFill>
                          <a:schemeClr val="tx1"/>
                        </a:solidFill>
                        <a:effectLst>
                          <a:outerShdw blurRad="38100" dist="38100" dir="2700000" algn="tl">
                            <a:srgbClr val="C0C0C0"/>
                          </a:outerShdw>
                        </a:effectLst>
                        <a:latin typeface="Arial" charset="0"/>
                        <a:cs typeface="Arial" charset="0"/>
                      </a:endParaRPr>
                    </a:p>
                  </a:txBody>
                  <a:tcPr anchor="ct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Input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Zonal and </a:t>
                      </a:r>
                      <a:r>
                        <a:rPr kumimoji="0" lang="en-US" sz="1400" b="1" i="0" u="none" strike="noStrike" cap="none" normalizeH="0" baseline="0" dirty="0" err="1" smtClean="0">
                          <a:ln>
                            <a:noFill/>
                          </a:ln>
                          <a:solidFill>
                            <a:schemeClr val="tx1"/>
                          </a:solidFill>
                          <a:effectLst>
                            <a:outerShdw blurRad="38100" dist="38100" dir="2700000" algn="tl">
                              <a:srgbClr val="C0C0C0"/>
                            </a:outerShdw>
                          </a:effectLst>
                          <a:latin typeface="Arial" charset="0"/>
                        </a:rPr>
                        <a:t>meridional</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components of wind at 700 </a:t>
                      </a:r>
                      <a:r>
                        <a:rPr kumimoji="0" lang="en-US" sz="1400" b="1" i="0" u="none" strike="noStrike" cap="none" normalizeH="0" baseline="0" dirty="0" err="1" smtClean="0">
                          <a:ln>
                            <a:noFill/>
                          </a:ln>
                          <a:solidFill>
                            <a:schemeClr val="tx1"/>
                          </a:solidFill>
                          <a:effectLst>
                            <a:outerShdw blurRad="38100" dist="38100" dir="2700000" algn="tl">
                              <a:srgbClr val="C0C0C0"/>
                            </a:outerShdw>
                          </a:effectLst>
                          <a:latin typeface="Arial" charset="0"/>
                        </a:rPr>
                        <a:t>hPa</a:t>
                      </a:r>
                      <a:endPar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200" b="1" i="0" u="none" strike="noStrike" cap="none" normalizeH="0" baseline="0" dirty="0" smtClean="0">
                          <a:ln>
                            <a:noFill/>
                          </a:ln>
                          <a:solidFill>
                            <a:schemeClr val="tx1"/>
                          </a:solidFill>
                          <a:effectLst>
                            <a:outerShdw blurRad="38100" dist="38100" dir="2700000" algn="tl">
                              <a:srgbClr val="C0C0C0"/>
                            </a:outerShdw>
                          </a:effectLst>
                          <a:latin typeface="Arial" charset="0"/>
                        </a:rPr>
                        <a:t>grid</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xsize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ysize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a:t>
                      </a:r>
                      <a:endPar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ct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2"/>
          </p:nvPr>
        </p:nvSpPr>
        <p:spPr>
          <a:noFill/>
        </p:spPr>
        <p:txBody>
          <a:bodyPr/>
          <a:lstStyle/>
          <a:p>
            <a:fld id="{48FD3DD9-0D73-406F-B959-BB1F658696B9}" type="slidenum">
              <a:rPr lang="en-US" smtClean="0">
                <a:latin typeface="Times New Roman" pitchFamily="18" charset="0"/>
                <a:ea typeface="ＭＳ Ｐゴシック" pitchFamily="34" charset="-128"/>
              </a:rPr>
              <a:pPr/>
              <a:t>77</a:t>
            </a:fld>
            <a:endParaRPr lang="en-US" smtClean="0">
              <a:latin typeface="Times New Roman" pitchFamily="18" charset="0"/>
              <a:ea typeface="ＭＳ Ｐゴシック" pitchFamily="34" charset="-128"/>
            </a:endParaRPr>
          </a:p>
        </p:txBody>
      </p:sp>
      <p:sp>
        <p:nvSpPr>
          <p:cNvPr id="11366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DBCE822B-4DA0-4C00-B370-B9FCD503FC0C}" type="slidenum">
              <a:rPr lang="en-US" sz="1400"/>
              <a:pPr algn="r"/>
              <a:t>77</a:t>
            </a:fld>
            <a:endParaRPr lang="en-US" sz="1400"/>
          </a:p>
        </p:txBody>
      </p:sp>
      <p:sp>
        <p:nvSpPr>
          <p:cNvPr id="11366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DC2A9B03-41D4-4A57-B315-91D4BF6777E5}" type="slidenum">
              <a:rPr lang="en-US" sz="1400"/>
              <a:pPr algn="r"/>
              <a:t>77</a:t>
            </a:fld>
            <a:endParaRPr lang="en-US" sz="1400"/>
          </a:p>
        </p:txBody>
      </p:sp>
      <p:sp>
        <p:nvSpPr>
          <p:cNvPr id="11366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CF61FB8-2374-4C2D-8EE3-C5B27302230F}" type="slidenum">
              <a:rPr lang="en-US" sz="1400"/>
              <a:pPr algn="r"/>
              <a:t>77</a:t>
            </a:fld>
            <a:endParaRPr lang="en-US" sz="1400"/>
          </a:p>
        </p:txBody>
      </p:sp>
      <p:sp>
        <p:nvSpPr>
          <p:cNvPr id="113670" name="Slide Number Placeholder 7"/>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BF5D154F-1F80-4DFE-8F11-3549B1AABEB7}" type="slidenum">
              <a:rPr lang="en-US" sz="1400">
                <a:solidFill>
                  <a:srgbClr val="F8F8F8"/>
                </a:solidFill>
                <a:effectLst>
                  <a:outerShdw blurRad="38100" dist="38100" dir="2700000" algn="tl">
                    <a:srgbClr val="000000">
                      <a:alpha val="43137"/>
                    </a:srgbClr>
                  </a:outerShdw>
                </a:effectLst>
              </a:rPr>
              <a:pPr algn="r"/>
              <a:t>77</a:t>
            </a:fld>
            <a:endParaRPr lang="en-US" sz="1400" dirty="0">
              <a:solidFill>
                <a:srgbClr val="F8F8F8"/>
              </a:solidFill>
              <a:effectLst>
                <a:outerShdw blurRad="38100" dist="38100" dir="2700000" algn="tl">
                  <a:srgbClr val="000000">
                    <a:alpha val="43137"/>
                  </a:srgbClr>
                </a:outerShdw>
              </a:effectLst>
            </a:endParaRPr>
          </a:p>
        </p:txBody>
      </p:sp>
      <p:sp>
        <p:nvSpPr>
          <p:cNvPr id="113671" name="Rectangle 2"/>
          <p:cNvSpPr>
            <a:spLocks noChangeArrowheads="1"/>
          </p:cNvSpPr>
          <p:nvPr/>
        </p:nvSpPr>
        <p:spPr bwMode="auto">
          <a:xfrm>
            <a:off x="533400" y="1981200"/>
            <a:ext cx="6172200" cy="838200"/>
          </a:xfrm>
          <a:prstGeom prst="rect">
            <a:avLst/>
          </a:prstGeom>
          <a:noFill/>
          <a:ln w="9525">
            <a:noFill/>
            <a:miter lim="800000"/>
            <a:headEnd/>
            <a:tailEnd/>
          </a:ln>
        </p:spPr>
        <p:txBody>
          <a:bodyPr lIns="92075" tIns="46038" rIns="92075" bIns="46038"/>
          <a:lstStyle/>
          <a:p>
            <a:pPr marL="342900" indent="-342900">
              <a:spcBef>
                <a:spcPct val="20000"/>
              </a:spcBef>
              <a:buClr>
                <a:srgbClr val="FAFD00"/>
              </a:buClr>
              <a:buSzPct val="100000"/>
              <a:buFont typeface="Arial" charset="0"/>
              <a:buChar char="●"/>
            </a:pPr>
            <a:r>
              <a:rPr lang="en-US" sz="2800" dirty="0">
                <a:solidFill>
                  <a:srgbClr val="F8F8F8"/>
                </a:solidFill>
                <a:latin typeface="+mn-lt"/>
              </a:rPr>
              <a:t>Non-satellite Static Data:</a:t>
            </a:r>
          </a:p>
        </p:txBody>
      </p:sp>
      <p:sp>
        <p:nvSpPr>
          <p:cNvPr id="29722" name="Rectangle 26"/>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a:t>
            </a:r>
            <a:r>
              <a:rPr lang="en-US" sz="3600" dirty="0" err="1" smtClean="0"/>
              <a:t>EAlgorithm</a:t>
            </a:r>
            <a:r>
              <a:rPr lang="en-US" sz="3600" dirty="0" smtClean="0"/>
              <a:t> </a:t>
            </a:r>
            <a:r>
              <a:rPr lang="en-US" sz="3600" dirty="0"/>
              <a:t>Ancillary Input Details</a:t>
            </a:r>
          </a:p>
        </p:txBody>
      </p:sp>
      <p:graphicFrame>
        <p:nvGraphicFramePr>
          <p:cNvPr id="15039495" name="Group 7"/>
          <p:cNvGraphicFramePr>
            <a:graphicFrameLocks noGrp="1"/>
          </p:cNvGraphicFramePr>
          <p:nvPr/>
        </p:nvGraphicFramePr>
        <p:xfrm>
          <a:off x="533400" y="2743200"/>
          <a:ext cx="8382000" cy="1219200"/>
        </p:xfrm>
        <a:graphic>
          <a:graphicData uri="http://schemas.openxmlformats.org/drawingml/2006/table">
            <a:tbl>
              <a:tblPr/>
              <a:tblGrid>
                <a:gridCol w="2133600"/>
                <a:gridCol w="1295400"/>
                <a:gridCol w="2895600"/>
                <a:gridCol w="2057400"/>
              </a:tblGrid>
              <a:tr h="444500">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rPr>
                        <a:t>Name</a:t>
                      </a:r>
                    </a:p>
                  </a:txBody>
                  <a:tcPr anchor="ct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Type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Description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rPr>
                        <a:t>Dimension</a:t>
                      </a:r>
                    </a:p>
                  </a:txBody>
                  <a:tcPr anchor="ctr" horzOverflow="overflow">
                    <a:lnL w="12700"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74700">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Digital elevation model</a:t>
                      </a:r>
                      <a:endParaRPr kumimoji="0" lang="en-US" sz="1400" b="1" i="0" u="none" strike="noStrike" cap="none" normalizeH="0" baseline="30000" dirty="0" smtClean="0">
                        <a:ln>
                          <a:noFill/>
                        </a:ln>
                        <a:solidFill>
                          <a:schemeClr val="tx1"/>
                        </a:solidFill>
                        <a:effectLst>
                          <a:outerShdw blurRad="38100" dist="38100" dir="2700000" algn="tl">
                            <a:srgbClr val="C0C0C0"/>
                          </a:outerShdw>
                        </a:effectLst>
                        <a:latin typeface="Arial" charset="0"/>
                        <a:cs typeface="Arial" charset="0"/>
                      </a:endParaRPr>
                    </a:p>
                  </a:txBody>
                  <a:tcPr anchor="ct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Input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Pixel elevation for the entire globe on a 4-km grid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200" b="1" i="0" u="none" strike="noStrike" cap="none" normalizeH="0" baseline="0" dirty="0" smtClean="0">
                          <a:ln>
                            <a:noFill/>
                          </a:ln>
                          <a:solidFill>
                            <a:schemeClr val="tx1"/>
                          </a:solidFill>
                          <a:effectLst>
                            <a:outerShdw blurRad="38100" dist="38100" dir="2700000" algn="tl">
                              <a:srgbClr val="C0C0C0"/>
                            </a:outerShdw>
                          </a:effectLst>
                          <a:latin typeface="Arial" charset="0"/>
                        </a:rPr>
                        <a:t>grid</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xsize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 </a:t>
                      </a:r>
                      <a:r>
                        <a:rPr kumimoji="0" lang="en-US" sz="1200" b="1" i="0" u="none" strike="noStrike" cap="none" normalizeH="0" baseline="0" dirty="0" err="1" smtClean="0">
                          <a:ln>
                            <a:noFill/>
                          </a:ln>
                          <a:solidFill>
                            <a:schemeClr val="tx2"/>
                          </a:solidFill>
                          <a:effectLst>
                            <a:outerShdw blurRad="38100" dist="38100" dir="2700000" algn="tl">
                              <a:srgbClr val="C0C0C0"/>
                            </a:outerShdw>
                          </a:effectLst>
                          <a:latin typeface="Arial" charset="0"/>
                        </a:rPr>
                        <a:t>ysize,zsize</a:t>
                      </a:r>
                      <a:r>
                        <a:rPr kumimoji="0" lang="en-US" sz="1200" b="1" i="0" u="none" strike="noStrike" cap="none" normalizeH="0" baseline="0" dirty="0" smtClean="0">
                          <a:ln>
                            <a:noFill/>
                          </a:ln>
                          <a:solidFill>
                            <a:schemeClr val="tx2"/>
                          </a:solidFill>
                          <a:effectLst>
                            <a:outerShdw blurRad="38100" dist="38100" dir="2700000" algn="tl">
                              <a:srgbClr val="C0C0C0"/>
                            </a:outerShdw>
                          </a:effectLst>
                          <a:latin typeface="Arial" charset="0"/>
                        </a:rPr>
                        <a:t>)</a:t>
                      </a:r>
                      <a:endPar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ct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p:spPr>
        <p:txBody>
          <a:bodyPr/>
          <a:lstStyle/>
          <a:p>
            <a:fld id="{A49596CC-0796-4F7C-9037-CBE4237812C0}" type="slidenum">
              <a:rPr lang="en-US" smtClean="0">
                <a:latin typeface="Times New Roman" pitchFamily="18" charset="0"/>
                <a:ea typeface="ＭＳ Ｐゴシック" pitchFamily="34" charset="-128"/>
              </a:rPr>
              <a:pPr/>
              <a:t>78</a:t>
            </a:fld>
            <a:endParaRPr lang="en-US" smtClean="0">
              <a:latin typeface="Times New Roman" pitchFamily="18" charset="0"/>
              <a:ea typeface="ＭＳ Ｐゴシック" pitchFamily="34" charset="-128"/>
            </a:endParaRPr>
          </a:p>
        </p:txBody>
      </p:sp>
      <p:sp>
        <p:nvSpPr>
          <p:cNvPr id="11469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BF1B25B8-527E-4913-91D6-45BB2E1536CC}" type="slidenum">
              <a:rPr lang="en-US" sz="1400"/>
              <a:pPr algn="r"/>
              <a:t>78</a:t>
            </a:fld>
            <a:endParaRPr lang="en-US" sz="1400"/>
          </a:p>
        </p:txBody>
      </p:sp>
      <p:sp>
        <p:nvSpPr>
          <p:cNvPr id="11469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15162D5-CE28-41A8-9E9B-14AE87164833}" type="slidenum">
              <a:rPr lang="en-US" sz="1400"/>
              <a:pPr algn="r"/>
              <a:t>78</a:t>
            </a:fld>
            <a:endParaRPr lang="en-US" sz="1400"/>
          </a:p>
        </p:txBody>
      </p:sp>
      <p:sp>
        <p:nvSpPr>
          <p:cNvPr id="11469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72BBC86-0847-4878-92A5-BBF8C7D3C4D8}" type="slidenum">
              <a:rPr lang="en-US" sz="1400"/>
              <a:pPr algn="r"/>
              <a:t>78</a:t>
            </a:fld>
            <a:endParaRPr lang="en-US" sz="1400"/>
          </a:p>
        </p:txBody>
      </p:sp>
      <p:sp>
        <p:nvSpPr>
          <p:cNvPr id="114694"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666A591C-0620-4DDF-AA15-F93686F41E1D}" type="slidenum">
              <a:rPr lang="en-US" sz="1400">
                <a:solidFill>
                  <a:srgbClr val="F8F8F8"/>
                </a:solidFill>
                <a:effectLst>
                  <a:outerShdw blurRad="38100" dist="38100" dir="2700000" algn="tl">
                    <a:srgbClr val="000000">
                      <a:alpha val="43137"/>
                    </a:srgbClr>
                  </a:outerShdw>
                </a:effectLst>
              </a:rPr>
              <a:pPr algn="r"/>
              <a:t>78</a:t>
            </a:fld>
            <a:endParaRPr lang="en-US" sz="1400" dirty="0">
              <a:solidFill>
                <a:srgbClr val="F8F8F8"/>
              </a:solidFill>
              <a:effectLst>
                <a:outerShdw blurRad="38100" dist="38100" dir="2700000" algn="tl">
                  <a:srgbClr val="000000">
                    <a:alpha val="43137"/>
                  </a:srgbClr>
                </a:outerShdw>
              </a:effectLst>
            </a:endParaRPr>
          </a:p>
        </p:txBody>
      </p:sp>
      <p:sp>
        <p:nvSpPr>
          <p:cNvPr id="114695" name="Rectangle 35"/>
          <p:cNvSpPr>
            <a:spLocks noChangeArrowheads="1"/>
          </p:cNvSpPr>
          <p:nvPr/>
        </p:nvSpPr>
        <p:spPr bwMode="auto">
          <a:xfrm>
            <a:off x="685800" y="1828800"/>
            <a:ext cx="5486400" cy="914400"/>
          </a:xfrm>
          <a:prstGeom prst="rect">
            <a:avLst/>
          </a:prstGeom>
          <a:noFill/>
          <a:ln w="9525">
            <a:noFill/>
            <a:miter lim="800000"/>
            <a:headEnd/>
            <a:tailEnd/>
          </a:ln>
        </p:spPr>
        <p:txBody>
          <a:bodyPr lIns="92075" tIns="46038" rIns="92075" bIns="46038"/>
          <a:lstStyle/>
          <a:p>
            <a:pPr marL="342900" indent="-342900">
              <a:lnSpc>
                <a:spcPct val="90000"/>
              </a:lnSpc>
              <a:spcBef>
                <a:spcPct val="20000"/>
              </a:spcBef>
              <a:buClr>
                <a:srgbClr val="FAFD00"/>
              </a:buClr>
              <a:buSzPct val="100000"/>
              <a:buFont typeface="Arial" charset="0"/>
              <a:buChar char="●"/>
            </a:pPr>
            <a:r>
              <a:rPr lang="en-US" sz="2800" dirty="0">
                <a:solidFill>
                  <a:srgbClr val="F8F8F8"/>
                </a:solidFill>
                <a:latin typeface="Arial" pitchFamily="34" charset="0"/>
                <a:cs typeface="Arial" pitchFamily="34" charset="0"/>
              </a:rPr>
              <a:t>Metadata</a:t>
            </a:r>
            <a:endParaRPr lang="en-US" sz="2000" dirty="0">
              <a:solidFill>
                <a:srgbClr val="F8F8F8"/>
              </a:solidFill>
              <a:latin typeface="Arial" pitchFamily="34" charset="0"/>
              <a:cs typeface="Arial" pitchFamily="34" charset="0"/>
            </a:endParaRPr>
          </a:p>
          <a:p>
            <a:pPr marL="742950" lvl="1" indent="-285750">
              <a:lnSpc>
                <a:spcPct val="90000"/>
              </a:lnSpc>
              <a:spcBef>
                <a:spcPct val="20000"/>
              </a:spcBef>
              <a:buClr>
                <a:srgbClr val="B0C6FE"/>
              </a:buClr>
              <a:buSzPct val="100000"/>
              <a:buFont typeface="Arial" charset="0"/>
              <a:buChar char="»"/>
            </a:pPr>
            <a:r>
              <a:rPr lang="en-US" dirty="0">
                <a:solidFill>
                  <a:srgbClr val="FFFFFF"/>
                </a:solidFill>
                <a:latin typeface="Arial" pitchFamily="34" charset="0"/>
                <a:cs typeface="Arial" pitchFamily="34" charset="0"/>
              </a:rPr>
              <a:t>Processing date stamp &amp; others</a:t>
            </a:r>
            <a:endParaRPr lang="en-US" dirty="0">
              <a:solidFill>
                <a:srgbClr val="F8F8F8"/>
              </a:solidFill>
              <a:latin typeface="Arial" pitchFamily="34" charset="0"/>
              <a:cs typeface="Arial" pitchFamily="34" charset="0"/>
            </a:endParaRPr>
          </a:p>
          <a:p>
            <a:pPr marL="342900" indent="-342900">
              <a:lnSpc>
                <a:spcPct val="90000"/>
              </a:lnSpc>
              <a:spcBef>
                <a:spcPct val="20000"/>
              </a:spcBef>
              <a:buClr>
                <a:srgbClr val="FAFD00"/>
              </a:buClr>
              <a:buSzPct val="100000"/>
              <a:buFont typeface="Arial" charset="0"/>
              <a:buChar char="●"/>
            </a:pPr>
            <a:r>
              <a:rPr lang="en-US" sz="2800" dirty="0">
                <a:solidFill>
                  <a:srgbClr val="FFFFFF"/>
                </a:solidFill>
                <a:latin typeface="Arial" pitchFamily="34" charset="0"/>
                <a:cs typeface="Arial" pitchFamily="34" charset="0"/>
              </a:rPr>
              <a:t>Scientific Datasets</a:t>
            </a:r>
            <a:endParaRPr lang="en-US" sz="2800" dirty="0">
              <a:solidFill>
                <a:schemeClr val="hlink"/>
              </a:solidFill>
              <a:latin typeface="Arial" pitchFamily="34" charset="0"/>
              <a:cs typeface="Arial" pitchFamily="34" charset="0"/>
            </a:endParaRPr>
          </a:p>
        </p:txBody>
      </p:sp>
      <p:sp>
        <p:nvSpPr>
          <p:cNvPr id="114696" name="Text Box 37"/>
          <p:cNvSpPr txBox="1">
            <a:spLocks noChangeArrowheads="1"/>
          </p:cNvSpPr>
          <p:nvPr/>
        </p:nvSpPr>
        <p:spPr bwMode="auto">
          <a:xfrm>
            <a:off x="609600" y="5670550"/>
            <a:ext cx="7712075" cy="274638"/>
          </a:xfrm>
          <a:prstGeom prst="rect">
            <a:avLst/>
          </a:prstGeom>
          <a:noFill/>
          <a:ln w="12700">
            <a:noFill/>
            <a:miter lim="800000"/>
            <a:headEnd type="none" w="sm" len="sm"/>
            <a:tailEnd type="none" w="sm" len="sm"/>
          </a:ln>
        </p:spPr>
        <p:txBody>
          <a:bodyPr>
            <a:spAutoFit/>
          </a:bodyPr>
          <a:lstStyle/>
          <a:p>
            <a:endParaRPr lang="en-US" sz="1200"/>
          </a:p>
        </p:txBody>
      </p:sp>
      <p:graphicFrame>
        <p:nvGraphicFramePr>
          <p:cNvPr id="16337967" name="Group 47"/>
          <p:cNvGraphicFramePr>
            <a:graphicFrameLocks noGrp="1"/>
          </p:cNvGraphicFramePr>
          <p:nvPr>
            <p:ph idx="4294967295"/>
          </p:nvPr>
        </p:nvGraphicFramePr>
        <p:xfrm>
          <a:off x="228600" y="3352800"/>
          <a:ext cx="8686800" cy="996950"/>
        </p:xfrm>
        <a:graphic>
          <a:graphicData uri="http://schemas.openxmlformats.org/drawingml/2006/table">
            <a:tbl>
              <a:tblPr/>
              <a:tblGrid>
                <a:gridCol w="1797050"/>
                <a:gridCol w="823913"/>
                <a:gridCol w="4119562"/>
                <a:gridCol w="1946275"/>
              </a:tblGrid>
              <a:tr h="387350">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rPr>
                        <a:t>Name</a:t>
                      </a:r>
                    </a:p>
                  </a:txBody>
                  <a:tcPr anchor="ct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Type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rPr>
                        <a:t>Description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Dimension</a:t>
                      </a:r>
                    </a:p>
                  </a:txBody>
                  <a:tcPr anchor="ctr" horzOverflow="overflow">
                    <a:lnL w="12700"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Rainfall Rate</a:t>
                      </a:r>
                    </a:p>
                  </a:txBody>
                  <a:tcPr anchor="ct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Output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Gridded rainfall rate in mm/h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grid (xsize, ysize)</a:t>
                      </a:r>
                    </a:p>
                  </a:txBody>
                  <a:tcPr anchor="ct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Quality flag</a:t>
                      </a:r>
                    </a:p>
                  </a:txBody>
                  <a:tcPr anchor="ct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Output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Rain rate quality flag (0—good;  </a:t>
                      </a: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a:t>
                      </a: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0—bad)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grid (</a:t>
                      </a:r>
                      <a:r>
                        <a:rPr kumimoji="0" lang="en-US" sz="1400" b="1" i="0" u="none" strike="noStrike" cap="none" normalizeH="0" baseline="0" dirty="0" err="1" smtClean="0">
                          <a:ln>
                            <a:noFill/>
                          </a:ln>
                          <a:solidFill>
                            <a:schemeClr val="tx1"/>
                          </a:solidFill>
                          <a:effectLst>
                            <a:outerShdw blurRad="38100" dist="38100" dir="2700000" algn="tl">
                              <a:srgbClr val="C0C0C0"/>
                            </a:outerShdw>
                          </a:effectLst>
                          <a:latin typeface="Arial" charset="0"/>
                        </a:rPr>
                        <a:t>xsize</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400" b="1" i="0" u="none" strike="noStrike" cap="none" normalizeH="0" baseline="0" dirty="0" err="1" smtClean="0">
                          <a:ln>
                            <a:noFill/>
                          </a:ln>
                          <a:solidFill>
                            <a:schemeClr val="tx1"/>
                          </a:solidFill>
                          <a:effectLst>
                            <a:outerShdw blurRad="38100" dist="38100" dir="2700000" algn="tl">
                              <a:srgbClr val="C0C0C0"/>
                            </a:outerShdw>
                          </a:effectLst>
                          <a:latin typeface="Arial" charset="0"/>
                        </a:rPr>
                        <a:t>ysize</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a:t>
                      </a:r>
                    </a:p>
                  </a:txBody>
                  <a:tcPr anchor="ct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
        <p:nvSpPr>
          <p:cNvPr id="31781" name="Rectangle 37"/>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Hydro-Estimator Algorithm</a:t>
            </a:r>
            <a:r>
              <a:rPr lang="en-US" sz="3600" dirty="0"/>
              <a:t/>
            </a:r>
            <a:br>
              <a:rPr lang="en-US" sz="3600" dirty="0"/>
            </a:br>
            <a:r>
              <a:rPr lang="en-US" sz="3600" dirty="0"/>
              <a:t> Output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2"/>
          </p:nvPr>
        </p:nvSpPr>
        <p:spPr>
          <a:noFill/>
        </p:spPr>
        <p:txBody>
          <a:bodyPr/>
          <a:lstStyle/>
          <a:p>
            <a:fld id="{9E5815FC-9D2B-4EF4-ABC6-8EB01A618F30}" type="slidenum">
              <a:rPr lang="en-US" smtClean="0">
                <a:latin typeface="Times New Roman" pitchFamily="18" charset="0"/>
                <a:ea typeface="ＭＳ Ｐゴシック" pitchFamily="34" charset="-128"/>
              </a:rPr>
              <a:pPr/>
              <a:t>79</a:t>
            </a:fld>
            <a:endParaRPr lang="en-US" smtClean="0">
              <a:latin typeface="Times New Roman" pitchFamily="18" charset="0"/>
              <a:ea typeface="ＭＳ Ｐゴシック" pitchFamily="34" charset="-128"/>
            </a:endParaRPr>
          </a:p>
        </p:txBody>
      </p:sp>
      <p:sp>
        <p:nvSpPr>
          <p:cNvPr id="11571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FF0E84B-5F15-45AD-AC59-0E27C31C2F62}" type="slidenum">
              <a:rPr lang="en-US" sz="1400"/>
              <a:pPr algn="r"/>
              <a:t>79</a:t>
            </a:fld>
            <a:endParaRPr lang="en-US" sz="1400"/>
          </a:p>
        </p:txBody>
      </p:sp>
      <p:sp>
        <p:nvSpPr>
          <p:cNvPr id="11571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416D71E0-E347-4613-B1ED-62616E016B61}" type="slidenum">
              <a:rPr lang="en-US" sz="1400"/>
              <a:pPr algn="r"/>
              <a:t>79</a:t>
            </a:fld>
            <a:endParaRPr lang="en-US" sz="1400"/>
          </a:p>
        </p:txBody>
      </p:sp>
      <p:sp>
        <p:nvSpPr>
          <p:cNvPr id="11571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7F430D50-E7D0-4341-8999-CCEB9C49590C}" type="slidenum">
              <a:rPr lang="en-US" sz="1400"/>
              <a:pPr algn="r"/>
              <a:t>79</a:t>
            </a:fld>
            <a:endParaRPr lang="en-US" sz="1400"/>
          </a:p>
        </p:txBody>
      </p:sp>
      <p:sp>
        <p:nvSpPr>
          <p:cNvPr id="11571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3B7E42F0-426E-4830-B80A-DEFB7C6D1B07}" type="slidenum">
              <a:rPr lang="en-US" sz="1400">
                <a:solidFill>
                  <a:srgbClr val="F8F8F8"/>
                </a:solidFill>
                <a:effectLst>
                  <a:outerShdw blurRad="38100" dist="38100" dir="2700000" algn="tl">
                    <a:srgbClr val="000000">
                      <a:alpha val="43137"/>
                    </a:srgbClr>
                  </a:outerShdw>
                </a:effectLst>
              </a:rPr>
              <a:pPr algn="r"/>
              <a:t>79</a:t>
            </a:fld>
            <a:endParaRPr lang="en-US" sz="1400" dirty="0">
              <a:solidFill>
                <a:srgbClr val="F8F8F8"/>
              </a:solidFill>
              <a:effectLst>
                <a:outerShdw blurRad="38100" dist="38100" dir="2700000" algn="tl">
                  <a:srgbClr val="000000">
                    <a:alpha val="43137"/>
                  </a:srgbClr>
                </a:outerShdw>
              </a:effectLst>
            </a:endParaRPr>
          </a:p>
        </p:txBody>
      </p:sp>
      <p:sp>
        <p:nvSpPr>
          <p:cNvPr id="32774" name="Rectangle 6"/>
          <p:cNvSpPr>
            <a:spLocks noGrp="1" noChangeArrowheads="1"/>
          </p:cNvSpPr>
          <p:nvPr>
            <p:ph type="title" idx="4294967295"/>
          </p:nvPr>
        </p:nvSpPr>
        <p:spPr>
          <a:xfrm>
            <a:off x="1219200" y="152400"/>
            <a:ext cx="7315200" cy="1143000"/>
          </a:xfrm>
        </p:spPr>
        <p:txBody>
          <a:bodyPr/>
          <a:lstStyle/>
          <a:p>
            <a:pPr>
              <a:lnSpc>
                <a:spcPct val="100000"/>
              </a:lnSpc>
              <a:defRPr/>
            </a:pPr>
            <a:r>
              <a:rPr lang="en-US" sz="3600" dirty="0" smtClean="0"/>
              <a:t>Hydro-Estimator Retrieval </a:t>
            </a:r>
            <a:r>
              <a:rPr lang="en-US" sz="3600" dirty="0"/>
              <a:t>Strategy</a:t>
            </a:r>
          </a:p>
        </p:txBody>
      </p:sp>
      <p:sp>
        <p:nvSpPr>
          <p:cNvPr id="5331972" name="Rectangle 3"/>
          <p:cNvSpPr>
            <a:spLocks noChangeArrowheads="1"/>
          </p:cNvSpPr>
          <p:nvPr/>
        </p:nvSpPr>
        <p:spPr bwMode="auto">
          <a:xfrm>
            <a:off x="304800" y="1752600"/>
            <a:ext cx="8534400" cy="4419600"/>
          </a:xfrm>
          <a:prstGeom prst="rect">
            <a:avLst/>
          </a:prstGeom>
          <a:noFill/>
          <a:ln w="9525">
            <a:noFill/>
            <a:miter lim="800000"/>
            <a:headEnd/>
            <a:tailEnd/>
          </a:ln>
        </p:spPr>
        <p:txBody>
          <a:bodyPr lIns="92075" tIns="46038" rIns="92075" bIns="46038"/>
          <a:lstStyle/>
          <a:p>
            <a:pPr marL="342900" indent="-342900" eaLnBrk="1" hangingPunct="1">
              <a:spcBef>
                <a:spcPts val="600"/>
              </a:spcBef>
              <a:spcAft>
                <a:spcPts val="0"/>
              </a:spcAft>
              <a:buClr>
                <a:srgbClr val="FAFD00"/>
              </a:buClr>
              <a:buSzPct val="100000"/>
              <a:buFont typeface="Symbol" pitchFamily="18" charset="2"/>
              <a:buChar char="·"/>
              <a:defRPr/>
            </a:pPr>
            <a:r>
              <a:rPr lang="en-US" sz="2800" dirty="0">
                <a:solidFill>
                  <a:srgbClr val="F8F8F8"/>
                </a:solidFill>
                <a:effectLst>
                  <a:outerShdw blurRad="38100" dist="38100" dir="2700000" algn="tl">
                    <a:srgbClr val="000000"/>
                  </a:outerShdw>
                </a:effectLst>
                <a:latin typeface="+mn-lt"/>
              </a:rPr>
              <a:t>Screen out non-raining pixels</a:t>
            </a:r>
          </a:p>
          <a:p>
            <a:pPr marL="742950" lvl="1" indent="-285750" eaLnBrk="1" hangingPunct="1">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Adjust pixel temperature based on </a:t>
            </a:r>
            <a:r>
              <a:rPr lang="en-US" dirty="0" err="1">
                <a:solidFill>
                  <a:srgbClr val="F8F8F8"/>
                </a:solidFill>
                <a:effectLst>
                  <a:outerShdw blurRad="38100" dist="38100" dir="2700000" algn="tl">
                    <a:srgbClr val="000000"/>
                  </a:outerShdw>
                </a:effectLst>
                <a:latin typeface="+mn-lt"/>
              </a:rPr>
              <a:t>orography</a:t>
            </a:r>
            <a:r>
              <a:rPr lang="en-US" dirty="0">
                <a:solidFill>
                  <a:srgbClr val="F8F8F8"/>
                </a:solidFill>
                <a:effectLst>
                  <a:outerShdw blurRad="38100" dist="38100" dir="2700000" algn="tl">
                    <a:srgbClr val="000000"/>
                  </a:outerShdw>
                </a:effectLst>
                <a:latin typeface="+mn-lt"/>
              </a:rPr>
              <a:t> and moisture</a:t>
            </a:r>
          </a:p>
          <a:p>
            <a:pPr marL="742950" lvl="1" indent="-285750" eaLnBrk="1" hangingPunct="1">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No rain if adjusted temperature &gt; 235 K</a:t>
            </a:r>
          </a:p>
          <a:p>
            <a:pPr marL="742950" lvl="1" indent="-285750" eaLnBrk="1" hangingPunct="1">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No rain if adjusted temperature &gt; local average</a:t>
            </a:r>
          </a:p>
          <a:p>
            <a:pPr marL="342900" indent="-342900" eaLnBrk="1" hangingPunct="1">
              <a:spcBef>
                <a:spcPts val="600"/>
              </a:spcBef>
              <a:spcAft>
                <a:spcPts val="0"/>
              </a:spcAft>
              <a:buClr>
                <a:srgbClr val="FAFD00"/>
              </a:buClr>
              <a:buSzPct val="100000"/>
              <a:buFont typeface="Symbol" pitchFamily="18" charset="2"/>
              <a:buChar char="·"/>
              <a:defRPr/>
            </a:pPr>
            <a:r>
              <a:rPr lang="en-US" sz="2800" dirty="0">
                <a:solidFill>
                  <a:srgbClr val="F8F8F8"/>
                </a:solidFill>
                <a:effectLst>
                  <a:outerShdw blurRad="38100" dist="38100" dir="2700000" algn="tl">
                    <a:srgbClr val="000000"/>
                  </a:outerShdw>
                </a:effectLst>
                <a:latin typeface="+mn-lt"/>
              </a:rPr>
              <a:t>Determine rain rates for raining pixels</a:t>
            </a:r>
          </a:p>
          <a:p>
            <a:pPr marL="742950" lvl="1" indent="-285750">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Compute “core” and “non-core” rain rates</a:t>
            </a:r>
          </a:p>
          <a:p>
            <a:pPr marL="742950" lvl="1" indent="-285750">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Compute rain rate based on proportion of “core” and “non-core” rain rates based on local brightness temperature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85B64D60-435F-41CC-9674-05F6F482DED0}" type="slidenum">
              <a:rPr lang="en-US" smtClean="0">
                <a:latin typeface="Times New Roman" pitchFamily="18" charset="0"/>
                <a:ea typeface="ＭＳ Ｐゴシック" pitchFamily="34" charset="-128"/>
              </a:rPr>
              <a:pPr/>
              <a:t>8</a:t>
            </a:fld>
            <a:endParaRPr lang="en-US" smtClean="0">
              <a:latin typeface="Times New Roman" pitchFamily="18" charset="0"/>
              <a:ea typeface="ＭＳ Ｐゴシック" pitchFamily="34" charset="-128"/>
            </a:endParaRPr>
          </a:p>
        </p:txBody>
      </p:sp>
      <p:sp>
        <p:nvSpPr>
          <p:cNvPr id="6506498" name="Rectangle 2"/>
          <p:cNvSpPr>
            <a:spLocks noGrp="1" noChangeArrowheads="1"/>
          </p:cNvSpPr>
          <p:nvPr>
            <p:ph type="title"/>
          </p:nvPr>
        </p:nvSpPr>
        <p:spPr/>
        <p:txBody>
          <a:bodyPr/>
          <a:lstStyle/>
          <a:p>
            <a:pPr>
              <a:defRPr/>
            </a:pPr>
            <a:r>
              <a:rPr lang="en-US" sz="4000" dirty="0" smtClean="0">
                <a:ea typeface="+mj-ea"/>
              </a:rPr>
              <a:t>Background</a:t>
            </a:r>
          </a:p>
        </p:txBody>
      </p:sp>
      <p:sp>
        <p:nvSpPr>
          <p:cNvPr id="6506499" name="Rectangle 3"/>
          <p:cNvSpPr>
            <a:spLocks noGrp="1" noChangeArrowheads="1"/>
          </p:cNvSpPr>
          <p:nvPr>
            <p:ph type="body" idx="1"/>
          </p:nvPr>
        </p:nvSpPr>
        <p:spPr>
          <a:xfrm>
            <a:off x="304800" y="1752600"/>
            <a:ext cx="8534400" cy="4800600"/>
          </a:xfrm>
        </p:spPr>
        <p:txBody>
          <a:bodyPr/>
          <a:lstStyle/>
          <a:p>
            <a:pPr>
              <a:buFont typeface="Symbol" charset="2"/>
              <a:buChar char="·"/>
              <a:defRPr/>
            </a:pPr>
            <a:r>
              <a:rPr lang="en-US" sz="2400" dirty="0" smtClean="0"/>
              <a:t>The Hydro-Estimator has been run in real-time at STAR since 2005.</a:t>
            </a:r>
          </a:p>
          <a:p>
            <a:pPr>
              <a:buFont typeface="Symbol" charset="2"/>
              <a:buChar char="·"/>
              <a:defRPr/>
            </a:pPr>
            <a:r>
              <a:rPr lang="en-US" sz="2400" dirty="0" smtClean="0"/>
              <a:t>The CONUS Hydro-Estimator algorithm is applied to data from GOES-E and –W, METEOSAT-7 and -9, and MTSAT-1, using NAM data for the adjustments where available and GFS data elsewhere.</a:t>
            </a:r>
          </a:p>
          <a:p>
            <a:pPr>
              <a:buFont typeface="Symbol" charset="2"/>
              <a:buChar char="·"/>
              <a:defRPr/>
            </a:pPr>
            <a:r>
              <a:rPr lang="en-US" sz="2400" dirty="0" smtClean="0"/>
              <a:t>The instantaneous rates are aggregated into 1-h totals, for each sector, and the resulting sectors are then </a:t>
            </a:r>
            <a:r>
              <a:rPr lang="en-US" sz="2400" dirty="0" err="1" smtClean="0"/>
              <a:t>mosaicked</a:t>
            </a:r>
            <a:r>
              <a:rPr lang="en-US" sz="2400" dirty="0" smtClean="0"/>
              <a:t> into a global 1-h total that is converted to ASCII and served via ftp.</a:t>
            </a:r>
          </a:p>
          <a:p>
            <a:pPr>
              <a:buFont typeface="Symbol" charset="2"/>
              <a:buChar char="·"/>
              <a:defRPr/>
            </a:pPr>
            <a:r>
              <a:rPr lang="en-US" sz="2400" dirty="0" smtClean="0"/>
              <a:t>All satellite and model data are obtained from OSPO servers via ADDE.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p:spPr>
        <p:txBody>
          <a:bodyPr/>
          <a:lstStyle/>
          <a:p>
            <a:fld id="{2613DCC4-DE3C-4A14-BF49-0CAE6C92F2B7}" type="slidenum">
              <a:rPr lang="en-US" smtClean="0">
                <a:latin typeface="Times New Roman" pitchFamily="18" charset="0"/>
                <a:ea typeface="ＭＳ Ｐゴシック" pitchFamily="34" charset="-128"/>
              </a:rPr>
              <a:pPr/>
              <a:t>80</a:t>
            </a:fld>
            <a:endParaRPr lang="en-US" smtClean="0">
              <a:latin typeface="Times New Roman" pitchFamily="18" charset="0"/>
              <a:ea typeface="ＭＳ Ｐゴシック" pitchFamily="34" charset="-128"/>
            </a:endParaRPr>
          </a:p>
        </p:txBody>
      </p:sp>
      <p:sp>
        <p:nvSpPr>
          <p:cNvPr id="11673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2E9E385-C2CC-4E3E-919D-8484EEF14880}" type="slidenum">
              <a:rPr lang="en-US" sz="1400"/>
              <a:pPr algn="r"/>
              <a:t>80</a:t>
            </a:fld>
            <a:endParaRPr lang="en-US" sz="1400"/>
          </a:p>
        </p:txBody>
      </p:sp>
      <p:sp>
        <p:nvSpPr>
          <p:cNvPr id="11674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17DC11BC-F7AC-4AE6-8191-2383EA6738EE}" type="slidenum">
              <a:rPr lang="en-US" sz="1400"/>
              <a:pPr algn="r"/>
              <a:t>80</a:t>
            </a:fld>
            <a:endParaRPr lang="en-US" sz="1400"/>
          </a:p>
        </p:txBody>
      </p:sp>
      <p:sp>
        <p:nvSpPr>
          <p:cNvPr id="11674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21B695D9-72C8-4851-940F-0588D490D870}" type="slidenum">
              <a:rPr lang="en-US" sz="1400"/>
              <a:pPr algn="r"/>
              <a:t>80</a:t>
            </a:fld>
            <a:endParaRPr lang="en-US" sz="1400"/>
          </a:p>
        </p:txBody>
      </p:sp>
      <p:sp>
        <p:nvSpPr>
          <p:cNvPr id="116742" name="Slide Number Placeholder 8"/>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EF100A6-D87E-42A9-85E8-47614EE926DC}" type="slidenum">
              <a:rPr lang="en-US" sz="1400">
                <a:solidFill>
                  <a:srgbClr val="F8F8F8"/>
                </a:solidFill>
                <a:effectLst>
                  <a:outerShdw blurRad="38100" dist="38100" dir="2700000" algn="tl">
                    <a:srgbClr val="000000">
                      <a:alpha val="43137"/>
                    </a:srgbClr>
                  </a:outerShdw>
                </a:effectLst>
              </a:rPr>
              <a:pPr algn="r"/>
              <a:t>80</a:t>
            </a:fld>
            <a:endParaRPr lang="en-US" sz="1400" dirty="0">
              <a:solidFill>
                <a:srgbClr val="F8F8F8"/>
              </a:solidFill>
              <a:effectLst>
                <a:outerShdw blurRad="38100" dist="38100" dir="2700000" algn="tl">
                  <a:srgbClr val="000000">
                    <a:alpha val="43137"/>
                  </a:srgbClr>
                </a:outerShdw>
              </a:effectLst>
            </a:endParaRPr>
          </a:p>
        </p:txBody>
      </p:sp>
      <p:sp>
        <p:nvSpPr>
          <p:cNvPr id="116743" name="Rectangle 12"/>
          <p:cNvSpPr>
            <a:spLocks noChangeArrowheads="1"/>
          </p:cNvSpPr>
          <p:nvPr/>
        </p:nvSpPr>
        <p:spPr bwMode="auto">
          <a:xfrm>
            <a:off x="228600" y="1752600"/>
            <a:ext cx="4343400" cy="4724400"/>
          </a:xfrm>
          <a:prstGeom prst="rect">
            <a:avLst/>
          </a:prstGeom>
          <a:noFill/>
          <a:ln w="9525">
            <a:noFill/>
            <a:miter lim="800000"/>
            <a:headEnd/>
            <a:tailEnd/>
          </a:ln>
        </p:spPr>
        <p:txBody>
          <a:bodyPr lIns="92075" tIns="46038" rIns="92075" bIns="46038"/>
          <a:lstStyle/>
          <a:p>
            <a:pPr marL="342900" indent="-342900">
              <a:spcBef>
                <a:spcPts val="600"/>
              </a:spcBef>
              <a:buClr>
                <a:srgbClr val="FAFD00"/>
              </a:buClr>
              <a:buSzPct val="100000"/>
              <a:buFont typeface="Symbol" pitchFamily="18" charset="2"/>
              <a:buChar char="·"/>
            </a:pPr>
            <a:r>
              <a:rPr lang="en-US" dirty="0">
                <a:solidFill>
                  <a:srgbClr val="F8F8F8"/>
                </a:solidFill>
                <a:latin typeface="+mn-lt"/>
              </a:rPr>
              <a:t>IR data give cloud-top properties only (e.g., temperature, particle size and phase) because clouds are generally opaque in the IR.</a:t>
            </a:r>
          </a:p>
          <a:p>
            <a:pPr marL="342900" indent="-342900">
              <a:spcBef>
                <a:spcPts val="600"/>
              </a:spcBef>
              <a:buClr>
                <a:srgbClr val="FAFD00"/>
              </a:buClr>
              <a:buSzPct val="100000"/>
              <a:buFont typeface="Symbol" pitchFamily="18" charset="2"/>
              <a:buChar char="·"/>
            </a:pPr>
            <a:r>
              <a:rPr lang="en-US" dirty="0">
                <a:solidFill>
                  <a:srgbClr val="F8F8F8"/>
                </a:solidFill>
                <a:latin typeface="+mn-lt"/>
              </a:rPr>
              <a:t>IR rain rates assume that colder clouds have stronger updrafts (vertical transport of moisture) and thus higher rain rates.</a:t>
            </a:r>
          </a:p>
        </p:txBody>
      </p:sp>
      <p:sp>
        <p:nvSpPr>
          <p:cNvPr id="165906" name="Rectangle 18"/>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Algorithm: </a:t>
            </a:r>
            <a:r>
              <a:rPr lang="en-US" sz="3600" dirty="0"/>
              <a:t>Physical Basis (1)</a:t>
            </a:r>
          </a:p>
        </p:txBody>
      </p:sp>
      <p:pic>
        <p:nvPicPr>
          <p:cNvPr id="116745" name="Picture 127" descr="IRvsRR"/>
          <p:cNvPicPr>
            <a:picLocks noChangeAspect="1" noChangeArrowheads="1"/>
          </p:cNvPicPr>
          <p:nvPr/>
        </p:nvPicPr>
        <p:blipFill>
          <a:blip r:embed="rId3" cstate="print"/>
          <a:srcRect/>
          <a:stretch>
            <a:fillRect/>
          </a:stretch>
        </p:blipFill>
        <p:spPr bwMode="auto">
          <a:xfrm>
            <a:off x="4572000" y="1752600"/>
            <a:ext cx="4343400" cy="3257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p>
            <a:fld id="{916CD3FB-050F-4364-9900-0AA439196E47}" type="slidenum">
              <a:rPr lang="en-US" smtClean="0">
                <a:latin typeface="Times New Roman" pitchFamily="18" charset="0"/>
                <a:ea typeface="ＭＳ Ｐゴシック" pitchFamily="34" charset="-128"/>
              </a:rPr>
              <a:pPr/>
              <a:t>81</a:t>
            </a:fld>
            <a:endParaRPr lang="en-US" smtClean="0">
              <a:latin typeface="Times New Roman" pitchFamily="18" charset="0"/>
              <a:ea typeface="ＭＳ Ｐゴシック" pitchFamily="34" charset="-128"/>
            </a:endParaRPr>
          </a:p>
        </p:txBody>
      </p:sp>
      <p:sp>
        <p:nvSpPr>
          <p:cNvPr id="11776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3C8715E-19E9-41DC-B8B0-B3E0C7C018C3}" type="slidenum">
              <a:rPr lang="en-US" sz="1400"/>
              <a:pPr algn="r"/>
              <a:t>81</a:t>
            </a:fld>
            <a:endParaRPr lang="en-US" sz="1400"/>
          </a:p>
        </p:txBody>
      </p:sp>
      <p:sp>
        <p:nvSpPr>
          <p:cNvPr id="11776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467523C3-5656-4909-922D-84DF33E5E9CC}" type="slidenum">
              <a:rPr lang="en-US" sz="1400"/>
              <a:pPr algn="r"/>
              <a:t>81</a:t>
            </a:fld>
            <a:endParaRPr lang="en-US" sz="1400"/>
          </a:p>
        </p:txBody>
      </p:sp>
      <p:sp>
        <p:nvSpPr>
          <p:cNvPr id="11776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4783EC3-6EA7-4A20-B41C-1C35EADED9D1}" type="slidenum">
              <a:rPr lang="en-US" sz="1400"/>
              <a:pPr algn="r"/>
              <a:t>81</a:t>
            </a:fld>
            <a:endParaRPr lang="en-US" sz="1400"/>
          </a:p>
        </p:txBody>
      </p:sp>
      <p:sp>
        <p:nvSpPr>
          <p:cNvPr id="117766" name="Slide Number Placeholder 8"/>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1A39A2EA-9A50-446C-BE42-7A2D031C4BB1}" type="slidenum">
              <a:rPr lang="en-US" sz="1400">
                <a:solidFill>
                  <a:srgbClr val="F8F8F8"/>
                </a:solidFill>
                <a:effectLst>
                  <a:outerShdw blurRad="38100" dist="38100" dir="2700000" algn="tl">
                    <a:srgbClr val="000000">
                      <a:alpha val="43137"/>
                    </a:srgbClr>
                  </a:outerShdw>
                </a:effectLst>
              </a:rPr>
              <a:pPr algn="r"/>
              <a:t>81</a:t>
            </a:fld>
            <a:endParaRPr lang="en-US" sz="1400" dirty="0">
              <a:solidFill>
                <a:srgbClr val="F8F8F8"/>
              </a:solidFill>
              <a:effectLst>
                <a:outerShdw blurRad="38100" dist="38100" dir="2700000" algn="tl">
                  <a:srgbClr val="000000">
                    <a:alpha val="43137"/>
                  </a:srgbClr>
                </a:outerShdw>
              </a:effectLst>
            </a:endParaRPr>
          </a:p>
        </p:txBody>
      </p:sp>
      <p:sp>
        <p:nvSpPr>
          <p:cNvPr id="117767" name="Rectangle 12"/>
          <p:cNvSpPr>
            <a:spLocks noChangeArrowheads="1"/>
          </p:cNvSpPr>
          <p:nvPr/>
        </p:nvSpPr>
        <p:spPr bwMode="auto">
          <a:xfrm>
            <a:off x="228600" y="1752600"/>
            <a:ext cx="4038600" cy="4724400"/>
          </a:xfrm>
          <a:prstGeom prst="rect">
            <a:avLst/>
          </a:prstGeom>
          <a:noFill/>
          <a:ln w="9525">
            <a:noFill/>
            <a:miter lim="800000"/>
            <a:headEnd/>
            <a:tailEnd/>
          </a:ln>
        </p:spPr>
        <p:txBody>
          <a:bodyPr lIns="92075" tIns="46038" rIns="92075" bIns="46038"/>
          <a:lstStyle/>
          <a:p>
            <a:pPr marL="342900" indent="-342900">
              <a:spcBef>
                <a:spcPts val="600"/>
              </a:spcBef>
              <a:buClr>
                <a:srgbClr val="FAFD00"/>
              </a:buClr>
              <a:buSzPct val="100000"/>
              <a:buFont typeface="Symbol" pitchFamily="18" charset="2"/>
              <a:buChar char="·"/>
            </a:pPr>
            <a:r>
              <a:rPr lang="en-US" dirty="0">
                <a:solidFill>
                  <a:srgbClr val="F8F8F8"/>
                </a:solidFill>
                <a:latin typeface="+mn-lt"/>
              </a:rPr>
              <a:t>A significant problem is incorrect identification of cold cirrus clouds as raining.</a:t>
            </a:r>
          </a:p>
          <a:p>
            <a:pPr marL="342900" indent="-342900">
              <a:spcBef>
                <a:spcPts val="600"/>
              </a:spcBef>
              <a:buClr>
                <a:srgbClr val="FAFD00"/>
              </a:buClr>
              <a:buSzPct val="100000"/>
              <a:buFont typeface="Symbol" pitchFamily="18" charset="2"/>
              <a:buChar char="·"/>
            </a:pPr>
            <a:r>
              <a:rPr lang="en-US" dirty="0">
                <a:solidFill>
                  <a:srgbClr val="F8F8F8"/>
                </a:solidFill>
                <a:latin typeface="+mn-lt"/>
              </a:rPr>
              <a:t>This results in significant overestimation of the extent of heavy rainfall in many IR-based algorithms.</a:t>
            </a:r>
          </a:p>
        </p:txBody>
      </p:sp>
      <p:sp>
        <p:nvSpPr>
          <p:cNvPr id="165906" name="Rectangle 18"/>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Algorithm: </a:t>
            </a:r>
            <a:r>
              <a:rPr lang="en-US" sz="3600" dirty="0"/>
              <a:t>Physical Basis (2)</a:t>
            </a:r>
          </a:p>
        </p:txBody>
      </p:sp>
      <p:pic>
        <p:nvPicPr>
          <p:cNvPr id="117769" name="Picture 10" descr="cirrus.png"/>
          <p:cNvPicPr>
            <a:picLocks noChangeAspect="1"/>
          </p:cNvPicPr>
          <p:nvPr/>
        </p:nvPicPr>
        <p:blipFill>
          <a:blip r:embed="rId3" cstate="print"/>
          <a:srcRect/>
          <a:stretch>
            <a:fillRect/>
          </a:stretch>
        </p:blipFill>
        <p:spPr bwMode="auto">
          <a:xfrm>
            <a:off x="4572000" y="1752600"/>
            <a:ext cx="4343400" cy="3257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p:spPr>
        <p:txBody>
          <a:bodyPr/>
          <a:lstStyle/>
          <a:p>
            <a:fld id="{676F7AC0-CC45-420C-A5CE-4481754C5488}" type="slidenum">
              <a:rPr lang="en-US" smtClean="0">
                <a:latin typeface="Times New Roman" pitchFamily="18" charset="0"/>
                <a:ea typeface="ＭＳ Ｐゴシック" pitchFamily="34" charset="-128"/>
              </a:rPr>
              <a:pPr/>
              <a:t>82</a:t>
            </a:fld>
            <a:endParaRPr lang="en-US" smtClean="0">
              <a:latin typeface="Times New Roman" pitchFamily="18" charset="0"/>
              <a:ea typeface="ＭＳ Ｐゴシック" pitchFamily="34" charset="-128"/>
            </a:endParaRPr>
          </a:p>
        </p:txBody>
      </p:sp>
      <p:sp>
        <p:nvSpPr>
          <p:cNvPr id="11878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B3174E3B-0FDE-4D00-92A0-B115BAE27C9B}" type="slidenum">
              <a:rPr lang="en-US" sz="1400"/>
              <a:pPr algn="r"/>
              <a:t>82</a:t>
            </a:fld>
            <a:endParaRPr lang="en-US" sz="1400"/>
          </a:p>
        </p:txBody>
      </p:sp>
      <p:sp>
        <p:nvSpPr>
          <p:cNvPr id="11878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DDED2E6-E319-4B68-BA2B-3F4843E72658}" type="slidenum">
              <a:rPr lang="en-US" sz="1400"/>
              <a:pPr algn="r"/>
              <a:t>82</a:t>
            </a:fld>
            <a:endParaRPr lang="en-US" sz="1400"/>
          </a:p>
        </p:txBody>
      </p:sp>
      <p:sp>
        <p:nvSpPr>
          <p:cNvPr id="11878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DB6F9D72-DFD9-468D-AC70-5012A8B8CFDD}" type="slidenum">
              <a:rPr lang="en-US" sz="1400"/>
              <a:pPr algn="r"/>
              <a:t>82</a:t>
            </a:fld>
            <a:endParaRPr lang="en-US" sz="1400"/>
          </a:p>
        </p:txBody>
      </p:sp>
      <p:sp>
        <p:nvSpPr>
          <p:cNvPr id="118790" name="Slide Number Placeholder 8"/>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35C3F4A3-D451-4EA6-936D-6DF4188DB330}" type="slidenum">
              <a:rPr lang="en-US" sz="1400">
                <a:solidFill>
                  <a:srgbClr val="F8F8F8"/>
                </a:solidFill>
                <a:effectLst>
                  <a:outerShdw blurRad="38100" dist="38100" dir="2700000" algn="tl">
                    <a:srgbClr val="000000">
                      <a:alpha val="43137"/>
                    </a:srgbClr>
                  </a:outerShdw>
                </a:effectLst>
              </a:rPr>
              <a:pPr algn="r"/>
              <a:t>82</a:t>
            </a:fld>
            <a:endParaRPr lang="en-US" sz="1400" dirty="0">
              <a:solidFill>
                <a:srgbClr val="F8F8F8"/>
              </a:solidFill>
              <a:effectLst>
                <a:outerShdw blurRad="38100" dist="38100" dir="2700000" algn="tl">
                  <a:srgbClr val="000000">
                    <a:alpha val="43137"/>
                  </a:srgbClr>
                </a:outerShdw>
              </a:effectLst>
            </a:endParaRPr>
          </a:p>
        </p:txBody>
      </p:sp>
      <p:sp>
        <p:nvSpPr>
          <p:cNvPr id="118791" name="Rectangle 12"/>
          <p:cNvSpPr>
            <a:spLocks noChangeArrowheads="1"/>
          </p:cNvSpPr>
          <p:nvPr/>
        </p:nvSpPr>
        <p:spPr bwMode="auto">
          <a:xfrm>
            <a:off x="228600" y="1752600"/>
            <a:ext cx="4343400" cy="4724400"/>
          </a:xfrm>
          <a:prstGeom prst="rect">
            <a:avLst/>
          </a:prstGeom>
          <a:noFill/>
          <a:ln w="9525">
            <a:noFill/>
            <a:miter lim="800000"/>
            <a:headEnd/>
            <a:tailEnd/>
          </a:ln>
        </p:spPr>
        <p:txBody>
          <a:bodyPr lIns="92075" tIns="46038" rIns="92075" bIns="46038"/>
          <a:lstStyle/>
          <a:p>
            <a:pPr marL="342900" indent="-342900">
              <a:spcBef>
                <a:spcPts val="600"/>
              </a:spcBef>
              <a:buClr>
                <a:srgbClr val="FAFD00"/>
              </a:buClr>
              <a:buSzPct val="100000"/>
              <a:buFont typeface="Symbol" pitchFamily="18" charset="2"/>
              <a:buChar char="·"/>
            </a:pPr>
            <a:r>
              <a:rPr lang="en-US" dirty="0">
                <a:solidFill>
                  <a:srgbClr val="F8F8F8"/>
                </a:solidFill>
                <a:latin typeface="+mn-lt"/>
              </a:rPr>
              <a:t>The H-E addresses this by considering how the cloud-top brightness temperature compares with nearby cloudy pixels:</a:t>
            </a:r>
          </a:p>
          <a:p>
            <a:pPr marL="800100" lvl="1" indent="-342900">
              <a:spcBef>
                <a:spcPts val="600"/>
              </a:spcBef>
              <a:buClr>
                <a:srgbClr val="FAFD00"/>
              </a:buClr>
              <a:buSzPct val="100000"/>
              <a:buFont typeface="Symbol" pitchFamily="18" charset="2"/>
              <a:buChar char="·"/>
            </a:pPr>
            <a:r>
              <a:rPr lang="en-US" dirty="0">
                <a:solidFill>
                  <a:srgbClr val="F8F8F8"/>
                </a:solidFill>
                <a:latin typeface="+mn-lt"/>
              </a:rPr>
              <a:t>Colder than nearby pixels </a:t>
            </a:r>
            <a:r>
              <a:rPr lang="en-US" dirty="0">
                <a:solidFill>
                  <a:srgbClr val="F8F8F8"/>
                </a:solidFill>
                <a:latin typeface="+mn-lt"/>
                <a:sym typeface="Wingdings" pitchFamily="2" charset="2"/>
              </a:rPr>
              <a:t> active updraft with rainfall</a:t>
            </a:r>
          </a:p>
          <a:p>
            <a:pPr marL="800100" lvl="1" indent="-342900">
              <a:spcBef>
                <a:spcPts val="600"/>
              </a:spcBef>
              <a:buClr>
                <a:srgbClr val="FAFD00"/>
              </a:buClr>
              <a:buSzPct val="100000"/>
              <a:buFont typeface="Symbol" pitchFamily="18" charset="2"/>
              <a:buChar char="·"/>
            </a:pPr>
            <a:r>
              <a:rPr lang="en-US" dirty="0">
                <a:solidFill>
                  <a:srgbClr val="F8F8F8"/>
                </a:solidFill>
                <a:latin typeface="+mn-lt"/>
                <a:sym typeface="Wingdings" pitchFamily="2" charset="2"/>
              </a:rPr>
              <a:t>Warmer than nearby pixels  inactive cloud with no rainfall</a:t>
            </a:r>
            <a:endParaRPr lang="en-US" dirty="0">
              <a:solidFill>
                <a:srgbClr val="F8F8F8"/>
              </a:solidFill>
              <a:latin typeface="+mn-lt"/>
            </a:endParaRPr>
          </a:p>
        </p:txBody>
      </p:sp>
      <p:sp>
        <p:nvSpPr>
          <p:cNvPr id="165906" name="Rectangle 18"/>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Algorithm: </a:t>
            </a:r>
            <a:r>
              <a:rPr lang="en-US" sz="3600" dirty="0"/>
              <a:t>Physical Basis </a:t>
            </a:r>
            <a:r>
              <a:rPr lang="en-US" sz="3600" dirty="0" smtClean="0"/>
              <a:t>(3)</a:t>
            </a:r>
            <a:endParaRPr lang="en-US" sz="3600" dirty="0"/>
          </a:p>
        </p:txBody>
      </p:sp>
      <p:pic>
        <p:nvPicPr>
          <p:cNvPr id="118793" name="Picture 9" descr="HErain-norain.png"/>
          <p:cNvPicPr>
            <a:picLocks noChangeAspect="1"/>
          </p:cNvPicPr>
          <p:nvPr/>
        </p:nvPicPr>
        <p:blipFill>
          <a:blip r:embed="rId3" cstate="print"/>
          <a:srcRect/>
          <a:stretch>
            <a:fillRect/>
          </a:stretch>
        </p:blipFill>
        <p:spPr bwMode="auto">
          <a:xfrm>
            <a:off x="4572000" y="1752600"/>
            <a:ext cx="4343400" cy="3257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2"/>
          </p:nvPr>
        </p:nvSpPr>
        <p:spPr>
          <a:noFill/>
        </p:spPr>
        <p:txBody>
          <a:bodyPr/>
          <a:lstStyle/>
          <a:p>
            <a:fld id="{A469589C-CEF3-4AED-8F6E-4F701C7C2366}" type="slidenum">
              <a:rPr lang="en-US" smtClean="0">
                <a:latin typeface="Times New Roman" pitchFamily="18" charset="0"/>
                <a:ea typeface="ＭＳ Ｐゴシック" pitchFamily="34" charset="-128"/>
              </a:rPr>
              <a:pPr/>
              <a:t>83</a:t>
            </a:fld>
            <a:endParaRPr lang="en-US" smtClean="0">
              <a:latin typeface="Times New Roman" pitchFamily="18" charset="0"/>
              <a:ea typeface="ＭＳ Ｐゴシック" pitchFamily="34" charset="-128"/>
            </a:endParaRPr>
          </a:p>
        </p:txBody>
      </p:sp>
      <p:sp>
        <p:nvSpPr>
          <p:cNvPr id="11981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AD5721B6-DF73-4010-805C-16A2F2DCBCD4}" type="slidenum">
              <a:rPr lang="en-US" sz="1400"/>
              <a:pPr algn="r"/>
              <a:t>83</a:t>
            </a:fld>
            <a:endParaRPr lang="en-US" sz="1400"/>
          </a:p>
        </p:txBody>
      </p:sp>
      <p:sp>
        <p:nvSpPr>
          <p:cNvPr id="11981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572AB05-B5BB-4795-97CE-852040F4AB80}" type="slidenum">
              <a:rPr lang="en-US" sz="1400"/>
              <a:pPr algn="r"/>
              <a:t>83</a:t>
            </a:fld>
            <a:endParaRPr lang="en-US" sz="1400"/>
          </a:p>
        </p:txBody>
      </p:sp>
      <p:sp>
        <p:nvSpPr>
          <p:cNvPr id="11981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308B8D39-21A9-4DCD-B1EE-2982F84D2118}" type="slidenum">
              <a:rPr lang="en-US" sz="1400"/>
              <a:pPr algn="r"/>
              <a:t>83</a:t>
            </a:fld>
            <a:endParaRPr lang="en-US" sz="1400"/>
          </a:p>
        </p:txBody>
      </p:sp>
      <p:sp>
        <p:nvSpPr>
          <p:cNvPr id="119814" name="Slide Number Placeholder 8"/>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825A67E-B935-48BD-AE82-1C5955492D8E}" type="slidenum">
              <a:rPr lang="en-US" sz="1400">
                <a:solidFill>
                  <a:srgbClr val="F8F8F8"/>
                </a:solidFill>
                <a:effectLst>
                  <a:outerShdw blurRad="38100" dist="38100" dir="2700000" algn="tl">
                    <a:srgbClr val="000000">
                      <a:alpha val="43137"/>
                    </a:srgbClr>
                  </a:outerShdw>
                </a:effectLst>
              </a:rPr>
              <a:pPr algn="r"/>
              <a:t>83</a:t>
            </a:fld>
            <a:endParaRPr lang="en-US" sz="1400" dirty="0">
              <a:solidFill>
                <a:srgbClr val="F8F8F8"/>
              </a:solidFill>
              <a:effectLst>
                <a:outerShdw blurRad="38100" dist="38100" dir="2700000" algn="tl">
                  <a:srgbClr val="000000">
                    <a:alpha val="43137"/>
                  </a:srgbClr>
                </a:outerShdw>
              </a:effectLst>
            </a:endParaRPr>
          </a:p>
        </p:txBody>
      </p:sp>
      <p:sp>
        <p:nvSpPr>
          <p:cNvPr id="119815" name="Rectangle 12"/>
          <p:cNvSpPr>
            <a:spLocks noChangeArrowheads="1"/>
          </p:cNvSpPr>
          <p:nvPr/>
        </p:nvSpPr>
        <p:spPr bwMode="auto">
          <a:xfrm>
            <a:off x="228600" y="1752600"/>
            <a:ext cx="4419600" cy="4724400"/>
          </a:xfrm>
          <a:prstGeom prst="rect">
            <a:avLst/>
          </a:prstGeom>
          <a:noFill/>
          <a:ln w="9525">
            <a:noFill/>
            <a:miter lim="800000"/>
            <a:headEnd/>
            <a:tailEnd/>
          </a:ln>
        </p:spPr>
        <p:txBody>
          <a:bodyPr lIns="92075" tIns="46038" rIns="92075" bIns="46038"/>
          <a:lstStyle/>
          <a:p>
            <a:pPr marL="342900" indent="-342900">
              <a:spcBef>
                <a:spcPts val="600"/>
              </a:spcBef>
              <a:buClr>
                <a:srgbClr val="FAFD00"/>
              </a:buClr>
              <a:buSzPct val="100000"/>
              <a:buFont typeface="Symbol" pitchFamily="18" charset="2"/>
              <a:buChar char="·"/>
            </a:pPr>
            <a:r>
              <a:rPr lang="en-US" dirty="0">
                <a:solidFill>
                  <a:srgbClr val="F8F8F8"/>
                </a:solidFill>
                <a:latin typeface="+mn-lt"/>
              </a:rPr>
              <a:t>The H-E also incorporates information from numerical weather models to account for sub-cloud effects, as shown here.</a:t>
            </a:r>
          </a:p>
          <a:p>
            <a:pPr marL="342900" indent="-342900">
              <a:spcBef>
                <a:spcPts val="600"/>
              </a:spcBef>
              <a:buClr>
                <a:srgbClr val="FAFD00"/>
              </a:buClr>
              <a:buSzPct val="100000"/>
              <a:buFont typeface="Symbol" pitchFamily="18" charset="2"/>
              <a:buChar char="·"/>
            </a:pPr>
            <a:r>
              <a:rPr lang="en-US" dirty="0">
                <a:solidFill>
                  <a:srgbClr val="F8F8F8"/>
                </a:solidFill>
                <a:latin typeface="+mn-lt"/>
              </a:rPr>
              <a:t>In addition, convective equilibrium level temperature is used to identify regions where strong updrafts and heavy rain can occur even if the thermodynamic profile does not support very cold clouds.</a:t>
            </a:r>
          </a:p>
        </p:txBody>
      </p:sp>
      <p:sp>
        <p:nvSpPr>
          <p:cNvPr id="165906" name="Rectangle 18"/>
          <p:cNvSpPr>
            <a:spLocks noGrp="1" noChangeArrowheads="1"/>
          </p:cNvSpPr>
          <p:nvPr>
            <p:ph type="title" idx="4294967295"/>
          </p:nvPr>
        </p:nvSpPr>
        <p:spPr>
          <a:xfrm>
            <a:off x="1295400" y="152400"/>
            <a:ext cx="7239000" cy="1143000"/>
          </a:xfrm>
        </p:spPr>
        <p:txBody>
          <a:bodyPr/>
          <a:lstStyle/>
          <a:p>
            <a:pPr>
              <a:lnSpc>
                <a:spcPct val="100000"/>
              </a:lnSpc>
              <a:defRPr/>
            </a:pPr>
            <a:r>
              <a:rPr lang="en-US" sz="3600" dirty="0" smtClean="0"/>
              <a:t>H-E Algorithm: </a:t>
            </a:r>
            <a:r>
              <a:rPr lang="en-US" sz="3600" dirty="0"/>
              <a:t>Physical Basis </a:t>
            </a:r>
            <a:r>
              <a:rPr lang="en-US" sz="3600" dirty="0" smtClean="0"/>
              <a:t>(4)</a:t>
            </a:r>
            <a:endParaRPr lang="en-US" sz="3600" dirty="0"/>
          </a:p>
        </p:txBody>
      </p:sp>
      <p:pic>
        <p:nvPicPr>
          <p:cNvPr id="119817" name="Picture 8" descr="HEtheory"/>
          <p:cNvPicPr>
            <a:picLocks noChangeAspect="1" noChangeArrowheads="1"/>
          </p:cNvPicPr>
          <p:nvPr/>
        </p:nvPicPr>
        <p:blipFill>
          <a:blip r:embed="rId3" cstate="print"/>
          <a:srcRect/>
          <a:stretch>
            <a:fillRect/>
          </a:stretch>
        </p:blipFill>
        <p:spPr bwMode="auto">
          <a:xfrm>
            <a:off x="4572000" y="1752600"/>
            <a:ext cx="4343400" cy="3257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p>
            <a:fld id="{A6D4A836-56F5-4FAA-813B-5CCBA81E8084}" type="slidenum">
              <a:rPr lang="en-US" smtClean="0">
                <a:latin typeface="Times New Roman" pitchFamily="18" charset="0"/>
                <a:ea typeface="ＭＳ Ｐゴシック" pitchFamily="34" charset="-128"/>
              </a:rPr>
              <a:pPr/>
              <a:t>84</a:t>
            </a:fld>
            <a:endParaRPr lang="en-US" smtClean="0">
              <a:latin typeface="Times New Roman" pitchFamily="18" charset="0"/>
              <a:ea typeface="ＭＳ Ｐゴシック" pitchFamily="34" charset="-128"/>
            </a:endParaRPr>
          </a:p>
        </p:txBody>
      </p:sp>
      <p:sp>
        <p:nvSpPr>
          <p:cNvPr id="12083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9ABDF9B3-B108-4BD9-915B-E59C4B6E050A}" type="slidenum">
              <a:rPr lang="en-US" sz="1400"/>
              <a:pPr algn="r"/>
              <a:t>84</a:t>
            </a:fld>
            <a:endParaRPr lang="en-US" sz="1400"/>
          </a:p>
        </p:txBody>
      </p:sp>
      <p:sp>
        <p:nvSpPr>
          <p:cNvPr id="12083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8728F463-5AC5-40A0-955E-63CE1AFDFC9C}" type="slidenum">
              <a:rPr lang="en-US" sz="1400">
                <a:solidFill>
                  <a:srgbClr val="F8F8F8"/>
                </a:solidFill>
                <a:effectLst>
                  <a:outerShdw blurRad="38100" dist="38100" dir="2700000" algn="tl">
                    <a:srgbClr val="000000">
                      <a:alpha val="43137"/>
                    </a:srgbClr>
                  </a:outerShdw>
                </a:effectLst>
              </a:rPr>
              <a:pPr algn="r"/>
              <a:t>84</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Algorithm Mathematical </a:t>
            </a:r>
            <a:r>
              <a:rPr lang="en-US" sz="3600" dirty="0"/>
              <a:t>Description</a:t>
            </a:r>
          </a:p>
        </p:txBody>
      </p:sp>
      <p:sp>
        <p:nvSpPr>
          <p:cNvPr id="120838" name="Rectangle 14"/>
          <p:cNvSpPr>
            <a:spLocks noChangeArrowheads="1"/>
          </p:cNvSpPr>
          <p:nvPr/>
        </p:nvSpPr>
        <p:spPr bwMode="auto">
          <a:xfrm>
            <a:off x="381000" y="1752600"/>
            <a:ext cx="8458200" cy="2908489"/>
          </a:xfrm>
          <a:prstGeom prst="rect">
            <a:avLst/>
          </a:prstGeom>
          <a:noFill/>
          <a:ln w="9525" algn="ctr">
            <a:noFill/>
            <a:miter lim="800000"/>
            <a:headEnd/>
            <a:tailEnd/>
          </a:ln>
        </p:spPr>
        <p:txBody>
          <a:bodyPr>
            <a:spAutoFit/>
          </a:bodyPr>
          <a:lstStyle/>
          <a:p>
            <a:pPr marL="457200" indent="-457200">
              <a:spcBef>
                <a:spcPts val="600"/>
              </a:spcBef>
            </a:pPr>
            <a:r>
              <a:rPr lang="en-US" sz="2800" dirty="0">
                <a:solidFill>
                  <a:srgbClr val="F8F8F8"/>
                </a:solidFill>
                <a:latin typeface="+mn-lt"/>
              </a:rPr>
              <a:t>Algorithm implementation steps:</a:t>
            </a:r>
          </a:p>
          <a:p>
            <a:pPr marL="457200" indent="-457200">
              <a:spcBef>
                <a:spcPts val="600"/>
              </a:spcBef>
              <a:buFontTx/>
              <a:buAutoNum type="arabicPeriod"/>
            </a:pPr>
            <a:r>
              <a:rPr lang="en-US" sz="2800" dirty="0">
                <a:solidFill>
                  <a:srgbClr val="F8F8F8"/>
                </a:solidFill>
                <a:latin typeface="+mn-lt"/>
              </a:rPr>
              <a:t>Perform initial adjustment of IR brightness temperatures based on moisture availability and </a:t>
            </a:r>
            <a:r>
              <a:rPr lang="en-US" sz="2800" dirty="0" err="1">
                <a:solidFill>
                  <a:srgbClr val="F8F8F8"/>
                </a:solidFill>
                <a:latin typeface="+mn-lt"/>
              </a:rPr>
              <a:t>orographic</a:t>
            </a:r>
            <a:r>
              <a:rPr lang="en-US" sz="2800" dirty="0">
                <a:solidFill>
                  <a:srgbClr val="F8F8F8"/>
                </a:solidFill>
                <a:latin typeface="+mn-lt"/>
              </a:rPr>
              <a:t> effects</a:t>
            </a:r>
          </a:p>
          <a:p>
            <a:pPr marL="457200" indent="-457200">
              <a:spcBef>
                <a:spcPts val="600"/>
              </a:spcBef>
              <a:buFontTx/>
              <a:buAutoNum type="arabicPeriod"/>
            </a:pPr>
            <a:r>
              <a:rPr lang="en-US" sz="2800" dirty="0">
                <a:solidFill>
                  <a:srgbClr val="F8F8F8"/>
                </a:solidFill>
                <a:latin typeface="+mn-lt"/>
              </a:rPr>
              <a:t>Determine raining areas</a:t>
            </a:r>
          </a:p>
          <a:p>
            <a:pPr marL="457200" indent="-457200">
              <a:spcBef>
                <a:spcPts val="600"/>
              </a:spcBef>
              <a:buFontTx/>
              <a:buAutoNum type="arabicPeriod"/>
            </a:pPr>
            <a:r>
              <a:rPr lang="en-US" sz="2800" dirty="0">
                <a:solidFill>
                  <a:srgbClr val="F8F8F8"/>
                </a:solidFill>
                <a:latin typeface="+mn-lt"/>
              </a:rPr>
              <a:t>Compute rain rates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descr="\\orbit295a\home\bobk\HE_process_flow\Slide2.PNG"/>
          <p:cNvPicPr>
            <a:picLocks noChangeAspect="1" noChangeArrowheads="1"/>
          </p:cNvPicPr>
          <p:nvPr/>
        </p:nvPicPr>
        <p:blipFill>
          <a:blip r:embed="rId3" cstate="print"/>
          <a:srcRect/>
          <a:stretch>
            <a:fillRect/>
          </a:stretch>
        </p:blipFill>
        <p:spPr bwMode="auto">
          <a:xfrm>
            <a:off x="1143000" y="1714798"/>
            <a:ext cx="6858000" cy="5143202"/>
          </a:xfrm>
          <a:prstGeom prst="rect">
            <a:avLst/>
          </a:prstGeom>
          <a:noFill/>
        </p:spPr>
      </p:pic>
      <p:sp>
        <p:nvSpPr>
          <p:cNvPr id="121858" name="Slide Number Placeholder 3"/>
          <p:cNvSpPr>
            <a:spLocks noGrp="1"/>
          </p:cNvSpPr>
          <p:nvPr>
            <p:ph type="sldNum" sz="quarter" idx="12"/>
          </p:nvPr>
        </p:nvSpPr>
        <p:spPr>
          <a:noFill/>
        </p:spPr>
        <p:txBody>
          <a:bodyPr/>
          <a:lstStyle/>
          <a:p>
            <a:fld id="{4501B635-E073-4F54-8855-0AC01AC0CFD0}" type="slidenum">
              <a:rPr lang="en-US" smtClean="0">
                <a:solidFill>
                  <a:srgbClr val="F8F8F8"/>
                </a:solidFill>
                <a:latin typeface="Times New Roman" pitchFamily="18" charset="0"/>
                <a:ea typeface="ＭＳ Ｐゴシック" pitchFamily="34" charset="-128"/>
              </a:rPr>
              <a:pPr/>
              <a:t>85</a:t>
            </a:fld>
            <a:endParaRPr lang="en-US" dirty="0" smtClean="0">
              <a:solidFill>
                <a:srgbClr val="F8F8F8"/>
              </a:solidFill>
              <a:latin typeface="Times New Roman" pitchFamily="18" charset="0"/>
              <a:ea typeface="ＭＳ Ｐゴシック" pitchFamily="34" charset="-128"/>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IR Tb Adjustment (Overview)</a:t>
            </a:r>
            <a:endParaRPr lang="en-US" sz="3600" dirty="0"/>
          </a:p>
        </p:txBody>
      </p:sp>
      <p:sp>
        <p:nvSpPr>
          <p:cNvPr id="5" name="TextBox 4"/>
          <p:cNvSpPr txBox="1"/>
          <p:nvPr/>
        </p:nvSpPr>
        <p:spPr>
          <a:xfrm>
            <a:off x="1143000" y="5657671"/>
            <a:ext cx="6858000" cy="1200329"/>
          </a:xfrm>
          <a:prstGeom prst="rect">
            <a:avLst/>
          </a:prstGeom>
          <a:noFill/>
        </p:spPr>
        <p:txBody>
          <a:bodyPr wrap="square" rtlCol="0">
            <a:spAutoFit/>
          </a:bodyPr>
          <a:lstStyle/>
          <a:p>
            <a:pPr marL="228600" indent="-228600">
              <a:buFont typeface="Arial" pitchFamily="34" charset="0"/>
              <a:buChar char="•"/>
            </a:pPr>
            <a:r>
              <a:rPr lang="en-US" sz="1800" dirty="0" smtClean="0"/>
              <a:t>Adjust the initial Tb values for convective equilibrium level, </a:t>
            </a:r>
            <a:r>
              <a:rPr lang="en-US" sz="1800" dirty="0" err="1" smtClean="0"/>
              <a:t>orographic</a:t>
            </a:r>
            <a:r>
              <a:rPr lang="en-US" sz="1800" dirty="0" smtClean="0"/>
              <a:t> effects, and moisture effects.</a:t>
            </a:r>
          </a:p>
          <a:p>
            <a:pPr marL="228600" indent="-228600">
              <a:buFont typeface="Arial" pitchFamily="34" charset="0"/>
              <a:buChar char="•"/>
            </a:pPr>
            <a:r>
              <a:rPr lang="en-US" sz="1800" dirty="0" smtClean="0"/>
              <a:t>Tb’s are adjusted instead of rain rates to allow the addition of new rain areas.</a:t>
            </a:r>
            <a:endParaRPr lang="en-US" sz="1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orbit295a\home\bobk\HE_process_flow\Slide3.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121858" name="Slide Number Placeholder 3"/>
          <p:cNvSpPr>
            <a:spLocks noGrp="1"/>
          </p:cNvSpPr>
          <p:nvPr>
            <p:ph type="sldNum" sz="quarter" idx="12"/>
          </p:nvPr>
        </p:nvSpPr>
        <p:spPr>
          <a:noFill/>
        </p:spPr>
        <p:txBody>
          <a:bodyPr/>
          <a:lstStyle/>
          <a:p>
            <a:fld id="{4501B635-E073-4F54-8855-0AC01AC0CFD0}" type="slidenum">
              <a:rPr lang="en-US" smtClean="0">
                <a:solidFill>
                  <a:srgbClr val="F8F8F8"/>
                </a:solidFill>
                <a:latin typeface="Times New Roman" pitchFamily="18" charset="0"/>
                <a:ea typeface="ＭＳ Ｐゴシック" pitchFamily="34" charset="-128"/>
              </a:rPr>
              <a:pPr/>
              <a:t>86</a:t>
            </a:fld>
            <a:endParaRPr lang="en-US" dirty="0" smtClean="0">
              <a:solidFill>
                <a:srgbClr val="F8F8F8"/>
              </a:solidFill>
              <a:latin typeface="Times New Roman" pitchFamily="18" charset="0"/>
              <a:ea typeface="ＭＳ Ｐゴシック" pitchFamily="34" charset="-128"/>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IR Tb Adjustment (1/2)</a:t>
            </a:r>
            <a:endParaRPr lang="en-US" sz="3600" dirty="0"/>
          </a:p>
        </p:txBody>
      </p:sp>
      <p:sp>
        <p:nvSpPr>
          <p:cNvPr id="5" name="TextBox 4"/>
          <p:cNvSpPr txBox="1"/>
          <p:nvPr/>
        </p:nvSpPr>
        <p:spPr>
          <a:xfrm>
            <a:off x="1143000" y="5334000"/>
            <a:ext cx="6781800" cy="1200329"/>
          </a:xfrm>
          <a:prstGeom prst="rect">
            <a:avLst/>
          </a:prstGeom>
          <a:noFill/>
        </p:spPr>
        <p:txBody>
          <a:bodyPr wrap="square" rtlCol="0">
            <a:spAutoFit/>
          </a:bodyPr>
          <a:lstStyle/>
          <a:p>
            <a:pPr marL="228600" indent="-228600">
              <a:buFont typeface="Arial" pitchFamily="34" charset="0"/>
              <a:buChar char="•"/>
            </a:pPr>
            <a:r>
              <a:rPr lang="en-US" sz="1800" dirty="0" smtClean="0"/>
              <a:t>Adjust pixel temperatures downward if the convective EL is warmer than 213 K.</a:t>
            </a:r>
          </a:p>
          <a:p>
            <a:pPr marL="228600" indent="-228600">
              <a:buFont typeface="Arial" pitchFamily="34" charset="0"/>
              <a:buChar char="•"/>
            </a:pPr>
            <a:r>
              <a:rPr lang="en-US" sz="1800" dirty="0" smtClean="0"/>
              <a:t>This will increase rain rates (or even allow rain) for thermodynamic profiles that will not support very cold clouds (e.g., low </a:t>
            </a:r>
            <a:r>
              <a:rPr lang="en-US" sz="1800" dirty="0" err="1" smtClean="0"/>
              <a:t>tropopause</a:t>
            </a:r>
            <a:r>
              <a:rPr lang="en-US" sz="1800" dirty="0" smtClean="0"/>
              <a:t>).</a:t>
            </a:r>
            <a:endParaRPr lang="en-US" sz="1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orbit295a\home\bobk\HE_process_flow\Slide4.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121858" name="Slide Number Placeholder 3"/>
          <p:cNvSpPr>
            <a:spLocks noGrp="1"/>
          </p:cNvSpPr>
          <p:nvPr>
            <p:ph type="sldNum" sz="quarter" idx="12"/>
          </p:nvPr>
        </p:nvSpPr>
        <p:spPr>
          <a:noFill/>
        </p:spPr>
        <p:txBody>
          <a:bodyPr/>
          <a:lstStyle/>
          <a:p>
            <a:fld id="{4501B635-E073-4F54-8855-0AC01AC0CFD0}" type="slidenum">
              <a:rPr lang="en-US" smtClean="0">
                <a:solidFill>
                  <a:srgbClr val="F8F8F8"/>
                </a:solidFill>
                <a:latin typeface="Times New Roman" pitchFamily="18" charset="0"/>
                <a:ea typeface="ＭＳ Ｐゴシック" pitchFamily="34" charset="-128"/>
              </a:rPr>
              <a:pPr/>
              <a:t>87</a:t>
            </a:fld>
            <a:endParaRPr lang="en-US" dirty="0" smtClean="0">
              <a:solidFill>
                <a:srgbClr val="F8F8F8"/>
              </a:solidFill>
              <a:latin typeface="Times New Roman" pitchFamily="18" charset="0"/>
              <a:ea typeface="ＭＳ Ｐゴシック" pitchFamily="34" charset="-128"/>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IR Tb Adjustment (2/2)</a:t>
            </a:r>
            <a:endParaRPr lang="en-US" sz="3600" dirty="0"/>
          </a:p>
        </p:txBody>
      </p:sp>
      <p:sp>
        <p:nvSpPr>
          <p:cNvPr id="5" name="TextBox 4"/>
          <p:cNvSpPr txBox="1"/>
          <p:nvPr/>
        </p:nvSpPr>
        <p:spPr>
          <a:xfrm>
            <a:off x="1143000" y="5257800"/>
            <a:ext cx="6858000" cy="1200329"/>
          </a:xfrm>
          <a:prstGeom prst="rect">
            <a:avLst/>
          </a:prstGeom>
          <a:noFill/>
        </p:spPr>
        <p:txBody>
          <a:bodyPr wrap="square" rtlCol="0">
            <a:spAutoFit/>
          </a:bodyPr>
          <a:lstStyle/>
          <a:p>
            <a:pPr marL="228600" indent="-228600">
              <a:buFont typeface="Arial" pitchFamily="34" charset="0"/>
              <a:buChar char="•"/>
            </a:pPr>
            <a:r>
              <a:rPr lang="en-US" sz="1800" dirty="0" smtClean="0"/>
              <a:t>Adjust the temperature downward for </a:t>
            </a:r>
            <a:r>
              <a:rPr lang="en-US" sz="1800" dirty="0" err="1" smtClean="0"/>
              <a:t>orographically</a:t>
            </a:r>
            <a:r>
              <a:rPr lang="en-US" sz="1800" dirty="0" smtClean="0"/>
              <a:t>-driven updrafts to enhance (or add) rainfall.</a:t>
            </a:r>
          </a:p>
          <a:p>
            <a:pPr marL="228600" indent="-228600">
              <a:buFont typeface="Arial" pitchFamily="34" charset="0"/>
              <a:buChar char="•"/>
            </a:pPr>
            <a:r>
              <a:rPr lang="en-US" sz="1800" dirty="0" smtClean="0"/>
              <a:t>Adjust the temperature upward for dry environments.</a:t>
            </a:r>
          </a:p>
          <a:p>
            <a:pPr marL="228600" indent="-228600">
              <a:buFont typeface="Arial" pitchFamily="34" charset="0"/>
              <a:buChar char="•"/>
            </a:pPr>
            <a:r>
              <a:rPr lang="en-US" sz="1800" dirty="0" smtClean="0"/>
              <a:t>Adjust the temperature downward for very moist environments.</a:t>
            </a:r>
            <a:endParaRPr lang="en-US" sz="18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orbit295a\home\bobk\HE_process_flow\Slide5.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122882" name="Slide Number Placeholder 3"/>
          <p:cNvSpPr>
            <a:spLocks noGrp="1"/>
          </p:cNvSpPr>
          <p:nvPr>
            <p:ph type="sldNum" sz="quarter" idx="12"/>
          </p:nvPr>
        </p:nvSpPr>
        <p:spPr>
          <a:noFill/>
        </p:spPr>
        <p:txBody>
          <a:bodyPr/>
          <a:lstStyle/>
          <a:p>
            <a:fld id="{F692F2AE-E093-451D-9CDB-332CB975B87A}" type="slidenum">
              <a:rPr lang="en-US" smtClean="0">
                <a:latin typeface="Times New Roman" pitchFamily="18" charset="0"/>
                <a:ea typeface="ＭＳ Ｐゴシック" pitchFamily="34" charset="-128"/>
              </a:rPr>
              <a:pPr/>
              <a:t>88</a:t>
            </a:fld>
            <a:endParaRPr lang="en-US" smtClean="0">
              <a:latin typeface="Times New Roman" pitchFamily="18" charset="0"/>
              <a:ea typeface="ＭＳ Ｐゴシック" pitchFamily="34" charset="-128"/>
            </a:endParaRPr>
          </a:p>
        </p:txBody>
      </p:sp>
      <p:sp>
        <p:nvSpPr>
          <p:cNvPr id="1228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13D314C-6517-44C1-B025-A45BAB93D518}" type="slidenum">
              <a:rPr lang="en-US" sz="1400"/>
              <a:pPr algn="r"/>
              <a:t>88</a:t>
            </a:fld>
            <a:endParaRPr lang="en-US" sz="1400"/>
          </a:p>
        </p:txBody>
      </p:sp>
      <p:sp>
        <p:nvSpPr>
          <p:cNvPr id="1228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88</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200" dirty="0" smtClean="0"/>
              <a:t>H-E Mathematical Description: Determine Raining Areas (Overview)</a:t>
            </a:r>
            <a:endParaRPr lang="en-US" sz="3200" dirty="0"/>
          </a:p>
        </p:txBody>
      </p:sp>
      <p:sp>
        <p:nvSpPr>
          <p:cNvPr id="7" name="TextBox 6"/>
          <p:cNvSpPr txBox="1"/>
          <p:nvPr/>
        </p:nvSpPr>
        <p:spPr>
          <a:xfrm>
            <a:off x="1143000" y="5934670"/>
            <a:ext cx="6858000" cy="923330"/>
          </a:xfrm>
          <a:prstGeom prst="rect">
            <a:avLst/>
          </a:prstGeom>
          <a:noFill/>
        </p:spPr>
        <p:txBody>
          <a:bodyPr wrap="square" rtlCol="0">
            <a:spAutoFit/>
          </a:bodyPr>
          <a:lstStyle/>
          <a:p>
            <a:pPr marL="228600" indent="-228600">
              <a:buFont typeface="Arial" pitchFamily="34" charset="0"/>
              <a:buChar char="•"/>
            </a:pPr>
            <a:r>
              <a:rPr lang="en-US" sz="1800" dirty="0" smtClean="0"/>
              <a:t>Determine the temperature relative to nearby cloud pixels; those cooler than the average of the nearby pixels are considered for assigning rain.</a:t>
            </a:r>
            <a:endParaRPr lang="en-US" sz="1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orbit295a\home\bobk\HE_process_flow\Slide6.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122882" name="Slide Number Placeholder 3"/>
          <p:cNvSpPr>
            <a:spLocks noGrp="1"/>
          </p:cNvSpPr>
          <p:nvPr>
            <p:ph type="sldNum" sz="quarter" idx="12"/>
          </p:nvPr>
        </p:nvSpPr>
        <p:spPr>
          <a:noFill/>
        </p:spPr>
        <p:txBody>
          <a:bodyPr/>
          <a:lstStyle/>
          <a:p>
            <a:fld id="{F692F2AE-E093-451D-9CDB-332CB975B87A}" type="slidenum">
              <a:rPr lang="en-US" smtClean="0">
                <a:latin typeface="Times New Roman" pitchFamily="18" charset="0"/>
                <a:ea typeface="ＭＳ Ｐゴシック" pitchFamily="34" charset="-128"/>
              </a:rPr>
              <a:pPr/>
              <a:t>89</a:t>
            </a:fld>
            <a:endParaRPr lang="en-US" smtClean="0">
              <a:latin typeface="Times New Roman" pitchFamily="18" charset="0"/>
              <a:ea typeface="ＭＳ Ｐゴシック" pitchFamily="34" charset="-128"/>
            </a:endParaRPr>
          </a:p>
        </p:txBody>
      </p:sp>
      <p:sp>
        <p:nvSpPr>
          <p:cNvPr id="1228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13D314C-6517-44C1-B025-A45BAB93D518}" type="slidenum">
              <a:rPr lang="en-US" sz="1400"/>
              <a:pPr algn="r"/>
              <a:t>89</a:t>
            </a:fld>
            <a:endParaRPr lang="en-US" sz="1400"/>
          </a:p>
        </p:txBody>
      </p:sp>
      <p:sp>
        <p:nvSpPr>
          <p:cNvPr id="1228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89</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Raining Areas (1/6)</a:t>
            </a:r>
            <a:endParaRPr lang="en-US" sz="3600" dirty="0"/>
          </a:p>
        </p:txBody>
      </p:sp>
      <p:sp>
        <p:nvSpPr>
          <p:cNvPr id="7" name="TextBox 6"/>
          <p:cNvSpPr txBox="1"/>
          <p:nvPr/>
        </p:nvSpPr>
        <p:spPr>
          <a:xfrm>
            <a:off x="1143000" y="5486400"/>
            <a:ext cx="6858000" cy="923330"/>
          </a:xfrm>
          <a:prstGeom prst="rect">
            <a:avLst/>
          </a:prstGeom>
          <a:noFill/>
        </p:spPr>
        <p:txBody>
          <a:bodyPr wrap="square" rtlCol="0">
            <a:spAutoFit/>
          </a:bodyPr>
          <a:lstStyle/>
          <a:p>
            <a:pPr marL="228600" indent="-228600">
              <a:buFont typeface="Arial" pitchFamily="34" charset="0"/>
              <a:buChar char="•"/>
            </a:pPr>
            <a:r>
              <a:rPr lang="en-US" sz="1800" dirty="0" smtClean="0"/>
              <a:t>If the pixel is below 235 K, compute two search radii for surrounding cloudy pixels (the colder the pixel, the larger the radius).</a:t>
            </a:r>
          </a:p>
          <a:p>
            <a:pPr marL="228600" indent="-228600">
              <a:buFont typeface="Arial" pitchFamily="34" charset="0"/>
              <a:buChar char="•"/>
            </a:pPr>
            <a:r>
              <a:rPr lang="en-US" sz="1800" dirty="0" smtClean="0"/>
              <a:t>Compute the mean and standard deviation temperature for both radii.</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0C64B838-E822-4AB1-8A0E-7BE554DF128A}" type="slidenum">
              <a:rPr lang="en-US" smtClean="0">
                <a:latin typeface="Times New Roman" pitchFamily="18" charset="0"/>
                <a:ea typeface="ＭＳ Ｐゴシック" pitchFamily="34" charset="-128"/>
              </a:rPr>
              <a:pPr/>
              <a:t>9</a:t>
            </a:fld>
            <a:endParaRPr lang="en-US" smtClean="0">
              <a:latin typeface="Times New Roman" pitchFamily="18" charset="0"/>
              <a:ea typeface="ＭＳ Ｐゴシック" pitchFamily="34" charset="-128"/>
            </a:endParaRPr>
          </a:p>
        </p:txBody>
      </p:sp>
      <p:sp>
        <p:nvSpPr>
          <p:cNvPr id="5992450" name="Rectangle 2"/>
          <p:cNvSpPr>
            <a:spLocks noGrp="1" noChangeArrowheads="1"/>
          </p:cNvSpPr>
          <p:nvPr>
            <p:ph type="title"/>
          </p:nvPr>
        </p:nvSpPr>
        <p:spPr>
          <a:xfrm>
            <a:off x="685800" y="304800"/>
            <a:ext cx="7848600" cy="914400"/>
          </a:xfrm>
        </p:spPr>
        <p:txBody>
          <a:bodyPr anchor="ctr"/>
          <a:lstStyle/>
          <a:p>
            <a:pPr marL="1016000" indent="-1016000">
              <a:defRPr/>
            </a:pPr>
            <a:r>
              <a:rPr lang="en-US" sz="4000" dirty="0" smtClean="0">
                <a:ea typeface="+mj-ea"/>
              </a:rPr>
              <a:t>Background -- Satellites</a:t>
            </a:r>
          </a:p>
        </p:txBody>
      </p:sp>
      <p:graphicFrame>
        <p:nvGraphicFramePr>
          <p:cNvPr id="6" name="Group 255"/>
          <p:cNvGraphicFramePr>
            <a:graphicFrameLocks/>
          </p:cNvGraphicFramePr>
          <p:nvPr/>
        </p:nvGraphicFramePr>
        <p:xfrm>
          <a:off x="152400" y="2057400"/>
          <a:ext cx="8763000" cy="3279648"/>
        </p:xfrm>
        <a:graphic>
          <a:graphicData uri="http://schemas.openxmlformats.org/drawingml/2006/table">
            <a:tbl>
              <a:tblPr/>
              <a:tblGrid>
                <a:gridCol w="1371600"/>
                <a:gridCol w="1066800"/>
                <a:gridCol w="609600"/>
                <a:gridCol w="1295400"/>
                <a:gridCol w="1219200"/>
                <a:gridCol w="1340782"/>
                <a:gridCol w="1859618"/>
              </a:tblGrid>
              <a:tr h="533400">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Satellite and sensor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Longitude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Band</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Wavelength</a:t>
                      </a:r>
                    </a:p>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Range (</a:t>
                      </a:r>
                      <a:r>
                        <a:rPr kumimoji="0" lang="en-US" sz="1600" b="1" i="0" u="none" strike="noStrike" cap="none" normalizeH="0" baseline="0" dirty="0" err="1"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μm</a:t>
                      </a: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Central</a:t>
                      </a:r>
                    </a:p>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Wavelength (</a:t>
                      </a:r>
                      <a:r>
                        <a:rPr kumimoji="0" lang="en-US" sz="1600" b="1" i="0" u="none" strike="noStrike" cap="none" normalizeH="0" baseline="0" dirty="0" err="1"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μm</a:t>
                      </a: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Sub-satellite</a:t>
                      </a:r>
                    </a:p>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IGFOV (km)</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Scan Frequency</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GOES-11 Imager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135°W</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10.20-11.20</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10.7</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rowSpan="2">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CONUS: 15 min</a:t>
                      </a:r>
                    </a:p>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NH: 30 min</a:t>
                      </a:r>
                    </a:p>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SH: 30 min or 3 h</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GOES-13 Imager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75°W</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vMerge="1">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endPar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METEOSAT-9 SEVIRI</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0°E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9</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10.28-11.28</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10.8</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FD: 15 min</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METEOSAT-7 MVRI</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57.5°E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10.5-12.5</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11.5</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FD: 30 min</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513">
                <a:tc>
                  <a:txBody>
                    <a:bodyPr/>
                    <a:lstStyle/>
                    <a:p>
                      <a:pPr marL="3175" marR="0" lvl="0" indent="-3175"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MTSAT-1R Imager</a:t>
                      </a:r>
                    </a:p>
                  </a:txBody>
                  <a:tcPr marL="18288" marR="18288" marT="9144" marB="914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140°E</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IR1</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10.3-11.3</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10.8</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18288" marR="18288"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NH: 30 min</a:t>
                      </a:r>
                    </a:p>
                    <a:p>
                      <a:pPr marL="342900" marR="0" lvl="0" indent="-342900" algn="ctr" defTabSz="914400" rtl="0" eaLnBrk="0" fontAlgn="base" latinLnBrk="0" hangingPunct="0">
                        <a:lnSpc>
                          <a:spcPct val="100000"/>
                        </a:lnSpc>
                        <a:spcBef>
                          <a:spcPct val="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SH: 60 min</a:t>
                      </a:r>
                    </a:p>
                  </a:txBody>
                  <a:tcPr marL="18288" marR="18288" marT="9144" marB="9144"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F692F2AE-E093-451D-9CDB-332CB975B87A}" type="slidenum">
              <a:rPr lang="en-US" smtClean="0">
                <a:latin typeface="Times New Roman" pitchFamily="18" charset="0"/>
                <a:ea typeface="ＭＳ Ｐゴシック" pitchFamily="34" charset="-128"/>
              </a:rPr>
              <a:pPr/>
              <a:t>90</a:t>
            </a:fld>
            <a:endParaRPr lang="en-US" smtClean="0">
              <a:latin typeface="Times New Roman" pitchFamily="18" charset="0"/>
              <a:ea typeface="ＭＳ Ｐゴシック" pitchFamily="34" charset="-128"/>
            </a:endParaRPr>
          </a:p>
        </p:txBody>
      </p:sp>
      <p:sp>
        <p:nvSpPr>
          <p:cNvPr id="1228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13D314C-6517-44C1-B025-A45BAB93D518}" type="slidenum">
              <a:rPr lang="en-US" sz="1400"/>
              <a:pPr algn="r"/>
              <a:t>90</a:t>
            </a:fld>
            <a:endParaRPr lang="en-US" sz="1400"/>
          </a:p>
        </p:txBody>
      </p:sp>
      <p:sp>
        <p:nvSpPr>
          <p:cNvPr id="1228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90</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Raining Areas (2/6)</a:t>
            </a:r>
            <a:endParaRPr lang="en-US" sz="3600" dirty="0"/>
          </a:p>
        </p:txBody>
      </p:sp>
      <p:pic>
        <p:nvPicPr>
          <p:cNvPr id="58369" name="Picture 1" descr="\\orbit295a\home\bobk\HE_process_flow\Slide7.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8" name="TextBox 7"/>
          <p:cNvSpPr txBox="1"/>
          <p:nvPr/>
        </p:nvSpPr>
        <p:spPr>
          <a:xfrm>
            <a:off x="1143000" y="4459069"/>
            <a:ext cx="6858000" cy="646331"/>
          </a:xfrm>
          <a:prstGeom prst="rect">
            <a:avLst/>
          </a:prstGeom>
          <a:noFill/>
        </p:spPr>
        <p:txBody>
          <a:bodyPr wrap="square" rtlCol="0">
            <a:spAutoFit/>
          </a:bodyPr>
          <a:lstStyle/>
          <a:p>
            <a:pPr marL="228600" indent="-228600">
              <a:buFont typeface="Arial" pitchFamily="34" charset="0"/>
              <a:buChar char="•"/>
            </a:pPr>
            <a:r>
              <a:rPr lang="en-US" sz="1800" dirty="0" smtClean="0"/>
              <a:t>Determine the minimum temperature in the neighborhood and adjust for convective equilibrium level temperature.</a:t>
            </a:r>
            <a:endParaRPr lang="en-US" sz="18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F692F2AE-E093-451D-9CDB-332CB975B87A}" type="slidenum">
              <a:rPr lang="en-US" smtClean="0">
                <a:latin typeface="Times New Roman" pitchFamily="18" charset="0"/>
                <a:ea typeface="ＭＳ Ｐゴシック" pitchFamily="34" charset="-128"/>
              </a:rPr>
              <a:pPr/>
              <a:t>91</a:t>
            </a:fld>
            <a:endParaRPr lang="en-US" smtClean="0">
              <a:latin typeface="Times New Roman" pitchFamily="18" charset="0"/>
              <a:ea typeface="ＭＳ Ｐゴシック" pitchFamily="34" charset="-128"/>
            </a:endParaRPr>
          </a:p>
        </p:txBody>
      </p:sp>
      <p:sp>
        <p:nvSpPr>
          <p:cNvPr id="1228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13D314C-6517-44C1-B025-A45BAB93D518}" type="slidenum">
              <a:rPr lang="en-US" sz="1400"/>
              <a:pPr algn="r"/>
              <a:t>91</a:t>
            </a:fld>
            <a:endParaRPr lang="en-US" sz="1400"/>
          </a:p>
        </p:txBody>
      </p:sp>
      <p:sp>
        <p:nvSpPr>
          <p:cNvPr id="1228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91</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Raining Areas (3/6)</a:t>
            </a:r>
            <a:endParaRPr lang="en-US" sz="3600" dirty="0"/>
          </a:p>
        </p:txBody>
      </p:sp>
      <p:pic>
        <p:nvPicPr>
          <p:cNvPr id="56321" name="Picture 1" descr="\\orbit295a\home\bobk\HE_process_flow\Slide8.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8" name="TextBox 7"/>
          <p:cNvSpPr txBox="1"/>
          <p:nvPr/>
        </p:nvSpPr>
        <p:spPr>
          <a:xfrm>
            <a:off x="1143000" y="5410200"/>
            <a:ext cx="6858000" cy="646331"/>
          </a:xfrm>
          <a:prstGeom prst="rect">
            <a:avLst/>
          </a:prstGeom>
          <a:noFill/>
        </p:spPr>
        <p:txBody>
          <a:bodyPr wrap="square" rtlCol="0">
            <a:spAutoFit/>
          </a:bodyPr>
          <a:lstStyle/>
          <a:p>
            <a:pPr marL="228600" indent="-228600">
              <a:buFont typeface="Arial" pitchFamily="34" charset="0"/>
              <a:buChar char="•"/>
            </a:pPr>
            <a:r>
              <a:rPr lang="en-US" sz="1800" dirty="0" smtClean="0"/>
              <a:t>Perform additional equilibrium level adjustments to the temperature that will be used to compute the rainfall rate.</a:t>
            </a:r>
            <a:endParaRPr lang="en-US" sz="1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F692F2AE-E093-451D-9CDB-332CB975B87A}" type="slidenum">
              <a:rPr lang="en-US" smtClean="0">
                <a:latin typeface="Times New Roman" pitchFamily="18" charset="0"/>
                <a:ea typeface="ＭＳ Ｐゴシック" pitchFamily="34" charset="-128"/>
              </a:rPr>
              <a:pPr/>
              <a:t>92</a:t>
            </a:fld>
            <a:endParaRPr lang="en-US" smtClean="0">
              <a:latin typeface="Times New Roman" pitchFamily="18" charset="0"/>
              <a:ea typeface="ＭＳ Ｐゴシック" pitchFamily="34" charset="-128"/>
            </a:endParaRPr>
          </a:p>
        </p:txBody>
      </p:sp>
      <p:sp>
        <p:nvSpPr>
          <p:cNvPr id="1228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13D314C-6517-44C1-B025-A45BAB93D518}" type="slidenum">
              <a:rPr lang="en-US" sz="1400"/>
              <a:pPr algn="r"/>
              <a:t>92</a:t>
            </a:fld>
            <a:endParaRPr lang="en-US" sz="1400"/>
          </a:p>
        </p:txBody>
      </p:sp>
      <p:sp>
        <p:nvSpPr>
          <p:cNvPr id="1228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92</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Raining Areas (4/6)</a:t>
            </a:r>
            <a:endParaRPr lang="en-US" sz="3600" dirty="0"/>
          </a:p>
        </p:txBody>
      </p:sp>
      <p:pic>
        <p:nvPicPr>
          <p:cNvPr id="54273" name="Picture 1" descr="\\orbit295a\home\bobk\HE_process_flow\Slide9.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8" name="TextBox 7"/>
          <p:cNvSpPr txBox="1"/>
          <p:nvPr/>
        </p:nvSpPr>
        <p:spPr>
          <a:xfrm>
            <a:off x="1143000" y="4334470"/>
            <a:ext cx="6858000" cy="923330"/>
          </a:xfrm>
          <a:prstGeom prst="rect">
            <a:avLst/>
          </a:prstGeom>
          <a:noFill/>
        </p:spPr>
        <p:txBody>
          <a:bodyPr wrap="square" rtlCol="0">
            <a:spAutoFit/>
          </a:bodyPr>
          <a:lstStyle/>
          <a:p>
            <a:pPr marL="228600" indent="-228600">
              <a:buFont typeface="Arial" pitchFamily="34" charset="0"/>
              <a:buChar char="•"/>
            </a:pPr>
            <a:r>
              <a:rPr lang="en-US" sz="1800" dirty="0" smtClean="0"/>
              <a:t>Apply the </a:t>
            </a:r>
            <a:r>
              <a:rPr lang="en-US" sz="1800" dirty="0" err="1" smtClean="0"/>
              <a:t>orographic</a:t>
            </a:r>
            <a:r>
              <a:rPr lang="en-US" sz="1800" dirty="0" smtClean="0"/>
              <a:t> adjustment to the temperature that will be used to compute the rainfall rate; reduce the adjustment for very cold pixels.</a:t>
            </a:r>
            <a:endParaRPr lang="en-US" sz="18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F692F2AE-E093-451D-9CDB-332CB975B87A}" type="slidenum">
              <a:rPr lang="en-US" smtClean="0">
                <a:latin typeface="Times New Roman" pitchFamily="18" charset="0"/>
                <a:ea typeface="ＭＳ Ｐゴシック" pitchFamily="34" charset="-128"/>
              </a:rPr>
              <a:pPr/>
              <a:t>93</a:t>
            </a:fld>
            <a:endParaRPr lang="en-US" smtClean="0">
              <a:latin typeface="Times New Roman" pitchFamily="18" charset="0"/>
              <a:ea typeface="ＭＳ Ｐゴシック" pitchFamily="34" charset="-128"/>
            </a:endParaRPr>
          </a:p>
        </p:txBody>
      </p:sp>
      <p:sp>
        <p:nvSpPr>
          <p:cNvPr id="1228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13D314C-6517-44C1-B025-A45BAB93D518}" type="slidenum">
              <a:rPr lang="en-US" sz="1400"/>
              <a:pPr algn="r"/>
              <a:t>93</a:t>
            </a:fld>
            <a:endParaRPr lang="en-US" sz="1400"/>
          </a:p>
        </p:txBody>
      </p:sp>
      <p:sp>
        <p:nvSpPr>
          <p:cNvPr id="1228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93</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Raining Areas (5/6)</a:t>
            </a:r>
            <a:endParaRPr lang="en-US" sz="3600" dirty="0"/>
          </a:p>
        </p:txBody>
      </p:sp>
      <p:pic>
        <p:nvPicPr>
          <p:cNvPr id="52225" name="Picture 1" descr="\\orbit295a\home\bobk\HE_process_flow\Slide10.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8" name="TextBox 7"/>
          <p:cNvSpPr txBox="1"/>
          <p:nvPr/>
        </p:nvSpPr>
        <p:spPr>
          <a:xfrm>
            <a:off x="1143000" y="6211669"/>
            <a:ext cx="6858000" cy="646331"/>
          </a:xfrm>
          <a:prstGeom prst="rect">
            <a:avLst/>
          </a:prstGeom>
          <a:noFill/>
        </p:spPr>
        <p:txBody>
          <a:bodyPr wrap="square" rtlCol="0">
            <a:spAutoFit/>
          </a:bodyPr>
          <a:lstStyle/>
          <a:p>
            <a:pPr marL="228600" indent="-228600">
              <a:buFont typeface="Arial" pitchFamily="34" charset="0"/>
              <a:buChar char="•"/>
            </a:pPr>
            <a:r>
              <a:rPr lang="en-US" sz="1800" dirty="0" smtClean="0"/>
              <a:t>Adjust the temperature used for computing the rainfall rate for available moisture (adjust downward for moist environments). </a:t>
            </a:r>
            <a:endParaRPr lang="en-US" sz="1800" dirty="0"/>
          </a:p>
        </p:txBody>
      </p:sp>
      <p:pic>
        <p:nvPicPr>
          <p:cNvPr id="52226" name="Picture 2" descr="\\orbit295a\home\bobk\HEpaper\figure2a.gif"/>
          <p:cNvPicPr>
            <a:picLocks noChangeAspect="1" noChangeArrowheads="1"/>
          </p:cNvPicPr>
          <p:nvPr/>
        </p:nvPicPr>
        <p:blipFill>
          <a:blip r:embed="rId4" cstate="print"/>
          <a:srcRect/>
          <a:stretch>
            <a:fillRect/>
          </a:stretch>
        </p:blipFill>
        <p:spPr bwMode="auto">
          <a:xfrm>
            <a:off x="5181600" y="4267200"/>
            <a:ext cx="2743200" cy="1875975"/>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F692F2AE-E093-451D-9CDB-332CB975B87A}" type="slidenum">
              <a:rPr lang="en-US" smtClean="0">
                <a:latin typeface="Times New Roman" pitchFamily="18" charset="0"/>
                <a:ea typeface="ＭＳ Ｐゴシック" pitchFamily="34" charset="-128"/>
              </a:rPr>
              <a:pPr/>
              <a:t>94</a:t>
            </a:fld>
            <a:endParaRPr lang="en-US" smtClean="0">
              <a:latin typeface="Times New Roman" pitchFamily="18" charset="0"/>
              <a:ea typeface="ＭＳ Ｐゴシック" pitchFamily="34" charset="-128"/>
            </a:endParaRPr>
          </a:p>
        </p:txBody>
      </p:sp>
      <p:sp>
        <p:nvSpPr>
          <p:cNvPr id="1228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13D314C-6517-44C1-B025-A45BAB93D518}" type="slidenum">
              <a:rPr lang="en-US" sz="1400"/>
              <a:pPr algn="r"/>
              <a:t>94</a:t>
            </a:fld>
            <a:endParaRPr lang="en-US" sz="1400"/>
          </a:p>
        </p:txBody>
      </p:sp>
      <p:sp>
        <p:nvSpPr>
          <p:cNvPr id="1228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94</a:t>
            </a:fld>
            <a:endParaRPr lang="en-US" sz="1400" dirty="0">
              <a:solidFill>
                <a:srgbClr val="F8F8F8"/>
              </a:solidFill>
              <a:effectLst>
                <a:outerShdw blurRad="38100" dist="38100" dir="2700000" algn="tl">
                  <a:srgbClr val="000000">
                    <a:alpha val="43137"/>
                  </a:srgbClr>
                </a:outerShdw>
              </a:effectLst>
            </a:endParaRPr>
          </a:p>
        </p:txBody>
      </p:sp>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Raining Areas (6/6)</a:t>
            </a:r>
            <a:endParaRPr lang="en-US" sz="3600" dirty="0"/>
          </a:p>
        </p:txBody>
      </p:sp>
      <p:pic>
        <p:nvPicPr>
          <p:cNvPr id="50177" name="Picture 1" descr="\\orbit295a\home\bobk\HE_process_flow\Slide11.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8" name="TextBox 7"/>
          <p:cNvSpPr txBox="1"/>
          <p:nvPr/>
        </p:nvSpPr>
        <p:spPr>
          <a:xfrm>
            <a:off x="1143000" y="4286071"/>
            <a:ext cx="6858000" cy="1200329"/>
          </a:xfrm>
          <a:prstGeom prst="rect">
            <a:avLst/>
          </a:prstGeom>
          <a:noFill/>
        </p:spPr>
        <p:txBody>
          <a:bodyPr wrap="square" rtlCol="0">
            <a:spAutoFit/>
          </a:bodyPr>
          <a:lstStyle/>
          <a:p>
            <a:pPr marL="228600" indent="-228600">
              <a:buFont typeface="Arial" pitchFamily="34" charset="0"/>
              <a:buChar char="•"/>
            </a:pPr>
            <a:r>
              <a:rPr lang="en-US" sz="1800" dirty="0" smtClean="0"/>
              <a:t>Compute the difference between the temperature and local mean  (scaled to the standard deviation) for both search radii. Pixels with higher values of Z (colder relative to the local mean) will have higher rain rates.</a:t>
            </a:r>
            <a:endParaRPr lang="en-US" sz="18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orbit295a\home\bobk\HE_process_flow\Slide12.PNG"/>
          <p:cNvPicPr>
            <a:picLocks noChangeAspect="1" noChangeArrowheads="1"/>
          </p:cNvPicPr>
          <p:nvPr/>
        </p:nvPicPr>
        <p:blipFill>
          <a:blip r:embed="rId3" cstate="print"/>
          <a:srcRect/>
          <a:stretch>
            <a:fillRect/>
          </a:stretch>
        </p:blipFill>
        <p:spPr bwMode="auto">
          <a:xfrm>
            <a:off x="1143000" y="1714798"/>
            <a:ext cx="6858000" cy="5143202"/>
          </a:xfrm>
          <a:prstGeom prst="rect">
            <a:avLst/>
          </a:prstGeom>
          <a:noFill/>
        </p:spPr>
      </p:pic>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 Rate (Overview)</a:t>
            </a:r>
            <a:endParaRPr lang="en-US" sz="3600" dirty="0"/>
          </a:p>
        </p:txBody>
      </p:sp>
      <p:sp>
        <p:nvSpPr>
          <p:cNvPr id="2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95</a:t>
            </a:fld>
            <a:endParaRPr lang="en-US" sz="1400" dirty="0">
              <a:solidFill>
                <a:srgbClr val="F8F8F8"/>
              </a:solidFill>
              <a:effectLst>
                <a:outerShdw blurRad="38100" dist="38100" dir="2700000" algn="tl">
                  <a:srgbClr val="000000">
                    <a:alpha val="43137"/>
                  </a:srgbClr>
                </a:outerShdw>
              </a:effectLst>
            </a:endParaRPr>
          </a:p>
        </p:txBody>
      </p:sp>
      <p:sp>
        <p:nvSpPr>
          <p:cNvPr id="6" name="TextBox 5"/>
          <p:cNvSpPr txBox="1"/>
          <p:nvPr/>
        </p:nvSpPr>
        <p:spPr>
          <a:xfrm>
            <a:off x="1143000" y="6211669"/>
            <a:ext cx="6858000" cy="646331"/>
          </a:xfrm>
          <a:prstGeom prst="rect">
            <a:avLst/>
          </a:prstGeom>
          <a:noFill/>
        </p:spPr>
        <p:txBody>
          <a:bodyPr wrap="square" rtlCol="0">
            <a:spAutoFit/>
          </a:bodyPr>
          <a:lstStyle/>
          <a:p>
            <a:pPr marL="228600" indent="-228600">
              <a:buFont typeface="Arial" pitchFamily="34" charset="0"/>
              <a:buChar char="•"/>
            </a:pPr>
            <a:r>
              <a:rPr lang="en-US" sz="1800" dirty="0" smtClean="0"/>
              <a:t>Compute the rainfall rate based on the values of Z at the two scales, then perform a final adjustment based on RH.</a:t>
            </a:r>
            <a:endParaRPr lang="en-US" sz="18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orbit295a\home\bobk\HE_process_flow\Slide13.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 Rate (1/2)</a:t>
            </a:r>
            <a:endParaRPr lang="en-US" sz="3600" dirty="0"/>
          </a:p>
        </p:txBody>
      </p:sp>
      <p:sp>
        <p:nvSpPr>
          <p:cNvPr id="2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96</a:t>
            </a:fld>
            <a:endParaRPr lang="en-US" sz="1400" dirty="0">
              <a:solidFill>
                <a:srgbClr val="F8F8F8"/>
              </a:solidFill>
              <a:effectLst>
                <a:outerShdw blurRad="38100" dist="38100" dir="2700000" algn="tl">
                  <a:srgbClr val="000000">
                    <a:alpha val="43137"/>
                  </a:srgbClr>
                </a:outerShdw>
              </a:effectLst>
            </a:endParaRPr>
          </a:p>
        </p:txBody>
      </p:sp>
      <p:sp>
        <p:nvSpPr>
          <p:cNvPr id="6" name="TextBox 5"/>
          <p:cNvSpPr txBox="1"/>
          <p:nvPr/>
        </p:nvSpPr>
        <p:spPr>
          <a:xfrm>
            <a:off x="1143000" y="5657671"/>
            <a:ext cx="6858000" cy="1200329"/>
          </a:xfrm>
          <a:prstGeom prst="rect">
            <a:avLst/>
          </a:prstGeom>
          <a:noFill/>
        </p:spPr>
        <p:txBody>
          <a:bodyPr wrap="square" rtlCol="0">
            <a:spAutoFit/>
          </a:bodyPr>
          <a:lstStyle/>
          <a:p>
            <a:pPr marL="228600" indent="-228600">
              <a:buFont typeface="Arial" pitchFamily="34" charset="0"/>
              <a:buChar char="•"/>
            </a:pPr>
            <a:r>
              <a:rPr lang="en-US" sz="1800" dirty="0" smtClean="0"/>
              <a:t>Compute separate “core” and “non-core” rainfall rates.</a:t>
            </a:r>
          </a:p>
          <a:p>
            <a:pPr marL="228600" indent="-228600">
              <a:buFont typeface="Arial" pitchFamily="34" charset="0"/>
              <a:buChar char="•"/>
            </a:pPr>
            <a:r>
              <a:rPr lang="en-US" sz="1800" dirty="0" smtClean="0"/>
              <a:t>Compute the rainfall rate for each “neighbor” radius, weighting them “core” and “non-core” values according to Z.</a:t>
            </a:r>
          </a:p>
          <a:p>
            <a:pPr marL="228600" indent="-228600">
              <a:buFont typeface="Arial" pitchFamily="34" charset="0"/>
              <a:buChar char="•"/>
            </a:pPr>
            <a:r>
              <a:rPr lang="en-US" sz="1800" dirty="0" smtClean="0"/>
              <a:t>If the far-radius rain rate is positive, use both in the final rain rate. </a:t>
            </a:r>
            <a:endParaRPr lang="en-US" sz="1800" dirty="0"/>
          </a:p>
        </p:txBody>
      </p:sp>
      <p:pic>
        <p:nvPicPr>
          <p:cNvPr id="46083" name="Picture 3" descr="\\orbit295a\home\bobk\HEpaper\figure1b.gif"/>
          <p:cNvPicPr>
            <a:picLocks noChangeAspect="1" noChangeArrowheads="1"/>
          </p:cNvPicPr>
          <p:nvPr/>
        </p:nvPicPr>
        <p:blipFill>
          <a:blip r:embed="rId4" cstate="print"/>
          <a:srcRect/>
          <a:stretch>
            <a:fillRect/>
          </a:stretch>
        </p:blipFill>
        <p:spPr bwMode="auto">
          <a:xfrm>
            <a:off x="0" y="1676400"/>
            <a:ext cx="2286000" cy="1563313"/>
          </a:xfrm>
          <a:prstGeom prst="rect">
            <a:avLst/>
          </a:prstGeom>
          <a:noFill/>
        </p:spPr>
      </p:pic>
      <p:pic>
        <p:nvPicPr>
          <p:cNvPr id="46084" name="Picture 4" descr="\\orbit295a\home\bobk\HEpaper\figure1c.gif"/>
          <p:cNvPicPr>
            <a:picLocks noChangeAspect="1" noChangeArrowheads="1"/>
          </p:cNvPicPr>
          <p:nvPr/>
        </p:nvPicPr>
        <p:blipFill>
          <a:blip r:embed="rId5" cstate="print"/>
          <a:srcRect/>
          <a:stretch>
            <a:fillRect/>
          </a:stretch>
        </p:blipFill>
        <p:spPr bwMode="auto">
          <a:xfrm>
            <a:off x="6858000" y="2743200"/>
            <a:ext cx="2286000" cy="1563313"/>
          </a:xfrm>
          <a:prstGeom prst="rect">
            <a:avLst/>
          </a:prstGeom>
          <a:noFill/>
        </p:spPr>
      </p:pic>
      <p:cxnSp>
        <p:nvCxnSpPr>
          <p:cNvPr id="10" name="Straight Arrow Connector 9"/>
          <p:cNvCxnSpPr/>
          <p:nvPr/>
        </p:nvCxnSpPr>
        <p:spPr bwMode="auto">
          <a:xfrm>
            <a:off x="6096000" y="3276600"/>
            <a:ext cx="1524000" cy="609600"/>
          </a:xfrm>
          <a:prstGeom prst="straightConnector1">
            <a:avLst/>
          </a:prstGeom>
          <a:solidFill>
            <a:schemeClr val="accent1"/>
          </a:solidFill>
          <a:ln w="19050" cap="flat" cmpd="sng" algn="ctr">
            <a:solidFill>
              <a:schemeClr val="tx1"/>
            </a:solidFill>
            <a:prstDash val="lgDash"/>
            <a:round/>
            <a:headEnd type="none" w="sm" len="sm"/>
            <a:tailEnd type="triangle"/>
          </a:ln>
          <a:effectLst/>
        </p:spPr>
      </p:cxnSp>
      <p:cxnSp>
        <p:nvCxnSpPr>
          <p:cNvPr id="13" name="Straight Arrow Connector 12"/>
          <p:cNvCxnSpPr/>
          <p:nvPr/>
        </p:nvCxnSpPr>
        <p:spPr bwMode="auto">
          <a:xfrm rot="10800000">
            <a:off x="914400" y="2590800"/>
            <a:ext cx="1524000" cy="152400"/>
          </a:xfrm>
          <a:prstGeom prst="straightConnector1">
            <a:avLst/>
          </a:prstGeom>
          <a:solidFill>
            <a:schemeClr val="accent1"/>
          </a:solidFill>
          <a:ln w="19050" cap="flat" cmpd="sng" algn="ctr">
            <a:solidFill>
              <a:schemeClr val="tx1"/>
            </a:solidFill>
            <a:prstDash val="lgDash"/>
            <a:round/>
            <a:headEnd type="none" w="sm" len="sm"/>
            <a:tailEnd type="triangle"/>
          </a:ln>
          <a:effectLst/>
        </p:spPr>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6" name="Rectangle 34"/>
          <p:cNvSpPr>
            <a:spLocks noGrp="1" noChangeArrowheads="1"/>
          </p:cNvSpPr>
          <p:nvPr>
            <p:ph type="title" idx="4294967295"/>
          </p:nvPr>
        </p:nvSpPr>
        <p:spPr>
          <a:xfrm>
            <a:off x="1371600" y="228600"/>
            <a:ext cx="7315200" cy="1066800"/>
          </a:xfrm>
        </p:spPr>
        <p:txBody>
          <a:bodyPr/>
          <a:lstStyle/>
          <a:p>
            <a:pPr>
              <a:lnSpc>
                <a:spcPct val="100000"/>
              </a:lnSpc>
              <a:defRPr/>
            </a:pPr>
            <a:r>
              <a:rPr lang="en-US" sz="3600" dirty="0" smtClean="0"/>
              <a:t>H-E Mathematical Description: Determine Rain Rate (2/2)</a:t>
            </a:r>
            <a:endParaRPr lang="en-US" sz="3600" dirty="0"/>
          </a:p>
        </p:txBody>
      </p:sp>
      <p:sp>
        <p:nvSpPr>
          <p:cNvPr id="2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EC60BEDE-11AF-4D48-9F32-510969DC1795}" type="slidenum">
              <a:rPr lang="en-US" sz="1400">
                <a:solidFill>
                  <a:srgbClr val="F8F8F8"/>
                </a:solidFill>
                <a:effectLst>
                  <a:outerShdw blurRad="38100" dist="38100" dir="2700000" algn="tl">
                    <a:srgbClr val="000000">
                      <a:alpha val="43137"/>
                    </a:srgbClr>
                  </a:outerShdw>
                </a:effectLst>
              </a:rPr>
              <a:pPr algn="r"/>
              <a:t>97</a:t>
            </a:fld>
            <a:endParaRPr lang="en-US" sz="1400" dirty="0">
              <a:solidFill>
                <a:srgbClr val="F8F8F8"/>
              </a:solidFill>
              <a:effectLst>
                <a:outerShdw blurRad="38100" dist="38100" dir="2700000" algn="tl">
                  <a:srgbClr val="000000">
                    <a:alpha val="43137"/>
                  </a:srgbClr>
                </a:outerShdw>
              </a:effectLst>
            </a:endParaRPr>
          </a:p>
        </p:txBody>
      </p:sp>
      <p:pic>
        <p:nvPicPr>
          <p:cNvPr id="44033" name="Picture 1" descr="\\orbit295a\home\bobk\HE_process_flow\Slide14.PNG"/>
          <p:cNvPicPr>
            <a:picLocks noChangeAspect="1" noChangeArrowheads="1"/>
          </p:cNvPicPr>
          <p:nvPr/>
        </p:nvPicPr>
        <p:blipFill>
          <a:blip r:embed="rId3" cstate="print"/>
          <a:srcRect/>
          <a:stretch>
            <a:fillRect/>
          </a:stretch>
        </p:blipFill>
        <p:spPr bwMode="auto">
          <a:xfrm>
            <a:off x="1143000" y="1719072"/>
            <a:ext cx="6858000" cy="5143202"/>
          </a:xfrm>
          <a:prstGeom prst="rect">
            <a:avLst/>
          </a:prstGeom>
          <a:noFill/>
        </p:spPr>
      </p:pic>
      <p:sp>
        <p:nvSpPr>
          <p:cNvPr id="6" name="TextBox 5"/>
          <p:cNvSpPr txBox="1"/>
          <p:nvPr/>
        </p:nvSpPr>
        <p:spPr>
          <a:xfrm>
            <a:off x="1143000" y="6211669"/>
            <a:ext cx="6858000" cy="646331"/>
          </a:xfrm>
          <a:prstGeom prst="rect">
            <a:avLst/>
          </a:prstGeom>
          <a:noFill/>
        </p:spPr>
        <p:txBody>
          <a:bodyPr wrap="square" rtlCol="0">
            <a:spAutoFit/>
          </a:bodyPr>
          <a:lstStyle/>
          <a:p>
            <a:pPr marL="228600" indent="-228600">
              <a:buFont typeface="Arial" pitchFamily="34" charset="0"/>
              <a:buChar char="•"/>
            </a:pPr>
            <a:r>
              <a:rPr lang="en-US" sz="1800" dirty="0" smtClean="0"/>
              <a:t>Adjust the rainfall rates downward for lower RH values using a function with 3 segments.</a:t>
            </a:r>
            <a:endParaRPr lang="en-US" sz="1800" dirty="0"/>
          </a:p>
        </p:txBody>
      </p:sp>
      <p:pic>
        <p:nvPicPr>
          <p:cNvPr id="44034" name="Picture 2" descr="\\orbit295a\home\bobk\HEpaper\figure2c.gif"/>
          <p:cNvPicPr>
            <a:picLocks noChangeAspect="1" noChangeArrowheads="1"/>
          </p:cNvPicPr>
          <p:nvPr/>
        </p:nvPicPr>
        <p:blipFill>
          <a:blip r:embed="rId4" cstate="print"/>
          <a:srcRect/>
          <a:stretch>
            <a:fillRect/>
          </a:stretch>
        </p:blipFill>
        <p:spPr bwMode="auto">
          <a:xfrm>
            <a:off x="4419600" y="3810000"/>
            <a:ext cx="3429000" cy="2344969"/>
          </a:xfrm>
          <a:prstGeom prst="rect">
            <a:avLst/>
          </a:prstGeom>
          <a:noFill/>
        </p:spPr>
      </p:pic>
      <p:cxnSp>
        <p:nvCxnSpPr>
          <p:cNvPr id="9" name="Straight Arrow Connector 8"/>
          <p:cNvCxnSpPr/>
          <p:nvPr/>
        </p:nvCxnSpPr>
        <p:spPr bwMode="auto">
          <a:xfrm rot="16200000" flipH="1">
            <a:off x="4572000" y="3657600"/>
            <a:ext cx="1905000" cy="990600"/>
          </a:xfrm>
          <a:prstGeom prst="straightConnector1">
            <a:avLst/>
          </a:prstGeom>
          <a:solidFill>
            <a:schemeClr val="accent1"/>
          </a:solidFill>
          <a:ln w="19050" cap="flat" cmpd="sng" algn="ctr">
            <a:solidFill>
              <a:schemeClr val="tx1"/>
            </a:solidFill>
            <a:prstDash val="lgDash"/>
            <a:round/>
            <a:headEnd type="none" w="sm" len="sm"/>
            <a:tailEnd type="triangle"/>
          </a:ln>
          <a:effectLst/>
        </p:spPr>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a:noFill/>
        </p:spPr>
        <p:txBody>
          <a:bodyPr/>
          <a:lstStyle/>
          <a:p>
            <a:fld id="{094E2337-9AF2-4EC0-BE07-FAEDA373263E}" type="slidenum">
              <a:rPr lang="en-US" smtClean="0">
                <a:latin typeface="Times New Roman" pitchFamily="18" charset="0"/>
                <a:ea typeface="ＭＳ Ｐゴシック" pitchFamily="34" charset="-128"/>
              </a:rPr>
              <a:pPr/>
              <a:t>98</a:t>
            </a:fld>
            <a:endParaRPr lang="en-US" smtClean="0">
              <a:latin typeface="Times New Roman" pitchFamily="18" charset="0"/>
              <a:ea typeface="ＭＳ Ｐゴシック" pitchFamily="34" charset="-128"/>
            </a:endParaRPr>
          </a:p>
        </p:txBody>
      </p:sp>
      <p:sp>
        <p:nvSpPr>
          <p:cNvPr id="12493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977CF501-B72B-459D-BBEC-D2A06A24FAB8}" type="slidenum">
              <a:rPr lang="en-US" sz="1400"/>
              <a:pPr algn="r"/>
              <a:t>98</a:t>
            </a:fld>
            <a:endParaRPr lang="en-US" sz="1400"/>
          </a:p>
        </p:txBody>
      </p:sp>
      <p:sp>
        <p:nvSpPr>
          <p:cNvPr id="12493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B07BC275-0EFD-4F18-ADA6-49D5A9A47AD6}" type="slidenum">
              <a:rPr lang="en-US" sz="1400"/>
              <a:pPr algn="r"/>
              <a:t>98</a:t>
            </a:fld>
            <a:endParaRPr lang="en-US" sz="1400"/>
          </a:p>
        </p:txBody>
      </p:sp>
      <p:sp>
        <p:nvSpPr>
          <p:cNvPr id="12493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B5FB4924-63E4-45F8-BF21-F3D65D453D57}" type="slidenum">
              <a:rPr lang="en-US" sz="1400"/>
              <a:pPr algn="r"/>
              <a:t>98</a:t>
            </a:fld>
            <a:endParaRPr lang="en-US" sz="1400"/>
          </a:p>
        </p:txBody>
      </p:sp>
      <p:sp>
        <p:nvSpPr>
          <p:cNvPr id="2204677" name="Text Box 5"/>
          <p:cNvSpPr txBox="1">
            <a:spLocks noGrp="1" noChangeArrowheads="1"/>
          </p:cNvSpPr>
          <p:nvPr>
            <p:ph type="title" idx="4294967295"/>
          </p:nvPr>
        </p:nvSpPr>
        <p:spPr>
          <a:xfrm>
            <a:off x="1371600" y="457200"/>
            <a:ext cx="7543800" cy="838200"/>
          </a:xfrm>
        </p:spPr>
        <p:txBody>
          <a:bodyPr/>
          <a:lstStyle/>
          <a:p>
            <a:pPr eaLnBrk="1" hangingPunct="1">
              <a:lnSpc>
                <a:spcPct val="100000"/>
              </a:lnSpc>
              <a:defRPr/>
            </a:pPr>
            <a:r>
              <a:rPr lang="en-US" sz="3600" dirty="0"/>
              <a:t>Summary of </a:t>
            </a:r>
            <a:r>
              <a:rPr lang="en-US" sz="3600" dirty="0" smtClean="0"/>
              <a:t>H-E Rain </a:t>
            </a:r>
            <a:r>
              <a:rPr lang="en-US" sz="3600" dirty="0"/>
              <a:t>Rate Retrieval</a:t>
            </a:r>
          </a:p>
        </p:txBody>
      </p:sp>
      <p:sp>
        <p:nvSpPr>
          <p:cNvPr id="12493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3F45BAD-671F-4B0D-947C-6D602697F0A8}" type="slidenum">
              <a:rPr lang="en-US" sz="1400">
                <a:solidFill>
                  <a:srgbClr val="F8F8F8"/>
                </a:solidFill>
                <a:effectLst>
                  <a:outerShdw blurRad="38100" dist="38100" dir="2700000" algn="tl">
                    <a:srgbClr val="000000">
                      <a:alpha val="43137"/>
                    </a:srgbClr>
                  </a:outerShdw>
                </a:effectLst>
              </a:rPr>
              <a:pPr algn="r"/>
              <a:t>98</a:t>
            </a:fld>
            <a:endParaRPr lang="en-US" sz="1400" dirty="0">
              <a:solidFill>
                <a:srgbClr val="F8F8F8"/>
              </a:solidFill>
              <a:effectLst>
                <a:outerShdw blurRad="38100" dist="38100" dir="2700000" algn="tl">
                  <a:srgbClr val="000000">
                    <a:alpha val="43137"/>
                  </a:srgbClr>
                </a:outerShdw>
              </a:effectLst>
            </a:endParaRPr>
          </a:p>
        </p:txBody>
      </p:sp>
      <p:sp>
        <p:nvSpPr>
          <p:cNvPr id="5331972" name="Rectangle 3"/>
          <p:cNvSpPr>
            <a:spLocks noChangeArrowheads="1"/>
          </p:cNvSpPr>
          <p:nvPr/>
        </p:nvSpPr>
        <p:spPr bwMode="auto">
          <a:xfrm>
            <a:off x="304800" y="1752600"/>
            <a:ext cx="8534400" cy="4953000"/>
          </a:xfrm>
          <a:prstGeom prst="rect">
            <a:avLst/>
          </a:prstGeom>
          <a:noFill/>
          <a:ln w="9525">
            <a:noFill/>
            <a:miter lim="800000"/>
            <a:headEnd/>
            <a:tailEnd/>
          </a:ln>
        </p:spPr>
        <p:txBody>
          <a:bodyPr lIns="92075" tIns="46038" rIns="92075" bIns="46038"/>
          <a:lstStyle/>
          <a:p>
            <a:pPr marL="342900" indent="-342900" eaLnBrk="1" hangingPunct="1">
              <a:spcBef>
                <a:spcPts val="600"/>
              </a:spcBef>
              <a:spcAft>
                <a:spcPts val="0"/>
              </a:spcAft>
              <a:buClr>
                <a:srgbClr val="FAFD00"/>
              </a:buClr>
              <a:buSzPct val="100000"/>
              <a:buFont typeface="Symbol" pitchFamily="18" charset="2"/>
              <a:buChar char="·"/>
              <a:defRPr/>
            </a:pPr>
            <a:r>
              <a:rPr lang="en-US" dirty="0">
                <a:solidFill>
                  <a:srgbClr val="F8F8F8"/>
                </a:solidFill>
                <a:effectLst>
                  <a:outerShdw blurRad="38100" dist="38100" dir="2700000" algn="tl">
                    <a:srgbClr val="000000"/>
                  </a:outerShdw>
                </a:effectLst>
                <a:latin typeface="+mn-lt"/>
              </a:rPr>
              <a:t>Create adjustment fields from GFS data</a:t>
            </a:r>
          </a:p>
          <a:p>
            <a:pPr marL="742950" lvl="1" indent="-285750" eaLnBrk="1" hangingPunct="1">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PW, RH, convective EL, </a:t>
            </a:r>
            <a:r>
              <a:rPr lang="en-US" dirty="0" err="1">
                <a:solidFill>
                  <a:srgbClr val="F8F8F8"/>
                </a:solidFill>
                <a:effectLst>
                  <a:outerShdw blurRad="38100" dist="38100" dir="2700000" algn="tl">
                    <a:srgbClr val="000000"/>
                  </a:outerShdw>
                </a:effectLst>
                <a:latin typeface="+mn-lt"/>
              </a:rPr>
              <a:t>orographic</a:t>
            </a:r>
            <a:r>
              <a:rPr lang="en-US" dirty="0">
                <a:solidFill>
                  <a:srgbClr val="F8F8F8"/>
                </a:solidFill>
                <a:effectLst>
                  <a:outerShdw blurRad="38100" dist="38100" dir="2700000" algn="tl">
                    <a:srgbClr val="000000"/>
                  </a:outerShdw>
                </a:effectLst>
                <a:latin typeface="+mn-lt"/>
              </a:rPr>
              <a:t> correction</a:t>
            </a:r>
          </a:p>
          <a:p>
            <a:pPr marL="342900" indent="-342900" eaLnBrk="1" hangingPunct="1">
              <a:spcBef>
                <a:spcPts val="600"/>
              </a:spcBef>
              <a:spcAft>
                <a:spcPts val="0"/>
              </a:spcAft>
              <a:buClr>
                <a:srgbClr val="FAFD00"/>
              </a:buClr>
              <a:buSzPct val="100000"/>
              <a:buFont typeface="Symbol" pitchFamily="18" charset="2"/>
              <a:buChar char="·"/>
              <a:defRPr/>
            </a:pPr>
            <a:r>
              <a:rPr lang="en-US" dirty="0">
                <a:solidFill>
                  <a:srgbClr val="F8F8F8"/>
                </a:solidFill>
                <a:effectLst>
                  <a:outerShdw blurRad="38100" dist="38100" dir="2700000" algn="tl">
                    <a:srgbClr val="000000"/>
                  </a:outerShdw>
                </a:effectLst>
                <a:latin typeface="+mn-lt"/>
              </a:rPr>
              <a:t>Determine if pixel is raining</a:t>
            </a:r>
          </a:p>
          <a:p>
            <a:pPr marL="742950" lvl="1" indent="-285750" eaLnBrk="1" hangingPunct="1">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Adjust pixel temperature based on </a:t>
            </a:r>
            <a:r>
              <a:rPr lang="en-US" dirty="0" err="1">
                <a:solidFill>
                  <a:srgbClr val="F8F8F8"/>
                </a:solidFill>
                <a:effectLst>
                  <a:outerShdw blurRad="38100" dist="38100" dir="2700000" algn="tl">
                    <a:srgbClr val="000000"/>
                  </a:outerShdw>
                </a:effectLst>
                <a:latin typeface="+mn-lt"/>
              </a:rPr>
              <a:t>orography</a:t>
            </a:r>
            <a:r>
              <a:rPr lang="en-US" dirty="0">
                <a:solidFill>
                  <a:srgbClr val="F8F8F8"/>
                </a:solidFill>
                <a:effectLst>
                  <a:outerShdw blurRad="38100" dist="38100" dir="2700000" algn="tl">
                    <a:srgbClr val="000000"/>
                  </a:outerShdw>
                </a:effectLst>
                <a:latin typeface="+mn-lt"/>
              </a:rPr>
              <a:t> and moisture</a:t>
            </a:r>
          </a:p>
          <a:p>
            <a:pPr marL="742950" lvl="1" indent="-285750" eaLnBrk="1" hangingPunct="1">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No rain if adjusted temperature &gt; 235 K</a:t>
            </a:r>
          </a:p>
          <a:p>
            <a:pPr marL="742950" lvl="1" indent="-285750" eaLnBrk="1" hangingPunct="1">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No rain if adjusted temperature &gt; local average</a:t>
            </a:r>
          </a:p>
          <a:p>
            <a:pPr marL="342900" indent="-342900" eaLnBrk="1" hangingPunct="1">
              <a:spcBef>
                <a:spcPts val="600"/>
              </a:spcBef>
              <a:spcAft>
                <a:spcPts val="0"/>
              </a:spcAft>
              <a:buClr>
                <a:srgbClr val="FAFD00"/>
              </a:buClr>
              <a:buSzPct val="100000"/>
              <a:buFont typeface="Symbol" pitchFamily="18" charset="2"/>
              <a:buChar char="·"/>
              <a:defRPr/>
            </a:pPr>
            <a:r>
              <a:rPr lang="en-US" dirty="0">
                <a:solidFill>
                  <a:srgbClr val="F8F8F8"/>
                </a:solidFill>
                <a:effectLst>
                  <a:outerShdw blurRad="38100" dist="38100" dir="2700000" algn="tl">
                    <a:srgbClr val="000000"/>
                  </a:outerShdw>
                </a:effectLst>
                <a:latin typeface="+mn-lt"/>
              </a:rPr>
              <a:t>Determine rain rates for raining pixels</a:t>
            </a:r>
          </a:p>
          <a:p>
            <a:pPr marL="742950" lvl="1" indent="-285750">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Compute “core” and “non-core” rain rates</a:t>
            </a:r>
          </a:p>
          <a:p>
            <a:pPr marL="742950" lvl="1" indent="-285750">
              <a:spcBef>
                <a:spcPts val="600"/>
              </a:spcBef>
              <a:spcAft>
                <a:spcPts val="0"/>
              </a:spcAft>
              <a:buClr>
                <a:srgbClr val="A2D7FF"/>
              </a:buClr>
              <a:buSzPct val="100000"/>
              <a:buFontTx/>
              <a:buChar char="»"/>
              <a:defRPr/>
            </a:pPr>
            <a:r>
              <a:rPr lang="en-US" dirty="0">
                <a:solidFill>
                  <a:srgbClr val="F8F8F8"/>
                </a:solidFill>
                <a:effectLst>
                  <a:outerShdw blurRad="38100" dist="38100" dir="2700000" algn="tl">
                    <a:srgbClr val="000000"/>
                  </a:outerShdw>
                </a:effectLst>
                <a:latin typeface="+mn-lt"/>
              </a:rPr>
              <a:t>Compute rain rate based on proportion of “core” and “non-core” rain rates based on local Tb</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a:noFill/>
        </p:spPr>
        <p:txBody>
          <a:bodyPr/>
          <a:lstStyle/>
          <a:p>
            <a:fld id="{0678F9A6-35B3-4D71-B724-4E337E6DF06F}" type="slidenum">
              <a:rPr lang="en-US" smtClean="0">
                <a:latin typeface="Times New Roman" pitchFamily="18" charset="0"/>
                <a:ea typeface="ＭＳ Ｐゴシック" pitchFamily="34" charset="-128"/>
              </a:rPr>
              <a:pPr/>
              <a:t>99</a:t>
            </a:fld>
            <a:endParaRPr lang="en-US" smtClean="0">
              <a:latin typeface="Times New Roman" pitchFamily="18" charset="0"/>
              <a:ea typeface="ＭＳ Ｐゴシック" pitchFamily="34" charset="-128"/>
            </a:endParaRPr>
          </a:p>
        </p:txBody>
      </p:sp>
      <p:sp>
        <p:nvSpPr>
          <p:cNvPr id="12595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0BC30B21-34D0-41D1-8CBB-00C87EDD7536}" type="slidenum">
              <a:rPr lang="en-US" sz="1400"/>
              <a:pPr algn="r"/>
              <a:t>99</a:t>
            </a:fld>
            <a:endParaRPr lang="en-US" sz="1400"/>
          </a:p>
        </p:txBody>
      </p:sp>
      <p:sp>
        <p:nvSpPr>
          <p:cNvPr id="12595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FA435925-C52A-498F-B9A9-3AEA45AECBB2}" type="slidenum">
              <a:rPr lang="en-US" sz="1400"/>
              <a:pPr algn="r"/>
              <a:t>99</a:t>
            </a:fld>
            <a:endParaRPr lang="en-US" sz="1400"/>
          </a:p>
        </p:txBody>
      </p:sp>
      <p:sp>
        <p:nvSpPr>
          <p:cNvPr id="12595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245ACC00-E121-4529-9F54-EE925E431910}" type="slidenum">
              <a:rPr lang="en-US" sz="1400"/>
              <a:pPr algn="r"/>
              <a:t>99</a:t>
            </a:fld>
            <a:endParaRPr lang="en-US" sz="1400"/>
          </a:p>
        </p:txBody>
      </p:sp>
      <p:sp>
        <p:nvSpPr>
          <p:cNvPr id="12595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57AD6BA4-0D2E-4CE5-B3C8-64433FE033DE}" type="slidenum">
              <a:rPr lang="en-US" sz="1400">
                <a:solidFill>
                  <a:srgbClr val="F8F8F8"/>
                </a:solidFill>
                <a:effectLst>
                  <a:outerShdw blurRad="38100" dist="38100" dir="2700000" algn="tl">
                    <a:srgbClr val="000000">
                      <a:alpha val="43137"/>
                    </a:srgbClr>
                  </a:outerShdw>
                </a:effectLst>
              </a:rPr>
              <a:pPr algn="r"/>
              <a:t>99</a:t>
            </a:fld>
            <a:endParaRPr lang="en-US" sz="1400" dirty="0">
              <a:solidFill>
                <a:srgbClr val="F8F8F8"/>
              </a:solidFill>
              <a:effectLst>
                <a:outerShdw blurRad="38100" dist="38100" dir="2700000" algn="tl">
                  <a:srgbClr val="000000">
                    <a:alpha val="43137"/>
                  </a:srgbClr>
                </a:outerShdw>
              </a:effectLst>
            </a:endParaRPr>
          </a:p>
        </p:txBody>
      </p:sp>
      <p:sp>
        <p:nvSpPr>
          <p:cNvPr id="1782786" name="Rectangle 2"/>
          <p:cNvSpPr>
            <a:spLocks noGrp="1" noChangeArrowheads="1"/>
          </p:cNvSpPr>
          <p:nvPr>
            <p:ph type="title" idx="4294967295"/>
          </p:nvPr>
        </p:nvSpPr>
        <p:spPr/>
        <p:txBody>
          <a:bodyPr/>
          <a:lstStyle/>
          <a:p>
            <a:pPr>
              <a:defRPr/>
            </a:pPr>
            <a:r>
              <a:rPr lang="en-US" sz="3600"/>
              <a:t>Practical Considerations (1)</a:t>
            </a:r>
          </a:p>
        </p:txBody>
      </p:sp>
      <p:sp>
        <p:nvSpPr>
          <p:cNvPr id="5411844" name="Rectangle 4"/>
          <p:cNvSpPr>
            <a:spLocks noGrp="1" noChangeArrowheads="1"/>
          </p:cNvSpPr>
          <p:nvPr>
            <p:ph type="body" idx="4294967295"/>
          </p:nvPr>
        </p:nvSpPr>
        <p:spPr>
          <a:xfrm>
            <a:off x="381000" y="1752600"/>
            <a:ext cx="8382000" cy="4572000"/>
          </a:xfrm>
        </p:spPr>
        <p:txBody>
          <a:bodyPr/>
          <a:lstStyle/>
          <a:p>
            <a:pPr>
              <a:defRPr/>
            </a:pPr>
            <a:r>
              <a:rPr lang="en-US" b="1" dirty="0">
                <a:solidFill>
                  <a:srgbClr val="FFFF00"/>
                </a:solidFill>
              </a:rPr>
              <a:t>Numerical computational considerations</a:t>
            </a:r>
          </a:p>
          <a:p>
            <a:pPr lvl="1">
              <a:defRPr/>
            </a:pPr>
            <a:r>
              <a:rPr lang="en-US" dirty="0" smtClean="0">
                <a:solidFill>
                  <a:srgbClr val="FFFFFF"/>
                </a:solidFill>
              </a:rPr>
              <a:t>Each separate satellite can be processed in parallel </a:t>
            </a:r>
            <a:r>
              <a:rPr lang="en-US" dirty="0">
                <a:solidFill>
                  <a:srgbClr val="FFFFFF"/>
                </a:solidFill>
              </a:rPr>
              <a:t>processing </a:t>
            </a:r>
            <a:r>
              <a:rPr lang="en-US" dirty="0" smtClean="0">
                <a:solidFill>
                  <a:srgbClr val="FFFFFF"/>
                </a:solidFill>
              </a:rPr>
              <a:t>if </a:t>
            </a:r>
            <a:r>
              <a:rPr lang="en-US" dirty="0">
                <a:solidFill>
                  <a:srgbClr val="FFFFFF"/>
                </a:solidFill>
              </a:rPr>
              <a:t>desired to reduce processing time</a:t>
            </a:r>
          </a:p>
          <a:p>
            <a:pPr>
              <a:defRPr/>
            </a:pPr>
            <a:r>
              <a:rPr lang="en-US" b="1" dirty="0">
                <a:solidFill>
                  <a:srgbClr val="FFFF00"/>
                </a:solidFill>
              </a:rPr>
              <a:t>Programming and procedure considerations</a:t>
            </a:r>
          </a:p>
          <a:p>
            <a:pPr lvl="1">
              <a:defRPr/>
            </a:pPr>
            <a:r>
              <a:rPr lang="en-US" dirty="0" smtClean="0">
                <a:solidFill>
                  <a:srgbClr val="FFFFFF"/>
                </a:solidFill>
              </a:rPr>
              <a:t>Sub-sectors could be processed, but margin needs to be included to avoid errors from processing partial clouds</a:t>
            </a:r>
          </a:p>
          <a:p>
            <a:pPr lvl="1">
              <a:defRPr/>
            </a:pPr>
            <a:endParaRPr lang="en-US" dirty="0" smtClean="0">
              <a:solidFill>
                <a:srgbClr val="FFFFFF"/>
              </a:solidFill>
            </a:endParaRPr>
          </a:p>
          <a:p>
            <a:pPr lvl="1">
              <a:defRPr/>
            </a:pPr>
            <a:endParaRPr lang="en-US" sz="280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Designs\NOAA.PPT</Template>
  <TotalTime>52575</TotalTime>
  <Words>9093</Words>
  <Application>Microsoft Office PowerPoint</Application>
  <PresentationFormat>On-screen Show (4:3)</PresentationFormat>
  <Paragraphs>2095</Paragraphs>
  <Slides>190</Slides>
  <Notes>143</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190</vt:i4>
      </vt:variant>
    </vt:vector>
  </HeadingPairs>
  <TitlesOfParts>
    <vt:vector size="197" baseType="lpstr">
      <vt:lpstr>NOAA</vt:lpstr>
      <vt:lpstr>2_Custom Design</vt:lpstr>
      <vt:lpstr>Custom Design</vt:lpstr>
      <vt:lpstr>1_Custom Design</vt:lpstr>
      <vt:lpstr>2_NOAA</vt:lpstr>
      <vt:lpstr>Bitmap Image</vt:lpstr>
      <vt:lpstr>Document</vt:lpstr>
      <vt:lpstr>  Global Hydro-Estimator Satellite Rainfall Estimates   Critical Design Review  September 9, 2011</vt:lpstr>
      <vt:lpstr>Review Agenda</vt:lpstr>
      <vt:lpstr>Outline</vt:lpstr>
      <vt:lpstr>Slide 4</vt:lpstr>
      <vt:lpstr>Introduction</vt:lpstr>
      <vt:lpstr>Background</vt:lpstr>
      <vt:lpstr>Requirements</vt:lpstr>
      <vt:lpstr>Background</vt:lpstr>
      <vt:lpstr>Background -- Satellites</vt:lpstr>
      <vt:lpstr>Slide 10</vt:lpstr>
      <vt:lpstr>Capabilities &amp; Impacts</vt:lpstr>
      <vt:lpstr>Project Stakeholders – Customers and Users</vt:lpstr>
      <vt:lpstr>Project Stakeholders – Operations and Maintenance</vt:lpstr>
      <vt:lpstr>Project Stakeholders – Development Team</vt:lpstr>
      <vt:lpstr>Project Plan  Stakeholder Involvement</vt:lpstr>
      <vt:lpstr>HE Project: Organization Chart</vt:lpstr>
      <vt:lpstr>Project Plan: Task and Schedules</vt:lpstr>
      <vt:lpstr>GHE Project Timeline:  Algorithm Development</vt:lpstr>
      <vt:lpstr>GHE Project Timeline:   Compressed Algorithm Development</vt:lpstr>
      <vt:lpstr>GHE Project  Risk Management</vt:lpstr>
      <vt:lpstr>GHE CDR – Entry Criteria</vt:lpstr>
      <vt:lpstr>GHE Team CDR –  Exit Criteria</vt:lpstr>
      <vt:lpstr>Review Objectives</vt:lpstr>
      <vt:lpstr>Review Agenda</vt:lpstr>
      <vt:lpstr>Slide 25</vt:lpstr>
      <vt:lpstr>GHE Pre-CDR Reports and Actions</vt:lpstr>
      <vt:lpstr>Pre-CDR Risks and Actions</vt:lpstr>
      <vt:lpstr>Pre-CDR Risks and  Actions For GHE</vt:lpstr>
      <vt:lpstr>Pre-CDR Risks and  Actions For HE</vt:lpstr>
      <vt:lpstr>Pre-CDR Risks and  Actions For GHE</vt:lpstr>
      <vt:lpstr>Pre-CDR Risks and  Actions For GHE</vt:lpstr>
      <vt:lpstr>Outline</vt:lpstr>
      <vt:lpstr>Slide 33</vt:lpstr>
      <vt:lpstr>GHE - Requirements </vt:lpstr>
      <vt:lpstr>Project Requirements  Have Been Established </vt:lpstr>
      <vt:lpstr>Requirements Allocation  Document</vt:lpstr>
      <vt:lpstr>GHE Requirements –  Basic Requirement 0.0</vt:lpstr>
      <vt:lpstr>GHE Requirements –  Basic Requirement 1.0</vt:lpstr>
      <vt:lpstr>GHE Requirements –  Basic Requirement 1.0</vt:lpstr>
      <vt:lpstr>GHE Requirements –  Basic Requirement 2.0</vt:lpstr>
      <vt:lpstr>GHE Requirements –  Basic Requirement 3.0</vt:lpstr>
      <vt:lpstr>GHE Requirements –  Basic Requirement 4.0</vt:lpstr>
      <vt:lpstr>GHE Requirements –  Basic Requirement 5.0</vt:lpstr>
      <vt:lpstr>GHE Requirements –  Basic Requirement 6.0</vt:lpstr>
      <vt:lpstr>GHE Requirements –  Basic Requirement 7.0</vt:lpstr>
      <vt:lpstr>GHE Requirements –  Basic Requirement 8.0</vt:lpstr>
      <vt:lpstr>GHE Requirements –  Basic Requirement 9.0</vt:lpstr>
      <vt:lpstr>GHE Requirements –  Basic Requirement 10.0</vt:lpstr>
      <vt:lpstr>GHE Requirements –  Summary</vt:lpstr>
      <vt:lpstr>Outline</vt:lpstr>
      <vt:lpstr>Slide 51</vt:lpstr>
      <vt:lpstr>Operations Concept - Overview</vt:lpstr>
      <vt:lpstr>GHE Rainfall Products Customers</vt:lpstr>
      <vt:lpstr>What is the Product?</vt:lpstr>
      <vt:lpstr>Why Are The Products Being Produced?</vt:lpstr>
      <vt:lpstr>How Will The Products Be Used?</vt:lpstr>
      <vt:lpstr>How Should The Products Be Produced? (1/6)</vt:lpstr>
      <vt:lpstr>How Should The Products Be Produced? (2/6)</vt:lpstr>
      <vt:lpstr>How Should The Products Be Produced? (3/6)</vt:lpstr>
      <vt:lpstr>How Should The Products Be Produced? (4/6)</vt:lpstr>
      <vt:lpstr>How Should The Products Be Produced? (5/6)</vt:lpstr>
      <vt:lpstr>How Should The Products Be Produced? (6/6)</vt:lpstr>
      <vt:lpstr>CDR Risks and Actions</vt:lpstr>
      <vt:lpstr>Risks and Actions</vt:lpstr>
      <vt:lpstr>Outline</vt:lpstr>
      <vt:lpstr>Slide 66</vt:lpstr>
      <vt:lpstr>H-E Algorithm Theoretical  Basis Outline</vt:lpstr>
      <vt:lpstr>H-E Algorithm Theoretical  Basis Outline</vt:lpstr>
      <vt:lpstr>Global H-E  Algorithm Theoretical Basis</vt:lpstr>
      <vt:lpstr>H-E Algorithm Background</vt:lpstr>
      <vt:lpstr>Global H-E Algorithm Objectives</vt:lpstr>
      <vt:lpstr>H-E Algorithm  Processing Outline</vt:lpstr>
      <vt:lpstr>H-E Algorithm Sensor Input</vt:lpstr>
      <vt:lpstr>H-E Algorithm Sensor Input Details</vt:lpstr>
      <vt:lpstr>H-E Algorithm Ancillary Input</vt:lpstr>
      <vt:lpstr>H-E Algorithm Ancillary Input Details</vt:lpstr>
      <vt:lpstr>H-EAlgorithm Ancillary Input Details</vt:lpstr>
      <vt:lpstr>Hydro-Estimator Algorithm  Output</vt:lpstr>
      <vt:lpstr>Hydro-Estimator Retrieval Strategy</vt:lpstr>
      <vt:lpstr>H-E Algorithm: Physical Basis (1)</vt:lpstr>
      <vt:lpstr>H-E Algorithm: Physical Basis (2)</vt:lpstr>
      <vt:lpstr>H-E Algorithm: Physical Basis (3)</vt:lpstr>
      <vt:lpstr>H-E Algorithm: Physical Basis (4)</vt:lpstr>
      <vt:lpstr>H-E Algorithm Mathematical Description</vt:lpstr>
      <vt:lpstr>H-E Mathematical Description: IR Tb Adjustment (Overview)</vt:lpstr>
      <vt:lpstr>H-E Mathematical Description: IR Tb Adjustment (1/2)</vt:lpstr>
      <vt:lpstr>H-E Mathematical Description: IR Tb Adjustment (2/2)</vt:lpstr>
      <vt:lpstr>H-E Mathematical Description: Determine Raining Areas (Overview)</vt:lpstr>
      <vt:lpstr>H-E Mathematical Description: Determine Raining Areas (1/6)</vt:lpstr>
      <vt:lpstr>H-E Mathematical Description: Determine Raining Areas (2/6)</vt:lpstr>
      <vt:lpstr>H-E Mathematical Description: Determine Raining Areas (3/6)</vt:lpstr>
      <vt:lpstr>H-E Mathematical Description: Determine Raining Areas (4/6)</vt:lpstr>
      <vt:lpstr>H-E Mathematical Description: Determine Raining Areas (5/6)</vt:lpstr>
      <vt:lpstr>H-E Mathematical Description: Determine Raining Areas (6/6)</vt:lpstr>
      <vt:lpstr>H-E Mathematical Description: Determine Rain Rate (Overview)</vt:lpstr>
      <vt:lpstr>H-E Mathematical Description: Determine Rain Rate (1/2)</vt:lpstr>
      <vt:lpstr>H-E Mathematical Description: Determine Rain Rate (2/2)</vt:lpstr>
      <vt:lpstr>Summary of H-E Rain Rate Retrieval</vt:lpstr>
      <vt:lpstr>Practical Considerations (1)</vt:lpstr>
      <vt:lpstr>Practical Considerations (2)</vt:lpstr>
      <vt:lpstr>Practical Considerations (3)</vt:lpstr>
      <vt:lpstr>Example of Implementation from Current Processing at STAR</vt:lpstr>
      <vt:lpstr>Rainfall Rate Algorithm Verification</vt:lpstr>
      <vt:lpstr>Rainfall Rate Algorithm Performance Estimates </vt:lpstr>
      <vt:lpstr>Assumptions and Limitations </vt:lpstr>
      <vt:lpstr>Error Budget</vt:lpstr>
      <vt:lpstr>Product Quality Monitoring</vt:lpstr>
      <vt:lpstr>Summary</vt:lpstr>
      <vt:lpstr>Outline</vt:lpstr>
      <vt:lpstr>Slide 110</vt:lpstr>
      <vt:lpstr>Software Architecture </vt:lpstr>
      <vt:lpstr> CDR Software Architecture</vt:lpstr>
      <vt:lpstr>   Software Architecture Levels</vt:lpstr>
      <vt:lpstr>External Interfaces -- Definition</vt:lpstr>
      <vt:lpstr>External Interfaces - Criteria</vt:lpstr>
      <vt:lpstr>External Interface  Design at CDR</vt:lpstr>
      <vt:lpstr>Purpose</vt:lpstr>
      <vt:lpstr>GHE System</vt:lpstr>
      <vt:lpstr>Data Flow and Interfaces</vt:lpstr>
      <vt:lpstr>GHE System Context Diagram</vt:lpstr>
      <vt:lpstr>GHE System Level</vt:lpstr>
      <vt:lpstr>GHE System Level</vt:lpstr>
      <vt:lpstr>GHE Inputs </vt:lpstr>
      <vt:lpstr>McIDAS AREA Files</vt:lpstr>
      <vt:lpstr>McIDAS AREA Files</vt:lpstr>
      <vt:lpstr>GFS Model Data</vt:lpstr>
      <vt:lpstr>Static Local Data</vt:lpstr>
      <vt:lpstr>Product Precedence</vt:lpstr>
      <vt:lpstr>Product Precedence Model Data</vt:lpstr>
      <vt:lpstr>Product Precedence Model Data</vt:lpstr>
      <vt:lpstr>Product Precedence Satellite Runs</vt:lpstr>
      <vt:lpstr>Product Precedence Satellite Runs</vt:lpstr>
      <vt:lpstr>Product Precedence Satellite Runs</vt:lpstr>
      <vt:lpstr>Product Precedence Satellite Runs</vt:lpstr>
      <vt:lpstr>Product Precedence Composites</vt:lpstr>
      <vt:lpstr>Product Precedence Composites</vt:lpstr>
      <vt:lpstr>Output Files</vt:lpstr>
      <vt:lpstr>Hardware</vt:lpstr>
      <vt:lpstr>Software/Compilers</vt:lpstr>
      <vt:lpstr>External Interface  Design at CDR</vt:lpstr>
      <vt:lpstr>GHE Unit Level  Data Flows– Table</vt:lpstr>
      <vt:lpstr>Slide 142</vt:lpstr>
      <vt:lpstr>Design Overview Description</vt:lpstr>
      <vt:lpstr>STAR EPL Process –  Design Overview </vt:lpstr>
      <vt:lpstr>Metadata Design</vt:lpstr>
      <vt:lpstr>GHE Unit Description</vt:lpstr>
      <vt:lpstr>GHE Unit Description – PW</vt:lpstr>
      <vt:lpstr>GHE Unit Description – RH</vt:lpstr>
      <vt:lpstr>GHE Unit Description – Orographic</vt:lpstr>
      <vt:lpstr>GHE Unit Description – Equilibrium Level</vt:lpstr>
      <vt:lpstr>GHE Unit Description – Rain Rates</vt:lpstr>
      <vt:lpstr>GHE Unit Description – Spatial Mosaics</vt:lpstr>
      <vt:lpstr>GHE Unit Description</vt:lpstr>
      <vt:lpstr>Outline</vt:lpstr>
      <vt:lpstr>Slide 155</vt:lpstr>
      <vt:lpstr>QA Overview (1)</vt:lpstr>
      <vt:lpstr>QA Overview (2)</vt:lpstr>
      <vt:lpstr>Quality Assurance </vt:lpstr>
      <vt:lpstr>QA Activities</vt:lpstr>
      <vt:lpstr>Slide 160</vt:lpstr>
      <vt:lpstr>CM Stakeholders</vt:lpstr>
      <vt:lpstr>Project  Monitoring and Control</vt:lpstr>
      <vt:lpstr>Validation of  GHE Needs</vt:lpstr>
      <vt:lpstr>Validation of  GHE Needs</vt:lpstr>
      <vt:lpstr>Validation of  User Needs</vt:lpstr>
      <vt:lpstr>Products Verification and Validation (V&amp;V)</vt:lpstr>
      <vt:lpstr>Verification Methods </vt:lpstr>
      <vt:lpstr>Verification: Data Product</vt:lpstr>
      <vt:lpstr>Verification: Software and Tool</vt:lpstr>
      <vt:lpstr>Documentation</vt:lpstr>
      <vt:lpstr>Verification―  Documentation</vt:lpstr>
      <vt:lpstr>Algorithm Testing</vt:lpstr>
      <vt:lpstr>Coding Standards </vt:lpstr>
      <vt:lpstr>Tools</vt:lpstr>
      <vt:lpstr>Collaboration and  Communication</vt:lpstr>
      <vt:lpstr>QA Summary</vt:lpstr>
      <vt:lpstr>CDR Risks and  Actions For GHE</vt:lpstr>
      <vt:lpstr>Outline</vt:lpstr>
      <vt:lpstr>Slide 179</vt:lpstr>
      <vt:lpstr>Open Pre-CDR Risks and  Actions For GHE</vt:lpstr>
      <vt:lpstr>Open Pre-CDR Risks and  Actions For GHE</vt:lpstr>
      <vt:lpstr>GHE CDR Risks and Actions</vt:lpstr>
      <vt:lpstr>GHE CDR  Risks and Actions</vt:lpstr>
      <vt:lpstr>Review Items Summary</vt:lpstr>
      <vt:lpstr>Outline</vt:lpstr>
      <vt:lpstr>Slide 186</vt:lpstr>
      <vt:lpstr>Review Objectives  Have Been Addressed </vt:lpstr>
      <vt:lpstr>Next Steps </vt:lpstr>
      <vt:lpstr>Open Discussion</vt:lpstr>
      <vt:lpstr>Appendix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Hydro-Estimator CDR</dc:title>
  <dc:subject>CDR</dc:subject>
  <dc:creator>Walter Wolf</dc:creator>
  <cp:lastModifiedBy>Walter Wolf</cp:lastModifiedBy>
  <cp:revision>923</cp:revision>
  <dcterms:created xsi:type="dcterms:W3CDTF">2011-04-25T16:43:35Z</dcterms:created>
  <dcterms:modified xsi:type="dcterms:W3CDTF">2011-08-09T01:43:03Z</dcterms:modified>
</cp:coreProperties>
</file>