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2"/>
  </p:notesMasterIdLst>
  <p:handoutMasterIdLst>
    <p:handoutMasterId r:id="rId13"/>
  </p:handoutMasterIdLst>
  <p:sldIdLst>
    <p:sldId id="259" r:id="rId2"/>
    <p:sldId id="286" r:id="rId3"/>
    <p:sldId id="308" r:id="rId4"/>
    <p:sldId id="309" r:id="rId5"/>
    <p:sldId id="310" r:id="rId6"/>
    <p:sldId id="311" r:id="rId7"/>
    <p:sldId id="289" r:id="rId8"/>
    <p:sldId id="287" r:id="rId9"/>
    <p:sldId id="279" r:id="rId10"/>
    <p:sldId id="270" r:id="rId11"/>
  </p:sldIdLst>
  <p:sldSz cx="9144000" cy="6858000" type="screen4x3"/>
  <p:notesSz cx="6858000" cy="9180513"/>
  <p:defaultTextStyle>
    <a:defPPr>
      <a:defRPr lang="en-US"/>
    </a:defPPr>
    <a:lvl1pPr algn="l" rtl="0" fontAlgn="base">
      <a:spcBef>
        <a:spcPct val="0"/>
      </a:spcBef>
      <a:spcAft>
        <a:spcPct val="0"/>
      </a:spcAft>
      <a:defRPr kern="1200">
        <a:solidFill>
          <a:srgbClr val="0C2A8C"/>
        </a:solidFill>
        <a:latin typeface="Arial" charset="0"/>
        <a:ea typeface="+mn-ea"/>
        <a:cs typeface="Arial" charset="0"/>
      </a:defRPr>
    </a:lvl1pPr>
    <a:lvl2pPr marL="457200" algn="l" rtl="0" fontAlgn="base">
      <a:spcBef>
        <a:spcPct val="0"/>
      </a:spcBef>
      <a:spcAft>
        <a:spcPct val="0"/>
      </a:spcAft>
      <a:defRPr kern="1200">
        <a:solidFill>
          <a:srgbClr val="0C2A8C"/>
        </a:solidFill>
        <a:latin typeface="Arial" charset="0"/>
        <a:ea typeface="+mn-ea"/>
        <a:cs typeface="Arial" charset="0"/>
      </a:defRPr>
    </a:lvl2pPr>
    <a:lvl3pPr marL="914400" algn="l" rtl="0" fontAlgn="base">
      <a:spcBef>
        <a:spcPct val="0"/>
      </a:spcBef>
      <a:spcAft>
        <a:spcPct val="0"/>
      </a:spcAft>
      <a:defRPr kern="1200">
        <a:solidFill>
          <a:srgbClr val="0C2A8C"/>
        </a:solidFill>
        <a:latin typeface="Arial" charset="0"/>
        <a:ea typeface="+mn-ea"/>
        <a:cs typeface="Arial" charset="0"/>
      </a:defRPr>
    </a:lvl3pPr>
    <a:lvl4pPr marL="1371600" algn="l" rtl="0" fontAlgn="base">
      <a:spcBef>
        <a:spcPct val="0"/>
      </a:spcBef>
      <a:spcAft>
        <a:spcPct val="0"/>
      </a:spcAft>
      <a:defRPr kern="1200">
        <a:solidFill>
          <a:srgbClr val="0C2A8C"/>
        </a:solidFill>
        <a:latin typeface="Arial" charset="0"/>
        <a:ea typeface="+mn-ea"/>
        <a:cs typeface="Arial" charset="0"/>
      </a:defRPr>
    </a:lvl4pPr>
    <a:lvl5pPr marL="1828800" algn="l" rtl="0" fontAlgn="base">
      <a:spcBef>
        <a:spcPct val="0"/>
      </a:spcBef>
      <a:spcAft>
        <a:spcPct val="0"/>
      </a:spcAft>
      <a:defRPr kern="1200">
        <a:solidFill>
          <a:srgbClr val="0C2A8C"/>
        </a:solidFill>
        <a:latin typeface="Arial" charset="0"/>
        <a:ea typeface="+mn-ea"/>
        <a:cs typeface="Arial" charset="0"/>
      </a:defRPr>
    </a:lvl5pPr>
    <a:lvl6pPr marL="2286000" algn="l" defTabSz="914400" rtl="0" eaLnBrk="1" latinLnBrk="0" hangingPunct="1">
      <a:defRPr kern="1200">
        <a:solidFill>
          <a:srgbClr val="0C2A8C"/>
        </a:solidFill>
        <a:latin typeface="Arial" charset="0"/>
        <a:ea typeface="+mn-ea"/>
        <a:cs typeface="Arial" charset="0"/>
      </a:defRPr>
    </a:lvl6pPr>
    <a:lvl7pPr marL="2743200" algn="l" defTabSz="914400" rtl="0" eaLnBrk="1" latinLnBrk="0" hangingPunct="1">
      <a:defRPr kern="1200">
        <a:solidFill>
          <a:srgbClr val="0C2A8C"/>
        </a:solidFill>
        <a:latin typeface="Arial" charset="0"/>
        <a:ea typeface="+mn-ea"/>
        <a:cs typeface="Arial" charset="0"/>
      </a:defRPr>
    </a:lvl7pPr>
    <a:lvl8pPr marL="3200400" algn="l" defTabSz="914400" rtl="0" eaLnBrk="1" latinLnBrk="0" hangingPunct="1">
      <a:defRPr kern="1200">
        <a:solidFill>
          <a:srgbClr val="0C2A8C"/>
        </a:solidFill>
        <a:latin typeface="Arial" charset="0"/>
        <a:ea typeface="+mn-ea"/>
        <a:cs typeface="Arial" charset="0"/>
      </a:defRPr>
    </a:lvl8pPr>
    <a:lvl9pPr marL="3657600" algn="l" defTabSz="914400" rtl="0" eaLnBrk="1" latinLnBrk="0" hangingPunct="1">
      <a:defRPr kern="1200">
        <a:solidFill>
          <a:srgbClr val="0C2A8C"/>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clrMode="bw"/>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C2A8C"/>
    <a:srgbClr val="000099"/>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2166" autoAdjust="0"/>
    <p:restoredTop sz="79574" autoAdjust="0"/>
  </p:normalViewPr>
  <p:slideViewPr>
    <p:cSldViewPr>
      <p:cViewPr>
        <p:scale>
          <a:sx n="80" d="100"/>
          <a:sy n="80" d="100"/>
        </p:scale>
        <p:origin x="-2442" y="-21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844"/>
    </p:cViewPr>
  </p:sorterViewPr>
  <p:notesViewPr>
    <p:cSldViewPr>
      <p:cViewPr varScale="1">
        <p:scale>
          <a:sx n="65" d="100"/>
          <a:sy n="65" d="100"/>
        </p:scale>
        <p:origin x="-1998" y="-120"/>
      </p:cViewPr>
      <p:guideLst>
        <p:guide orient="horz" pos="2892"/>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8788"/>
          </a:xfrm>
          <a:prstGeom prst="rect">
            <a:avLst/>
          </a:prstGeom>
          <a:noFill/>
          <a:ln w="9525">
            <a:noFill/>
            <a:miter lim="800000"/>
            <a:headEnd/>
            <a:tailEnd/>
          </a:ln>
          <a:effectLst/>
        </p:spPr>
        <p:txBody>
          <a:bodyPr vert="horz" wrap="square" lIns="90782" tIns="45391" rIns="90782" bIns="45391" numCol="1" anchor="t" anchorCtr="0" compatLnSpc="1">
            <a:prstTxWarp prst="textNoShape">
              <a:avLst/>
            </a:prstTxWarp>
          </a:bodyPr>
          <a:lstStyle>
            <a:lvl1pPr>
              <a:defRPr sz="1200">
                <a:solidFill>
                  <a:schemeClr val="tx1"/>
                </a:solidFill>
              </a:defRPr>
            </a:lvl1pPr>
          </a:lstStyle>
          <a:p>
            <a:endParaRPr lang="en-US"/>
          </a:p>
        </p:txBody>
      </p:sp>
      <p:sp>
        <p:nvSpPr>
          <p:cNvPr id="45059" name="Rectangle 3"/>
          <p:cNvSpPr>
            <a:spLocks noGrp="1" noChangeArrowheads="1"/>
          </p:cNvSpPr>
          <p:nvPr>
            <p:ph type="dt" sz="quarter" idx="1"/>
          </p:nvPr>
        </p:nvSpPr>
        <p:spPr bwMode="auto">
          <a:xfrm>
            <a:off x="3884613" y="0"/>
            <a:ext cx="2971800" cy="458788"/>
          </a:xfrm>
          <a:prstGeom prst="rect">
            <a:avLst/>
          </a:prstGeom>
          <a:noFill/>
          <a:ln w="9525">
            <a:noFill/>
            <a:miter lim="800000"/>
            <a:headEnd/>
            <a:tailEnd/>
          </a:ln>
          <a:effectLst/>
        </p:spPr>
        <p:txBody>
          <a:bodyPr vert="horz" wrap="square" lIns="90782" tIns="45391" rIns="90782" bIns="45391" numCol="1" anchor="t" anchorCtr="0" compatLnSpc="1">
            <a:prstTxWarp prst="textNoShape">
              <a:avLst/>
            </a:prstTxWarp>
          </a:bodyPr>
          <a:lstStyle>
            <a:lvl1pPr algn="r">
              <a:defRPr sz="1200">
                <a:solidFill>
                  <a:schemeClr val="tx1"/>
                </a:solidFill>
              </a:defRPr>
            </a:lvl1pPr>
          </a:lstStyle>
          <a:p>
            <a:endParaRPr lang="en-US"/>
          </a:p>
        </p:txBody>
      </p:sp>
      <p:sp>
        <p:nvSpPr>
          <p:cNvPr id="45060" name="Rectangle 4"/>
          <p:cNvSpPr>
            <a:spLocks noGrp="1" noChangeArrowheads="1"/>
          </p:cNvSpPr>
          <p:nvPr>
            <p:ph type="ftr" sz="quarter" idx="2"/>
          </p:nvPr>
        </p:nvSpPr>
        <p:spPr bwMode="auto">
          <a:xfrm>
            <a:off x="0" y="8720138"/>
            <a:ext cx="2971800" cy="458787"/>
          </a:xfrm>
          <a:prstGeom prst="rect">
            <a:avLst/>
          </a:prstGeom>
          <a:noFill/>
          <a:ln w="9525">
            <a:noFill/>
            <a:miter lim="800000"/>
            <a:headEnd/>
            <a:tailEnd/>
          </a:ln>
          <a:effectLst/>
        </p:spPr>
        <p:txBody>
          <a:bodyPr vert="horz" wrap="square" lIns="90782" tIns="45391" rIns="90782" bIns="45391" numCol="1" anchor="b" anchorCtr="0" compatLnSpc="1">
            <a:prstTxWarp prst="textNoShape">
              <a:avLst/>
            </a:prstTxWarp>
          </a:bodyPr>
          <a:lstStyle>
            <a:lvl1pPr>
              <a:defRPr sz="1200">
                <a:solidFill>
                  <a:schemeClr val="tx1"/>
                </a:solidFill>
              </a:defRPr>
            </a:lvl1pPr>
          </a:lstStyle>
          <a:p>
            <a:endParaRPr lang="en-US"/>
          </a:p>
        </p:txBody>
      </p:sp>
      <p:sp>
        <p:nvSpPr>
          <p:cNvPr id="45061" name="Rectangle 5"/>
          <p:cNvSpPr>
            <a:spLocks noGrp="1" noChangeArrowheads="1"/>
          </p:cNvSpPr>
          <p:nvPr>
            <p:ph type="sldNum" sz="quarter" idx="3"/>
          </p:nvPr>
        </p:nvSpPr>
        <p:spPr bwMode="auto">
          <a:xfrm>
            <a:off x="3884613" y="8720138"/>
            <a:ext cx="2971800" cy="458787"/>
          </a:xfrm>
          <a:prstGeom prst="rect">
            <a:avLst/>
          </a:prstGeom>
          <a:noFill/>
          <a:ln w="9525">
            <a:noFill/>
            <a:miter lim="800000"/>
            <a:headEnd/>
            <a:tailEnd/>
          </a:ln>
          <a:effectLst/>
        </p:spPr>
        <p:txBody>
          <a:bodyPr vert="horz" wrap="square" lIns="90782" tIns="45391" rIns="90782" bIns="45391" numCol="1" anchor="b" anchorCtr="0" compatLnSpc="1">
            <a:prstTxWarp prst="textNoShape">
              <a:avLst/>
            </a:prstTxWarp>
          </a:bodyPr>
          <a:lstStyle>
            <a:lvl1pPr algn="r">
              <a:defRPr sz="1200">
                <a:solidFill>
                  <a:schemeClr val="tx1"/>
                </a:solidFill>
              </a:defRPr>
            </a:lvl1pPr>
          </a:lstStyle>
          <a:p>
            <a:fld id="{E334E4A5-24E1-4025-89EA-EC797CDD1250}" type="slidenum">
              <a:rPr lang="en-US"/>
              <a:pPr/>
              <a:t>‹#›</a:t>
            </a:fld>
            <a:endParaRPr lang="en-US"/>
          </a:p>
        </p:txBody>
      </p:sp>
    </p:spTree>
    <p:extLst>
      <p:ext uri="{BB962C8B-B14F-4D97-AF65-F5344CB8AC3E}">
        <p14:creationId xmlns="" xmlns:p14="http://schemas.microsoft.com/office/powerpoint/2010/main" val="18286175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8788"/>
          </a:xfrm>
          <a:prstGeom prst="rect">
            <a:avLst/>
          </a:prstGeom>
          <a:noFill/>
          <a:ln w="9525">
            <a:noFill/>
            <a:miter lim="800000"/>
            <a:headEnd/>
            <a:tailEnd/>
          </a:ln>
          <a:effectLst/>
        </p:spPr>
        <p:txBody>
          <a:bodyPr vert="horz" wrap="square" lIns="91644" tIns="45822" rIns="91644" bIns="45822" numCol="1" anchor="t" anchorCtr="0" compatLnSpc="1">
            <a:prstTxWarp prst="textNoShape">
              <a:avLst/>
            </a:prstTxWarp>
          </a:bodyPr>
          <a:lstStyle>
            <a:lvl1pPr>
              <a:defRPr sz="1200">
                <a:solidFill>
                  <a:schemeClr val="tx1"/>
                </a:solidFill>
              </a:defRPr>
            </a:lvl1pPr>
          </a:lstStyle>
          <a:p>
            <a:endParaRPr lang="en-US"/>
          </a:p>
        </p:txBody>
      </p:sp>
      <p:sp>
        <p:nvSpPr>
          <p:cNvPr id="14339" name="Rectangle 3"/>
          <p:cNvSpPr>
            <a:spLocks noGrp="1" noChangeArrowheads="1"/>
          </p:cNvSpPr>
          <p:nvPr>
            <p:ph type="dt" idx="1"/>
          </p:nvPr>
        </p:nvSpPr>
        <p:spPr bwMode="auto">
          <a:xfrm>
            <a:off x="3884613" y="0"/>
            <a:ext cx="2971800" cy="458788"/>
          </a:xfrm>
          <a:prstGeom prst="rect">
            <a:avLst/>
          </a:prstGeom>
          <a:noFill/>
          <a:ln w="9525">
            <a:noFill/>
            <a:miter lim="800000"/>
            <a:headEnd/>
            <a:tailEnd/>
          </a:ln>
          <a:effectLst/>
        </p:spPr>
        <p:txBody>
          <a:bodyPr vert="horz" wrap="square" lIns="91644" tIns="45822" rIns="91644" bIns="45822" numCol="1" anchor="t" anchorCtr="0" compatLnSpc="1">
            <a:prstTxWarp prst="textNoShape">
              <a:avLst/>
            </a:prstTxWarp>
          </a:bodyPr>
          <a:lstStyle>
            <a:lvl1pPr algn="r">
              <a:defRPr sz="1200">
                <a:solidFill>
                  <a:schemeClr val="tx1"/>
                </a:solidFill>
              </a:defRPr>
            </a:lvl1pPr>
          </a:lstStyle>
          <a:p>
            <a:endParaRPr lang="en-US"/>
          </a:p>
        </p:txBody>
      </p:sp>
      <p:sp>
        <p:nvSpPr>
          <p:cNvPr id="17412" name="Rectangle 4"/>
          <p:cNvSpPr>
            <a:spLocks noGrp="1" noRot="1" noChangeAspect="1" noChangeArrowheads="1" noTextEdit="1"/>
          </p:cNvSpPr>
          <p:nvPr>
            <p:ph type="sldImg" idx="2"/>
          </p:nvPr>
        </p:nvSpPr>
        <p:spPr bwMode="auto">
          <a:xfrm>
            <a:off x="1133475" y="688975"/>
            <a:ext cx="4591050" cy="3443288"/>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715963" y="4362450"/>
            <a:ext cx="5486400" cy="4130675"/>
          </a:xfrm>
          <a:prstGeom prst="rect">
            <a:avLst/>
          </a:prstGeom>
          <a:noFill/>
          <a:ln w="9525">
            <a:noFill/>
            <a:miter lim="800000"/>
            <a:headEnd/>
            <a:tailEnd/>
          </a:ln>
          <a:effectLst/>
        </p:spPr>
        <p:txBody>
          <a:bodyPr vert="horz" wrap="square" lIns="91644" tIns="45822" rIns="91644" bIns="4582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720138"/>
            <a:ext cx="2971800" cy="458787"/>
          </a:xfrm>
          <a:prstGeom prst="rect">
            <a:avLst/>
          </a:prstGeom>
          <a:noFill/>
          <a:ln w="9525">
            <a:noFill/>
            <a:miter lim="800000"/>
            <a:headEnd/>
            <a:tailEnd/>
          </a:ln>
          <a:effectLst/>
        </p:spPr>
        <p:txBody>
          <a:bodyPr vert="horz" wrap="square" lIns="91644" tIns="45822" rIns="91644" bIns="45822" numCol="1" anchor="b" anchorCtr="0" compatLnSpc="1">
            <a:prstTxWarp prst="textNoShape">
              <a:avLst/>
            </a:prstTxWarp>
          </a:bodyPr>
          <a:lstStyle>
            <a:lvl1pPr>
              <a:defRPr sz="1200">
                <a:solidFill>
                  <a:schemeClr val="tx1"/>
                </a:solidFill>
              </a:defRPr>
            </a:lvl1pPr>
          </a:lstStyle>
          <a:p>
            <a:endParaRPr lang="en-US"/>
          </a:p>
        </p:txBody>
      </p:sp>
      <p:sp>
        <p:nvSpPr>
          <p:cNvPr id="14343" name="Rectangle 7"/>
          <p:cNvSpPr>
            <a:spLocks noGrp="1" noChangeArrowheads="1"/>
          </p:cNvSpPr>
          <p:nvPr>
            <p:ph type="sldNum" sz="quarter" idx="5"/>
          </p:nvPr>
        </p:nvSpPr>
        <p:spPr bwMode="auto">
          <a:xfrm>
            <a:off x="3884613" y="8720138"/>
            <a:ext cx="2971800" cy="458787"/>
          </a:xfrm>
          <a:prstGeom prst="rect">
            <a:avLst/>
          </a:prstGeom>
          <a:noFill/>
          <a:ln w="9525">
            <a:noFill/>
            <a:miter lim="800000"/>
            <a:headEnd/>
            <a:tailEnd/>
          </a:ln>
          <a:effectLst/>
        </p:spPr>
        <p:txBody>
          <a:bodyPr vert="horz" wrap="square" lIns="91644" tIns="45822" rIns="91644" bIns="45822" numCol="1" anchor="b" anchorCtr="0" compatLnSpc="1">
            <a:prstTxWarp prst="textNoShape">
              <a:avLst/>
            </a:prstTxWarp>
          </a:bodyPr>
          <a:lstStyle>
            <a:lvl1pPr algn="r">
              <a:defRPr sz="1200">
                <a:solidFill>
                  <a:schemeClr val="tx1"/>
                </a:solidFill>
              </a:defRPr>
            </a:lvl1pPr>
          </a:lstStyle>
          <a:p>
            <a:fld id="{5E04A78B-8155-42EA-8A0F-5972FC684E95}" type="slidenum">
              <a:rPr lang="en-US"/>
              <a:pPr/>
              <a:t>‹#›</a:t>
            </a:fld>
            <a:endParaRPr lang="en-US"/>
          </a:p>
        </p:txBody>
      </p:sp>
    </p:spTree>
    <p:extLst>
      <p:ext uri="{BB962C8B-B14F-4D97-AF65-F5344CB8AC3E}">
        <p14:creationId xmlns="" xmlns:p14="http://schemas.microsoft.com/office/powerpoint/2010/main" val="14216360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8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8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8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8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8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p:txBody>
          <a:bodyPr/>
          <a:lstStyle/>
          <a:p>
            <a:fld id="{82E7B2A7-D0A3-45A8-8DAC-945E87509699}" type="slidenum">
              <a:rPr lang="en-US"/>
              <a:pPr/>
              <a:t>1</a:t>
            </a:fld>
            <a:endParaRPr lang="en-US"/>
          </a:p>
        </p:txBody>
      </p:sp>
      <p:sp>
        <p:nvSpPr>
          <p:cNvPr id="18435" name="Rectangle 2"/>
          <p:cNvSpPr>
            <a:spLocks noGrp="1" noRot="1" noChangeAspect="1" noChangeArrowheads="1" noTextEdit="1"/>
          </p:cNvSpPr>
          <p:nvPr>
            <p:ph type="sldImg"/>
          </p:nvPr>
        </p:nvSpPr>
        <p:spPr>
          <a:xfrm>
            <a:off x="1177925" y="679450"/>
            <a:ext cx="4567238" cy="3427413"/>
          </a:xfrm>
          <a:ln/>
        </p:spPr>
      </p:sp>
      <p:sp>
        <p:nvSpPr>
          <p:cNvPr id="18436" name="Rectangle 3"/>
          <p:cNvSpPr>
            <a:spLocks noGrp="1" noChangeArrowheads="1"/>
          </p:cNvSpPr>
          <p:nvPr>
            <p:ph type="body" idx="1"/>
          </p:nvPr>
        </p:nvSpPr>
        <p:spPr>
          <a:xfrm>
            <a:off x="942975" y="4360863"/>
            <a:ext cx="5030788" cy="4133850"/>
          </a:xfrm>
          <a:noFill/>
          <a:ln/>
        </p:spPr>
        <p:txBody>
          <a:bodyPr/>
          <a:lstStyle/>
          <a:p>
            <a:pPr marL="171450" indent="-171450" eaLnBrk="1" hangingPunct="1">
              <a:buFont typeface="Arial" pitchFamily="34" charset="0"/>
              <a:buChar char="•"/>
            </a:pPr>
            <a:r>
              <a:rPr lang="en-US" dirty="0" smtClean="0"/>
              <a:t>Add the “title” of the product  or service to the cover slide.</a:t>
            </a:r>
          </a:p>
          <a:p>
            <a:pPr marL="171450" indent="-171450" eaLnBrk="1" hangingPunct="1">
              <a:buFont typeface="Arial" pitchFamily="34" charset="0"/>
              <a:buChar char="•"/>
            </a:pPr>
            <a:r>
              <a:rPr lang="en-US" dirty="0" smtClean="0"/>
              <a:t>When</a:t>
            </a:r>
            <a:r>
              <a:rPr lang="en-US" baseline="0" dirty="0" smtClean="0"/>
              <a:t> this briefing has been properly coordinated with the Integrated Product Team and your office branch/division chief, submit the briefing to the SPSRB Manager (i.e., Richard </a:t>
            </a:r>
            <a:r>
              <a:rPr lang="en-US" baseline="0" dirty="0" err="1" smtClean="0"/>
              <a:t>Schreitz</a:t>
            </a:r>
            <a:r>
              <a:rPr lang="en-US" baseline="0" dirty="0" smtClean="0"/>
              <a:t>).  Briefings are due 12 priors to the SPSRB which is normally the 3</a:t>
            </a:r>
            <a:r>
              <a:rPr lang="en-US" baseline="30000" dirty="0" smtClean="0"/>
              <a:t>rd</a:t>
            </a:r>
            <a:r>
              <a:rPr lang="en-US" baseline="0" dirty="0" smtClean="0"/>
              <a:t> Wednesday of the month.</a:t>
            </a:r>
            <a:endParaRPr lang="en-US" dirty="0" smtClean="0"/>
          </a:p>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p:txBody>
          <a:bodyPr/>
          <a:lstStyle/>
          <a:p>
            <a:fld id="{F472DF7C-8D6F-451F-82D2-16344FF075A7}" type="slidenum">
              <a:rPr lang="en-US"/>
              <a:pPr/>
              <a:t>10</a:t>
            </a:fld>
            <a:endParaRPr lang="en-US"/>
          </a:p>
        </p:txBody>
      </p:sp>
      <p:sp>
        <p:nvSpPr>
          <p:cNvPr id="27651" name="Rectangle 2"/>
          <p:cNvSpPr>
            <a:spLocks noGrp="1" noRot="1" noChangeAspect="1" noChangeArrowheads="1" noTextEdit="1"/>
          </p:cNvSpPr>
          <p:nvPr>
            <p:ph type="sldImg"/>
          </p:nvPr>
        </p:nvSpPr>
        <p:spPr>
          <a:xfrm>
            <a:off x="1141413" y="695325"/>
            <a:ext cx="4573587" cy="3430588"/>
          </a:xfrm>
          <a:ln/>
        </p:spPr>
      </p:sp>
      <p:sp>
        <p:nvSpPr>
          <p:cNvPr id="27652" name="Rectangle 3"/>
          <p:cNvSpPr>
            <a:spLocks noGrp="1" noChangeArrowheads="1"/>
          </p:cNvSpPr>
          <p:nvPr>
            <p:ph type="body" idx="1"/>
          </p:nvPr>
        </p:nvSpPr>
        <p:spPr>
          <a:xfrm>
            <a:off x="942975" y="4360863"/>
            <a:ext cx="5030788" cy="4133850"/>
          </a:xfrm>
          <a:noFill/>
          <a:ln/>
        </p:spPr>
        <p:txBody>
          <a:bodyPr/>
          <a:lstStyle/>
          <a:p>
            <a:pPr eaLnBrk="1" hangingPunct="1">
              <a:spcBef>
                <a:spcPct val="0"/>
              </a:spcBef>
            </a:pPr>
            <a:r>
              <a:rPr lang="en-US" sz="700" dirty="0" smtClean="0">
                <a:latin typeface="Arial" charset="0"/>
              </a:rPr>
              <a:t>IPT should not fill out this slide.  It’s a place holder for the SPSRB decision.  </a:t>
            </a:r>
          </a:p>
          <a:p>
            <a:pPr eaLnBrk="1" hangingPunct="1">
              <a:spcBef>
                <a:spcPct val="0"/>
              </a:spcBef>
            </a:pPr>
            <a:endParaRPr lang="en-US" sz="700" dirty="0"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The purpose of the Product Retirement or Divestiture phase (above Figure) is to identify products that are no longer needed and can be terminated or the responsibility for production can be divested or transferred to another organization.  This process provides for the opportunity to obtain user feedback and for the evaluation of that input by several levels of management and key decision-making points leading either to the cessation or transfer of the production of that product or service</a:t>
            </a:r>
          </a:p>
          <a:p>
            <a:pPr>
              <a:buFont typeface="Arial" pitchFamily="34" charset="0"/>
              <a:buChar char="•"/>
            </a:pPr>
            <a:r>
              <a:rPr lang="en-US" dirty="0" smtClean="0"/>
              <a:t> Move the “</a:t>
            </a:r>
            <a:r>
              <a:rPr lang="en-US" baseline="0" dirty="0" smtClean="0">
                <a:solidFill>
                  <a:srgbClr val="FF0000"/>
                </a:solidFill>
              </a:rPr>
              <a:t>we are here arrow” </a:t>
            </a:r>
            <a:r>
              <a:rPr lang="en-US" baseline="0" dirty="0" smtClean="0"/>
              <a:t>to the appropriate step.  For example, if you are doing the final decision brief to the SPSRB, you move it down to this step.</a:t>
            </a:r>
            <a:endParaRPr lang="en-US" dirty="0"/>
          </a:p>
        </p:txBody>
      </p:sp>
      <p:sp>
        <p:nvSpPr>
          <p:cNvPr id="4" name="Slide Number Placeholder 3"/>
          <p:cNvSpPr>
            <a:spLocks noGrp="1"/>
          </p:cNvSpPr>
          <p:nvPr>
            <p:ph type="sldNum" sz="quarter" idx="10"/>
          </p:nvPr>
        </p:nvSpPr>
        <p:spPr/>
        <p:txBody>
          <a:bodyPr/>
          <a:lstStyle/>
          <a:p>
            <a:fld id="{5E04A78B-8155-42EA-8A0F-5972FC684E9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p:txBody>
          <a:bodyPr/>
          <a:lstStyle/>
          <a:p>
            <a:fld id="{5647A1E7-4ADF-45D9-8324-0C7DD5F4CE5E}" type="slidenum">
              <a:rPr lang="en-US"/>
              <a:pPr/>
              <a:t>3</a:t>
            </a:fld>
            <a:endParaRPr lang="en-US"/>
          </a:p>
        </p:txBody>
      </p:sp>
      <p:sp>
        <p:nvSpPr>
          <p:cNvPr id="19459" name="Rectangle 2"/>
          <p:cNvSpPr>
            <a:spLocks noGrp="1" noRot="1" noChangeAspect="1" noChangeArrowheads="1" noTextEdit="1"/>
          </p:cNvSpPr>
          <p:nvPr>
            <p:ph type="sldImg"/>
          </p:nvPr>
        </p:nvSpPr>
        <p:spPr>
          <a:xfrm>
            <a:off x="1101725" y="679450"/>
            <a:ext cx="4568825" cy="3427413"/>
          </a:xfrm>
          <a:ln/>
        </p:spPr>
      </p:sp>
      <p:sp>
        <p:nvSpPr>
          <p:cNvPr id="19460" name="Rectangle 3"/>
          <p:cNvSpPr>
            <a:spLocks noGrp="1" noChangeArrowheads="1"/>
          </p:cNvSpPr>
          <p:nvPr>
            <p:ph type="body" idx="1"/>
          </p:nvPr>
        </p:nvSpPr>
        <p:spPr>
          <a:xfrm>
            <a:off x="965200" y="4214813"/>
            <a:ext cx="5027613" cy="4133850"/>
          </a:xfrm>
          <a:noFill/>
          <a:ln/>
        </p:spPr>
        <p:txBody>
          <a:bodyPr/>
          <a:lstStyle/>
          <a:p>
            <a:pPr marL="171450" lvl="0" indent="-171450" eaLnBrk="1" hangingPunct="1">
              <a:spcBef>
                <a:spcPct val="20000"/>
              </a:spcBef>
              <a:buClr>
                <a:schemeClr val="accent2"/>
              </a:buClr>
              <a:buFont typeface="Arial" pitchFamily="34" charset="0"/>
              <a:buChar char="•"/>
            </a:pPr>
            <a:r>
              <a:rPr lang="en-US" dirty="0" smtClean="0">
                <a:latin typeface="Arial" charset="0"/>
              </a:rPr>
              <a:t>The IPT Lead is the person responsible for leading the retirement/divestiture</a:t>
            </a:r>
            <a:r>
              <a:rPr lang="en-US" baseline="0" dirty="0" smtClean="0">
                <a:latin typeface="Arial" charset="0"/>
              </a:rPr>
              <a:t> efforts.</a:t>
            </a:r>
            <a:r>
              <a:rPr lang="en-US" dirty="0" smtClean="0">
                <a:latin typeface="Arial" charset="0"/>
              </a:rPr>
              <a:t> </a:t>
            </a:r>
          </a:p>
          <a:p>
            <a:pPr marL="171450" marR="0" lvl="0" indent="-171450" algn="l" defTabSz="914400" rtl="0" eaLnBrk="1" fontAlgn="base" latinLnBrk="0" hangingPunct="1">
              <a:lnSpc>
                <a:spcPct val="100000"/>
              </a:lnSpc>
              <a:spcBef>
                <a:spcPct val="20000"/>
              </a:spcBef>
              <a:spcAft>
                <a:spcPct val="0"/>
              </a:spcAft>
              <a:buClr>
                <a:schemeClr val="accent2"/>
              </a:buClr>
              <a:buSzTx/>
              <a:buFont typeface="Arial" pitchFamily="34" charset="0"/>
              <a:buChar char="•"/>
              <a:tabLst/>
              <a:defRPr/>
            </a:pPr>
            <a:r>
              <a:rPr lang="en-US" dirty="0" smtClean="0">
                <a:latin typeface="Arial" charset="0"/>
              </a:rPr>
              <a:t>List members and organizations of the IPT that will participate in the retirement/divestiture</a:t>
            </a:r>
            <a:r>
              <a:rPr lang="en-US" baseline="0" dirty="0" smtClean="0">
                <a:latin typeface="Arial" charset="0"/>
              </a:rPr>
              <a:t> efforts.</a:t>
            </a:r>
            <a:r>
              <a:rPr lang="en-US" dirty="0" smtClean="0">
                <a:latin typeface="Arial" charset="0"/>
              </a:rPr>
              <a:t>  If applicable</a:t>
            </a:r>
            <a:r>
              <a:rPr lang="en-US" baseline="0" dirty="0" smtClean="0">
                <a:latin typeface="Arial" charset="0"/>
              </a:rPr>
              <a:t> (i.e., product is archived) t</a:t>
            </a:r>
            <a:r>
              <a:rPr lang="en-US" dirty="0" smtClean="0">
                <a:latin typeface="Arial" charset="0"/>
              </a:rPr>
              <a:t>his includes</a:t>
            </a:r>
            <a:r>
              <a:rPr lang="en-US" baseline="0" dirty="0" smtClean="0">
                <a:latin typeface="Arial" charset="0"/>
              </a:rPr>
              <a:t> a </a:t>
            </a:r>
            <a:r>
              <a:rPr lang="en-US" dirty="0" smtClean="0">
                <a:latin typeface="Arial" charset="0"/>
              </a:rPr>
              <a:t>data center person that assist in assessing the impacts on the archive users. </a:t>
            </a:r>
          </a:p>
          <a:p>
            <a:pPr marL="171450" lvl="0" indent="-171450" eaLnBrk="1" hangingPunct="1">
              <a:spcBef>
                <a:spcPct val="20000"/>
              </a:spcBef>
              <a:buClr>
                <a:schemeClr val="accent2"/>
              </a:buClr>
              <a:buFont typeface="Arial" pitchFamily="34" charset="0"/>
              <a:buChar char="•"/>
            </a:pPr>
            <a:r>
              <a:rPr lang="en-US" dirty="0" smtClean="0">
                <a:latin typeface="Arial" charset="0"/>
              </a:rPr>
              <a:t>In the NESDIS</a:t>
            </a:r>
            <a:r>
              <a:rPr lang="en-US" baseline="0" dirty="0" smtClean="0">
                <a:latin typeface="Arial" charset="0"/>
              </a:rPr>
              <a:t> </a:t>
            </a:r>
            <a:r>
              <a:rPr lang="en-US" dirty="0" smtClean="0">
                <a:latin typeface="Arial" charset="0"/>
              </a:rPr>
              <a:t>others bullet, you may want to identify the contractors working the retirement/divestiture</a:t>
            </a:r>
            <a:r>
              <a:rPr lang="en-US" baseline="0" dirty="0" smtClean="0">
                <a:latin typeface="Arial" charset="0"/>
              </a:rPr>
              <a:t> efforts</a:t>
            </a:r>
          </a:p>
          <a:p>
            <a:pPr marL="171450" lvl="0" indent="-171450" eaLnBrk="1" hangingPunct="1">
              <a:spcBef>
                <a:spcPct val="20000"/>
              </a:spcBef>
              <a:buClr>
                <a:schemeClr val="accent2"/>
              </a:buClr>
              <a:buFont typeface="Arial" pitchFamily="34" charset="0"/>
              <a:buChar char="•"/>
            </a:pPr>
            <a:r>
              <a:rPr lang="en-US" baseline="0" dirty="0" smtClean="0">
                <a:latin typeface="Arial" charset="0"/>
              </a:rPr>
              <a:t>Add appropriate Oversight Panel information.  List of OPs can be found at http://projects.osd.noaa.gov/spsrb/pops.htm</a:t>
            </a:r>
          </a:p>
          <a:p>
            <a:pPr marL="171450" lvl="0" indent="-171450" eaLnBrk="1" hangingPunct="1">
              <a:spcBef>
                <a:spcPct val="20000"/>
              </a:spcBef>
              <a:buClr>
                <a:schemeClr val="accent2"/>
              </a:buClr>
              <a:buFont typeface="Arial" pitchFamily="34" charset="0"/>
              <a:buChar char="•"/>
            </a:pPr>
            <a:r>
              <a:rPr lang="en-US" dirty="0" smtClean="0">
                <a:latin typeface="Arial" charset="0"/>
              </a:rPr>
              <a:t>Give the IPT members an opportunity to review, comment and concur on this briefing before going to the SPSRB.</a:t>
            </a:r>
          </a:p>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p:txBody>
          <a:bodyPr/>
          <a:lstStyle/>
          <a:p>
            <a:fld id="{D48D497B-0F33-42A2-9F75-6AA43E0E9664}" type="slidenum">
              <a:rPr lang="en-US"/>
              <a:pPr/>
              <a:t>4</a:t>
            </a:fld>
            <a:endParaRPr lang="en-US"/>
          </a:p>
        </p:txBody>
      </p:sp>
      <p:sp>
        <p:nvSpPr>
          <p:cNvPr id="20483" name="Rectangle 2"/>
          <p:cNvSpPr>
            <a:spLocks noGrp="1" noRot="1" noChangeAspect="1" noChangeArrowheads="1" noTextEdit="1"/>
          </p:cNvSpPr>
          <p:nvPr>
            <p:ph type="sldImg"/>
          </p:nvPr>
        </p:nvSpPr>
        <p:spPr>
          <a:xfrm>
            <a:off x="1141413" y="695325"/>
            <a:ext cx="4573587" cy="3430588"/>
          </a:xfrm>
          <a:ln/>
        </p:spPr>
      </p:sp>
      <p:sp>
        <p:nvSpPr>
          <p:cNvPr id="20484" name="Rectangle 3"/>
          <p:cNvSpPr>
            <a:spLocks noGrp="1" noChangeArrowheads="1"/>
          </p:cNvSpPr>
          <p:nvPr>
            <p:ph type="body" idx="1"/>
          </p:nvPr>
        </p:nvSpPr>
        <p:spPr>
          <a:xfrm>
            <a:off x="896938" y="4371975"/>
            <a:ext cx="5027612" cy="4132263"/>
          </a:xfrm>
          <a:noFill/>
          <a:ln/>
        </p:spPr>
        <p:txBody>
          <a:bodyPr/>
          <a:lstStyle/>
          <a:p>
            <a:pPr lvl="0" eaLnBrk="1" hangingPunct="1">
              <a:buFont typeface="Arial" pitchFamily="34" charset="0"/>
              <a:buChar char="•"/>
            </a:pPr>
            <a:r>
              <a:rPr lang="en-US" dirty="0" smtClean="0"/>
              <a:t>  System-driven events include the failure, upgrade, or replacement of a satellite platform, satellite instrument or IT system</a:t>
            </a:r>
          </a:p>
          <a:p>
            <a:pPr lvl="0" eaLnBrk="1" hangingPunct="1">
              <a:buFont typeface="Arial" pitchFamily="34" charset="0"/>
              <a:buChar char="•"/>
            </a:pPr>
            <a:r>
              <a:rPr lang="en-US" dirty="0" smtClean="0"/>
              <a:t>  User-driven events result from evolving or new user requirements</a:t>
            </a:r>
          </a:p>
          <a:p>
            <a:pPr lvl="0" eaLnBrk="1" hangingPunct="1">
              <a:buFont typeface="Arial" pitchFamily="34" charset="0"/>
              <a:buChar char="•"/>
            </a:pPr>
            <a:r>
              <a:rPr lang="en-US" dirty="0" smtClean="0"/>
              <a:t>  Fiscally-driven events are those that necessitate ceasing or transferring production based on limited resources or changing organizational missions</a:t>
            </a:r>
          </a:p>
          <a:p>
            <a:pPr lvl="0" eaLnBrk="1" hangingPunct="1">
              <a:buFont typeface="Arial" pitchFamily="34" charset="0"/>
              <a:buChar char="•"/>
            </a:pPr>
            <a:r>
              <a:rPr lang="en-US" baseline="0" dirty="0" smtClean="0"/>
              <a:t>  List the benefits and impacts from the retirement</a:t>
            </a: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fld id="{9AC0E5B9-98CA-4C6E-A5E2-AA26DB98A403}" type="slidenum">
              <a:rPr lang="en-US"/>
              <a:pPr/>
              <a:t>5</a:t>
            </a:fld>
            <a:endParaRPr lang="en-US"/>
          </a:p>
        </p:txBody>
      </p:sp>
      <p:sp>
        <p:nvSpPr>
          <p:cNvPr id="21507" name="Rectangle 2"/>
          <p:cNvSpPr>
            <a:spLocks noGrp="1" noRot="1" noChangeAspect="1" noChangeArrowheads="1" noTextEdit="1"/>
          </p:cNvSpPr>
          <p:nvPr>
            <p:ph type="sldImg"/>
          </p:nvPr>
        </p:nvSpPr>
        <p:spPr>
          <a:xfrm>
            <a:off x="1141413" y="695325"/>
            <a:ext cx="4573587" cy="3430588"/>
          </a:xfrm>
          <a:ln/>
        </p:spPr>
      </p:sp>
      <p:sp>
        <p:nvSpPr>
          <p:cNvPr id="21508" name="Rectangle 3"/>
          <p:cNvSpPr>
            <a:spLocks noGrp="1" noChangeArrowheads="1"/>
          </p:cNvSpPr>
          <p:nvPr>
            <p:ph type="body" idx="1"/>
          </p:nvPr>
        </p:nvSpPr>
        <p:spPr>
          <a:xfrm>
            <a:off x="965200" y="4214813"/>
            <a:ext cx="5027613" cy="4133850"/>
          </a:xfrm>
          <a:noFill/>
          <a:ln/>
        </p:spPr>
        <p:txBody>
          <a:bodyPr/>
          <a:lstStyle/>
          <a:p>
            <a:pPr marL="114300" lvl="1" eaLnBrk="1" hangingPunct="1">
              <a:spcBef>
                <a:spcPct val="20000"/>
              </a:spcBef>
              <a:buClr>
                <a:schemeClr val="accent2"/>
              </a:buClr>
              <a:buFontTx/>
              <a:buChar char="-"/>
            </a:pPr>
            <a:r>
              <a:rPr lang="en-US" i="1" dirty="0" smtClean="0">
                <a:latin typeface="Arial" charset="0"/>
              </a:rPr>
              <a:t>If </a:t>
            </a:r>
            <a:r>
              <a:rPr lang="en-US" i="1" baseline="0" dirty="0" smtClean="0">
                <a:latin typeface="Arial" charset="0"/>
              </a:rPr>
              <a:t> propose </a:t>
            </a:r>
            <a:r>
              <a:rPr lang="en-US" i="1" dirty="0" smtClean="0">
                <a:latin typeface="Arial" charset="0"/>
              </a:rPr>
              <a:t>a new product to replace the existing product, please fill in both columns.</a:t>
            </a:r>
            <a:r>
              <a:rPr lang="en-US" i="1" baseline="0" dirty="0" smtClean="0">
                <a:latin typeface="Arial" charset="0"/>
              </a:rPr>
              <a:t> Otherwise, put N/A in the first column.</a:t>
            </a:r>
          </a:p>
          <a:p>
            <a:pPr marL="114300" lvl="1" eaLnBrk="1" hangingPunct="1">
              <a:spcBef>
                <a:spcPct val="20000"/>
              </a:spcBef>
              <a:buClr>
                <a:schemeClr val="accent2"/>
              </a:buClr>
              <a:buFontTx/>
              <a:buChar char="-"/>
            </a:pPr>
            <a:endParaRPr lang="en-US" i="1" dirty="0" smtClean="0">
              <a:latin typeface="Arial" charset="0"/>
            </a:endParaRPr>
          </a:p>
          <a:p>
            <a:pPr marL="114300" lvl="1" eaLnBrk="1" hangingPunct="1">
              <a:spcBef>
                <a:spcPct val="20000"/>
              </a:spcBef>
              <a:buClr>
                <a:schemeClr val="accent2"/>
              </a:buClr>
              <a:buFontTx/>
              <a:buChar char="-"/>
            </a:pPr>
            <a:r>
              <a:rPr lang="en-US" i="1" dirty="0" smtClean="0">
                <a:latin typeface="Arial" charset="0"/>
              </a:rPr>
              <a:t>Briefly summarize our current capabilities to be addressed by this project.  Definitions for these attributes are:</a:t>
            </a:r>
          </a:p>
          <a:p>
            <a:pPr marL="114300" lvl="1" eaLnBrk="1" hangingPunct="1">
              <a:buFontTx/>
              <a:buChar char="•"/>
            </a:pPr>
            <a:r>
              <a:rPr lang="en-US" b="1" dirty="0" smtClean="0"/>
              <a:t>Accuracy</a:t>
            </a:r>
            <a:endParaRPr lang="en-US" dirty="0" smtClean="0"/>
          </a:p>
          <a:p>
            <a:pPr marL="114300" lvl="1" eaLnBrk="1" hangingPunct="1"/>
            <a:r>
              <a:rPr lang="en-US" dirty="0" smtClean="0"/>
              <a:t>	The systematic error, as specified by the difference between a measured or derived parameter and its true value in the absence of random errors.  It can be thought of as the </a:t>
            </a:r>
            <a:r>
              <a:rPr lang="en-US" dirty="0" err="1" smtClean="0"/>
              <a:t>loseness</a:t>
            </a:r>
            <a:r>
              <a:rPr lang="en-US" dirty="0" smtClean="0"/>
              <a:t> of truth and is measured by the bias or systematic error of the observation, that is, the difference between the short-term average measured values of a variable and the truth. The short-term average is the average of a sufficient number of successive measurements of the parameter under identical conditions such that the random error is negligible relative to the systematic error.</a:t>
            </a:r>
          </a:p>
          <a:p>
            <a:pPr marL="114300" lvl="1" eaLnBrk="1" hangingPunct="1">
              <a:buFontTx/>
              <a:buChar char="•"/>
            </a:pPr>
            <a:r>
              <a:rPr lang="en-US" b="1" dirty="0" smtClean="0"/>
              <a:t>Latency</a:t>
            </a:r>
            <a:endParaRPr lang="en-US" dirty="0" smtClean="0"/>
          </a:p>
          <a:p>
            <a:pPr marL="114300" lvl="1" eaLnBrk="1" hangingPunct="1"/>
            <a:r>
              <a:rPr lang="en-US" dirty="0" smtClean="0"/>
              <a:t>	Averaged elapsed time from data observation to delivery of the data to the user. </a:t>
            </a:r>
          </a:p>
          <a:p>
            <a:pPr marL="114300" lvl="1" eaLnBrk="1" hangingPunct="1">
              <a:buFontTx/>
              <a:buChar char="•"/>
            </a:pPr>
            <a:r>
              <a:rPr lang="en-US" b="1" dirty="0" smtClean="0"/>
              <a:t>Timeliness</a:t>
            </a:r>
          </a:p>
          <a:p>
            <a:pPr marL="114300" lvl="1" eaLnBrk="1" hangingPunct="1"/>
            <a:r>
              <a:rPr lang="en-US" dirty="0" smtClean="0"/>
              <a:t>	Latest time after observation by which an element can be delivered and still be useful to the customer.</a:t>
            </a:r>
          </a:p>
          <a:p>
            <a:pPr marL="114300" lvl="1" eaLnBrk="1" hangingPunct="1">
              <a:buFontTx/>
              <a:buChar char="•"/>
            </a:pPr>
            <a:r>
              <a:rPr lang="en-US" b="1" dirty="0" smtClean="0"/>
              <a:t>Coverage </a:t>
            </a:r>
          </a:p>
          <a:p>
            <a:pPr marL="114300" lvl="1" eaLnBrk="1" hangingPunct="1"/>
            <a:r>
              <a:rPr lang="en-US" b="1" dirty="0" smtClean="0"/>
              <a:t>	Coastal </a:t>
            </a:r>
            <a:r>
              <a:rPr lang="en-US" dirty="0" smtClean="0"/>
              <a:t>:  Refers to the aerial extent consistent with the U.S. Exclusive Economic Zones (EEZ) that extends 370 km from shore.  Coastal waters defined as far inland as the top of the watershed.</a:t>
            </a:r>
          </a:p>
          <a:p>
            <a:pPr marL="114300" lvl="1" eaLnBrk="1" hangingPunct="1"/>
            <a:r>
              <a:rPr lang="en-US" dirty="0" smtClean="0"/>
              <a:t>	</a:t>
            </a:r>
            <a:r>
              <a:rPr lang="en-US" b="1" dirty="0" err="1" smtClean="0"/>
              <a:t>Conus</a:t>
            </a:r>
            <a:r>
              <a:rPr lang="en-US" b="1" dirty="0" smtClean="0"/>
              <a:t>:</a:t>
            </a:r>
            <a:r>
              <a:rPr lang="en-US" dirty="0" smtClean="0"/>
              <a:t> Contiguous U.S. rectangle, 3000 km N/S by approx 5000 km E/W.</a:t>
            </a:r>
          </a:p>
          <a:p>
            <a:pPr marL="114300" lvl="1" eaLnBrk="1" hangingPunct="1"/>
            <a:r>
              <a:rPr lang="en-US" dirty="0" smtClean="0"/>
              <a:t>	</a:t>
            </a:r>
            <a:r>
              <a:rPr lang="en-US" b="1" dirty="0" smtClean="0"/>
              <a:t>Global:</a:t>
            </a:r>
            <a:r>
              <a:rPr lang="en-US" dirty="0" smtClean="0"/>
              <a:t> Self-explanatory.</a:t>
            </a:r>
          </a:p>
          <a:p>
            <a:pPr marL="114300" lvl="1" eaLnBrk="1" hangingPunct="1"/>
            <a:r>
              <a:rPr lang="en-US" dirty="0" smtClean="0"/>
              <a:t>	</a:t>
            </a:r>
            <a:r>
              <a:rPr lang="pt-BR" b="1" dirty="0" smtClean="0"/>
              <a:t>Hemi:</a:t>
            </a:r>
            <a:r>
              <a:rPr lang="pt-BR" dirty="0" smtClean="0"/>
              <a:t> For N, S ,E ,W Hemispheres  </a:t>
            </a:r>
          </a:p>
          <a:p>
            <a:pPr marL="114300" lvl="1" eaLnBrk="1" hangingPunct="1"/>
            <a:r>
              <a:rPr lang="pt-BR" dirty="0" smtClean="0"/>
              <a:t>	</a:t>
            </a:r>
            <a:r>
              <a:rPr lang="en-US" b="1" dirty="0" err="1" smtClean="0"/>
              <a:t>Meso</a:t>
            </a:r>
            <a:r>
              <a:rPr lang="en-US" b="1" dirty="0" smtClean="0"/>
              <a:t>:</a:t>
            </a:r>
            <a:r>
              <a:rPr lang="en-US" dirty="0" smtClean="0"/>
              <a:t> For </a:t>
            </a:r>
            <a:r>
              <a:rPr lang="en-US" dirty="0" err="1" smtClean="0"/>
              <a:t>Mesoscale</a:t>
            </a:r>
            <a:r>
              <a:rPr lang="en-US" dirty="0" smtClean="0"/>
              <a:t> - Regional or local area, provide size and center point</a:t>
            </a:r>
          </a:p>
          <a:p>
            <a:pPr marL="114300" lvl="1" eaLnBrk="1" hangingPunct="1"/>
            <a:r>
              <a:rPr lang="en-US" dirty="0" smtClean="0"/>
              <a:t>	</a:t>
            </a:r>
            <a:r>
              <a:rPr lang="en-US" b="1" dirty="0" smtClean="0"/>
              <a:t>Offshore:</a:t>
            </a:r>
            <a:r>
              <a:rPr lang="en-US" dirty="0" smtClean="0"/>
              <a:t> Farther than 100 km offshore.</a:t>
            </a:r>
          </a:p>
          <a:p>
            <a:pPr marL="114300" lvl="1" eaLnBrk="1" hangingPunct="1"/>
            <a:r>
              <a:rPr lang="en-US" dirty="0" smtClean="0"/>
              <a:t>	</a:t>
            </a:r>
            <a:r>
              <a:rPr lang="en-US" b="1" dirty="0" smtClean="0"/>
              <a:t>Other:</a:t>
            </a:r>
            <a:r>
              <a:rPr lang="en-US" dirty="0" smtClean="0"/>
              <a:t> Enter as you see applicable (e.g. Coral Reefs, etc)</a:t>
            </a:r>
          </a:p>
          <a:p>
            <a:pPr marL="114300" lvl="1" eaLnBrk="1" hangingPunct="1">
              <a:buFontTx/>
              <a:buChar char="•"/>
            </a:pPr>
            <a:r>
              <a:rPr lang="en-US" b="1" dirty="0" smtClean="0"/>
              <a:t>Vertical Resolution  </a:t>
            </a:r>
            <a:endParaRPr lang="en-US" dirty="0" smtClean="0"/>
          </a:p>
          <a:p>
            <a:pPr marL="114300" lvl="1" eaLnBrk="1" hangingPunct="1"/>
            <a:r>
              <a:rPr lang="en-US" dirty="0" smtClean="0"/>
              <a:t>	The smallest height increment of the data.  Spatial granularity in the vertical with which information and data are provided. For example: distance between adjacent vertical grid points in a </a:t>
            </a:r>
            <a:r>
              <a:rPr lang="en-US" dirty="0" err="1" smtClean="0"/>
              <a:t>radiosonde</a:t>
            </a:r>
            <a:r>
              <a:rPr lang="en-US" dirty="0" smtClean="0"/>
              <a:t> observation</a:t>
            </a:r>
            <a:r>
              <a:rPr lang="en-US" b="1" dirty="0" smtClean="0"/>
              <a:t>.</a:t>
            </a:r>
          </a:p>
          <a:p>
            <a:pPr marL="114300" lvl="1" eaLnBrk="1" hangingPunct="1">
              <a:buFontTx/>
              <a:buChar char="•"/>
            </a:pPr>
            <a:r>
              <a:rPr lang="en-US" b="1" dirty="0" smtClean="0"/>
              <a:t>Horizontal Resolution</a:t>
            </a:r>
            <a:endParaRPr lang="en-US" dirty="0" smtClean="0"/>
          </a:p>
          <a:p>
            <a:pPr marL="114300" lvl="1" eaLnBrk="1" hangingPunct="1"/>
            <a:r>
              <a:rPr lang="en-US" dirty="0" smtClean="0"/>
              <a:t>	The dimension of the smallest object, horizontal area represented by the parametric value.  Spatial granularity with which the information is required.</a:t>
            </a:r>
          </a:p>
          <a:p>
            <a:pPr marL="112713" lvl="1" eaLnBrk="1" hangingPunct="1">
              <a:spcBef>
                <a:spcPct val="20000"/>
              </a:spcBef>
              <a:buClr>
                <a:schemeClr val="accent2"/>
              </a:buClr>
              <a:buFontTx/>
              <a:buChar char="-"/>
            </a:pPr>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fld id="{ADC9D444-F925-486A-B03C-8835DDDAC67B}" type="slidenum">
              <a:rPr lang="en-US"/>
              <a:pPr/>
              <a:t>6</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buFontTx/>
              <a:buChar char="•"/>
            </a:pPr>
            <a:r>
              <a:rPr lang="en-US" sz="800" dirty="0" smtClean="0"/>
              <a:t>Fill in Proposed Retired Product Name.  </a:t>
            </a:r>
          </a:p>
          <a:p>
            <a:pPr eaLnBrk="1" hangingPunct="1">
              <a:buFontTx/>
              <a:buChar char="•"/>
            </a:pPr>
            <a:r>
              <a:rPr lang="en-US" sz="800" dirty="0" smtClean="0"/>
              <a:t>Fill in Proposed Environmental Observational Parameters (EOPs) of the Product</a:t>
            </a:r>
            <a:r>
              <a:rPr lang="en-US" sz="800" baseline="0" dirty="0" smtClean="0"/>
              <a:t> </a:t>
            </a:r>
            <a:r>
              <a:rPr lang="en-US" sz="800" dirty="0" smtClean="0"/>
              <a:t>that will be retired.  Occasionally</a:t>
            </a:r>
            <a:r>
              <a:rPr lang="en-US" sz="800" baseline="0" dirty="0" smtClean="0"/>
              <a:t> a product has multiple (EOPs).  List all EOPs on this slide.</a:t>
            </a:r>
            <a:r>
              <a:rPr lang="en-US" sz="800" dirty="0" smtClean="0"/>
              <a:t> </a:t>
            </a:r>
          </a:p>
          <a:p>
            <a:pPr eaLnBrk="1" hangingPunct="1">
              <a:buFontTx/>
              <a:buChar char="•"/>
            </a:pPr>
            <a:r>
              <a:rPr lang="en-US" sz="800" dirty="0" smtClean="0"/>
              <a:t>Fill in the satellites that are used in the product</a:t>
            </a:r>
          </a:p>
          <a:p>
            <a:pPr eaLnBrk="1" hangingPunct="1">
              <a:buFontTx/>
              <a:buChar char="•"/>
            </a:pPr>
            <a:r>
              <a:rPr lang="en-US" sz="800" dirty="0" smtClean="0"/>
              <a:t>Fill in the sensors that are used in the product</a:t>
            </a:r>
          </a:p>
          <a:p>
            <a:pPr eaLnBrk="1" hangingPunct="1">
              <a:buFontTx/>
              <a:buChar char="•"/>
            </a:pPr>
            <a:r>
              <a:rPr lang="en-US" sz="800" dirty="0" smtClean="0"/>
              <a:t>List the type and number of products that will be retired. Use these definitions for guidance:</a:t>
            </a:r>
          </a:p>
          <a:p>
            <a:pPr eaLnBrk="1" hangingPunct="1">
              <a:buFontTx/>
              <a:buNone/>
            </a:pPr>
            <a:r>
              <a:rPr lang="en-US" sz="800" b="1" baseline="0" dirty="0" smtClean="0"/>
              <a:t>    </a:t>
            </a:r>
            <a:r>
              <a:rPr lang="en-US" sz="800" b="1" dirty="0" smtClean="0"/>
              <a:t>** </a:t>
            </a:r>
            <a:r>
              <a:rPr lang="en-US" b="1" dirty="0" smtClean="0"/>
              <a:t>Terminate</a:t>
            </a:r>
            <a:r>
              <a:rPr lang="en-US" b="1" baseline="0" dirty="0" smtClean="0"/>
              <a:t> </a:t>
            </a:r>
            <a:r>
              <a:rPr lang="en-US" baseline="0" dirty="0" smtClean="0"/>
              <a:t>= Cessation of a product operation</a:t>
            </a:r>
          </a:p>
          <a:p>
            <a:pPr eaLnBrk="1" hangingPunct="1">
              <a:buFontTx/>
              <a:buNone/>
            </a:pPr>
            <a:r>
              <a:rPr lang="en-US" baseline="0" dirty="0" smtClean="0"/>
              <a:t>    </a:t>
            </a:r>
            <a:r>
              <a:rPr lang="en-US" b="1" baseline="0" dirty="0" smtClean="0"/>
              <a:t>**  Divest </a:t>
            </a:r>
            <a:r>
              <a:rPr lang="en-US" baseline="0" dirty="0" smtClean="0"/>
              <a:t>= Transfer of capabilities to other organization</a:t>
            </a:r>
            <a:endParaRPr lang="en-US" dirty="0" smtClean="0"/>
          </a:p>
          <a:p>
            <a:pPr eaLnBrk="1" hangingPunct="1">
              <a:buFontTx/>
              <a:buChar char="•"/>
            </a:pPr>
            <a:r>
              <a:rPr lang="en-US" sz="800" dirty="0" smtClean="0"/>
              <a:t>Fill in tailoring options or comments.  These are comments that help explain the number of products within a product retirement. Tailoring options might be format options (e.g., BUFR and HDF), coverage options (global, orbital, x regional sectors, etc.), gridding options,  resolution options, etc.  </a:t>
            </a:r>
          </a:p>
          <a:p>
            <a:pPr eaLnBrk="1" hangingPunct="1">
              <a:buFontTx/>
              <a:buChar char="•"/>
            </a:pP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p:txBody>
          <a:bodyPr/>
          <a:lstStyle/>
          <a:p>
            <a:fld id="{BA7ECEFC-530F-4DA8-8766-D9BA2FB95B8C}" type="slidenum">
              <a:rPr lang="en-US"/>
              <a:pPr/>
              <a:t>7</a:t>
            </a:fld>
            <a:endParaRPr lang="en-US"/>
          </a:p>
        </p:txBody>
      </p:sp>
      <p:sp>
        <p:nvSpPr>
          <p:cNvPr id="23555" name="Rectangle 2"/>
          <p:cNvSpPr>
            <a:spLocks noGrp="1" noRot="1" noChangeAspect="1" noChangeArrowheads="1" noTextEdit="1"/>
          </p:cNvSpPr>
          <p:nvPr>
            <p:ph type="sldImg"/>
          </p:nvPr>
        </p:nvSpPr>
        <p:spPr>
          <a:xfrm>
            <a:off x="1141413" y="695325"/>
            <a:ext cx="4573587" cy="3430588"/>
          </a:xfrm>
          <a:ln/>
        </p:spPr>
      </p:sp>
      <p:sp>
        <p:nvSpPr>
          <p:cNvPr id="23556" name="Rectangle 3"/>
          <p:cNvSpPr>
            <a:spLocks noGrp="1" noChangeArrowheads="1"/>
          </p:cNvSpPr>
          <p:nvPr>
            <p:ph type="body" idx="1"/>
          </p:nvPr>
        </p:nvSpPr>
        <p:spPr>
          <a:xfrm>
            <a:off x="965200" y="4214813"/>
            <a:ext cx="5027613" cy="4133850"/>
          </a:xfrm>
          <a:noFill/>
          <a:ln/>
        </p:spPr>
        <p:txBody>
          <a:bodyPr/>
          <a:lstStyle/>
          <a:p>
            <a:pPr marL="171450" indent="-171450">
              <a:buFont typeface="Arial" pitchFamily="34" charset="0"/>
              <a:buChar char="•"/>
            </a:pPr>
            <a:r>
              <a:rPr lang="en-US" sz="700" dirty="0" smtClean="0"/>
              <a:t>List Retirement Milestones.  These milestones</a:t>
            </a:r>
            <a:r>
              <a:rPr lang="en-US" sz="700" baseline="0" dirty="0" smtClean="0"/>
              <a:t> are reflected on the overall flow chart that follows.</a:t>
            </a:r>
            <a:endParaRPr lang="en-US" sz="700" dirty="0" smtClean="0"/>
          </a:p>
          <a:p>
            <a:pPr marL="169863" indent="-169863" eaLnBrk="1" hangingPunct="1">
              <a:lnSpc>
                <a:spcPct val="80000"/>
              </a:lnSpc>
            </a:pPr>
            <a:endParaRPr lang="en-US" sz="700"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itchFamily="34" charset="0"/>
              <a:buChar char="•"/>
            </a:pPr>
            <a:r>
              <a:rPr lang="en-US" dirty="0" smtClean="0"/>
              <a:t>Put</a:t>
            </a:r>
            <a:r>
              <a:rPr lang="en-US" baseline="0" dirty="0" smtClean="0"/>
              <a:t> the check mark on the completed steps</a:t>
            </a:r>
            <a:endParaRPr lang="en-US" dirty="0"/>
          </a:p>
        </p:txBody>
      </p:sp>
      <p:sp>
        <p:nvSpPr>
          <p:cNvPr id="4" name="Slide Number Placeholder 3"/>
          <p:cNvSpPr>
            <a:spLocks noGrp="1"/>
          </p:cNvSpPr>
          <p:nvPr>
            <p:ph type="sldNum" sz="quarter" idx="10"/>
          </p:nvPr>
        </p:nvSpPr>
        <p:spPr/>
        <p:txBody>
          <a:bodyPr/>
          <a:lstStyle/>
          <a:p>
            <a:fld id="{5E04A78B-8155-42EA-8A0F-5972FC684E95}"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p:txBody>
          <a:bodyPr/>
          <a:lstStyle/>
          <a:p>
            <a:fld id="{CB934921-E6C5-48B2-8FFB-37425185BB17}" type="slidenum">
              <a:rPr lang="en-US"/>
              <a:pPr/>
              <a:t>9</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r>
              <a:rPr lang="en-US" baseline="0" dirty="0" smtClean="0">
                <a:solidFill>
                  <a:srgbClr val="000099"/>
                </a:solidFill>
              </a:rPr>
              <a:t>Note: This slide will be used for Final Decision Briefing only. Don’t include this in the Preliminary Decision Briefing</a:t>
            </a:r>
          </a:p>
          <a:p>
            <a:endParaRPr lang="en-US" dirty="0" smtClean="0">
              <a:solidFill>
                <a:srgbClr val="000099"/>
              </a:solidFill>
            </a:endParaRPr>
          </a:p>
          <a:p>
            <a:pPr eaLnBrk="1" hangingPunct="1">
              <a:buFontTx/>
              <a:buChar char="•"/>
            </a:pPr>
            <a:r>
              <a:rPr lang="en-US" dirty="0" smtClean="0"/>
              <a:t>Terminate</a:t>
            </a:r>
            <a:r>
              <a:rPr lang="en-US" baseline="0" dirty="0" smtClean="0"/>
              <a:t> = Cessation of a product operation</a:t>
            </a:r>
          </a:p>
          <a:p>
            <a:pPr eaLnBrk="1" hangingPunct="1">
              <a:buFontTx/>
              <a:buChar char="•"/>
            </a:pPr>
            <a:r>
              <a:rPr lang="en-US" baseline="0" dirty="0" smtClean="0"/>
              <a:t>Divest = Transfer of capabilities to other organization</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9154" name="Rectangle 2"/>
          <p:cNvSpPr>
            <a:spLocks noGrp="1" noChangeArrowheads="1"/>
          </p:cNvSpPr>
          <p:nvPr>
            <p:ph type="ctrTitle"/>
          </p:nvPr>
        </p:nvSpPr>
        <p:spPr>
          <a:xfrm>
            <a:off x="533400" y="457200"/>
            <a:ext cx="7772400" cy="3200400"/>
          </a:xfrm>
        </p:spPr>
        <p:txBody>
          <a:bodyPr/>
          <a:lstStyle>
            <a:lvl1pPr>
              <a:defRPr/>
            </a:lvl1pPr>
          </a:lstStyle>
          <a:p>
            <a:r>
              <a:rPr lang="en-US"/>
              <a:t>Click to edit Master title style</a:t>
            </a:r>
          </a:p>
        </p:txBody>
      </p:sp>
      <p:sp>
        <p:nvSpPr>
          <p:cNvPr id="49155" name="Rectangle 3"/>
          <p:cNvSpPr>
            <a:spLocks noGrp="1" noChangeArrowheads="1"/>
          </p:cNvSpPr>
          <p:nvPr>
            <p:ph type="subTitle" idx="1"/>
          </p:nvPr>
        </p:nvSpPr>
        <p:spPr>
          <a:xfrm>
            <a:off x="1371600" y="3886200"/>
            <a:ext cx="6400800" cy="1981200"/>
          </a:xfrm>
        </p:spPr>
        <p:txBody>
          <a:bodyPr/>
          <a:lstStyle>
            <a:lvl1pPr marL="0" indent="0" algn="ctr">
              <a:buFontTx/>
              <a:buNone/>
              <a:defRPr/>
            </a:lvl1pPr>
          </a:lstStyle>
          <a:p>
            <a:r>
              <a:rPr lang="en-US"/>
              <a:t>Click to edit Master subtitle style</a:t>
            </a:r>
          </a:p>
        </p:txBody>
      </p:sp>
      <p:sp>
        <p:nvSpPr>
          <p:cNvPr id="4" name="Rectangle 5"/>
          <p:cNvSpPr>
            <a:spLocks noGrp="1" noChangeArrowheads="1"/>
          </p:cNvSpPr>
          <p:nvPr>
            <p:ph type="ftr" sz="quarter" idx="10"/>
          </p:nvPr>
        </p:nvSpPr>
        <p:spPr>
          <a:xfrm>
            <a:off x="76200" y="6553200"/>
            <a:ext cx="1600200" cy="304800"/>
          </a:xfrm>
        </p:spPr>
        <p:txBody>
          <a:bodyPr/>
          <a:lstStyle>
            <a:lvl1pPr>
              <a:defRPr sz="900"/>
            </a:lvl1pPr>
          </a:lstStyle>
          <a:p>
            <a:pPr>
              <a:defRPr/>
            </a:pPr>
            <a:r>
              <a:rPr lang="en-US" smtClean="0"/>
              <a:t>V4 July 22, 2015</a:t>
            </a:r>
            <a:endParaRPr lang="en-US"/>
          </a:p>
        </p:txBody>
      </p:sp>
      <p:sp>
        <p:nvSpPr>
          <p:cNvPr id="5" name="Rectangle 6"/>
          <p:cNvSpPr>
            <a:spLocks noGrp="1" noChangeArrowheads="1"/>
          </p:cNvSpPr>
          <p:nvPr>
            <p:ph type="sldNum" sz="quarter" idx="11"/>
          </p:nvPr>
        </p:nvSpPr>
        <p:spPr>
          <a:xfrm>
            <a:off x="7543800" y="6400800"/>
            <a:ext cx="1447800" cy="304800"/>
          </a:xfrm>
        </p:spPr>
        <p:txBody>
          <a:bodyPr/>
          <a:lstStyle>
            <a:lvl1pPr>
              <a:defRPr/>
            </a:lvl1pPr>
          </a:lstStyle>
          <a:p>
            <a:fld id="{9F28DE1B-ADE7-480E-940E-18AD20DE2DD6}" type="slidenum">
              <a:rPr lang="en-US"/>
              <a:pPr/>
              <a:t>‹#›</a:t>
            </a:fld>
            <a:endParaRPr lang="en-US"/>
          </a:p>
        </p:txBody>
      </p:sp>
    </p:spTree>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a:ln/>
        </p:spPr>
        <p:txBody>
          <a:bodyPr/>
          <a:lstStyle>
            <a:lvl1pPr>
              <a:defRPr/>
            </a:lvl1pPr>
          </a:lstStyle>
          <a:p>
            <a:endParaRPr lang="en-US"/>
          </a:p>
        </p:txBody>
      </p:sp>
      <p:sp>
        <p:nvSpPr>
          <p:cNvPr id="5" name="Rectangle 4"/>
          <p:cNvSpPr>
            <a:spLocks noGrp="1" noChangeArrowheads="1"/>
          </p:cNvSpPr>
          <p:nvPr>
            <p:ph type="ftr" sz="quarter" idx="11"/>
          </p:nvPr>
        </p:nvSpPr>
        <p:spPr>
          <a:ln/>
        </p:spPr>
        <p:txBody>
          <a:bodyPr/>
          <a:lstStyle>
            <a:lvl1pPr>
              <a:defRPr/>
            </a:lvl1pPr>
          </a:lstStyle>
          <a:p>
            <a:pPr>
              <a:defRPr/>
            </a:pPr>
            <a:r>
              <a:rPr lang="en-US" smtClean="0"/>
              <a:t>V4 July 22, 2015</a:t>
            </a:r>
            <a:endParaRPr lang="en-US"/>
          </a:p>
        </p:txBody>
      </p:sp>
      <p:sp>
        <p:nvSpPr>
          <p:cNvPr id="6" name="Rectangle 5"/>
          <p:cNvSpPr>
            <a:spLocks noGrp="1" noChangeArrowheads="1"/>
          </p:cNvSpPr>
          <p:nvPr>
            <p:ph type="sldNum" sz="quarter" idx="12"/>
          </p:nvPr>
        </p:nvSpPr>
        <p:spPr>
          <a:ln/>
        </p:spPr>
        <p:txBody>
          <a:bodyPr/>
          <a:lstStyle>
            <a:lvl1pPr>
              <a:defRPr/>
            </a:lvl1pPr>
          </a:lstStyle>
          <a:p>
            <a:fld id="{2C3D7112-3446-454B-AF50-072342180F2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52400"/>
            <a:ext cx="215265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52400"/>
            <a:ext cx="630555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a:ln/>
        </p:spPr>
        <p:txBody>
          <a:bodyPr/>
          <a:lstStyle>
            <a:lvl1pPr>
              <a:defRPr/>
            </a:lvl1pPr>
          </a:lstStyle>
          <a:p>
            <a:endParaRPr lang="en-US"/>
          </a:p>
        </p:txBody>
      </p:sp>
      <p:sp>
        <p:nvSpPr>
          <p:cNvPr id="5" name="Rectangle 4"/>
          <p:cNvSpPr>
            <a:spLocks noGrp="1" noChangeArrowheads="1"/>
          </p:cNvSpPr>
          <p:nvPr>
            <p:ph type="ftr" sz="quarter" idx="11"/>
          </p:nvPr>
        </p:nvSpPr>
        <p:spPr>
          <a:ln/>
        </p:spPr>
        <p:txBody>
          <a:bodyPr/>
          <a:lstStyle>
            <a:lvl1pPr>
              <a:defRPr/>
            </a:lvl1pPr>
          </a:lstStyle>
          <a:p>
            <a:pPr>
              <a:defRPr/>
            </a:pPr>
            <a:r>
              <a:rPr lang="en-US" smtClean="0"/>
              <a:t>V4 July 22, 2015</a:t>
            </a:r>
            <a:endParaRPr lang="en-US"/>
          </a:p>
        </p:txBody>
      </p:sp>
      <p:sp>
        <p:nvSpPr>
          <p:cNvPr id="6" name="Rectangle 5"/>
          <p:cNvSpPr>
            <a:spLocks noGrp="1" noChangeArrowheads="1"/>
          </p:cNvSpPr>
          <p:nvPr>
            <p:ph type="sldNum" sz="quarter" idx="12"/>
          </p:nvPr>
        </p:nvSpPr>
        <p:spPr>
          <a:ln/>
        </p:spPr>
        <p:txBody>
          <a:bodyPr/>
          <a:lstStyle>
            <a:lvl1pPr>
              <a:defRPr/>
            </a:lvl1pPr>
          </a:lstStyle>
          <a:p>
            <a:fld id="{E989D1D4-33EA-4DD1-AEA5-26B382F91466}"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838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28600" y="1143000"/>
            <a:ext cx="8610600" cy="5029200"/>
          </a:xfrm>
        </p:spPr>
        <p:txBody>
          <a:bodyPr/>
          <a:lstStyle/>
          <a:p>
            <a:pPr lvl="0"/>
            <a:endParaRPr lang="en-US" noProof="0" smtClean="0"/>
          </a:p>
        </p:txBody>
      </p:sp>
      <p:sp>
        <p:nvSpPr>
          <p:cNvPr id="4" name="Rectangle 3"/>
          <p:cNvSpPr>
            <a:spLocks noGrp="1" noChangeArrowheads="1"/>
          </p:cNvSpPr>
          <p:nvPr>
            <p:ph type="dt" sz="half" idx="10"/>
          </p:nvPr>
        </p:nvSpPr>
        <p:spPr>
          <a:ln/>
        </p:spPr>
        <p:txBody>
          <a:bodyPr/>
          <a:lstStyle>
            <a:lvl1pPr>
              <a:defRPr/>
            </a:lvl1pPr>
          </a:lstStyle>
          <a:p>
            <a:endParaRPr lang="en-US"/>
          </a:p>
        </p:txBody>
      </p:sp>
      <p:sp>
        <p:nvSpPr>
          <p:cNvPr id="5" name="Rectangle 4"/>
          <p:cNvSpPr>
            <a:spLocks noGrp="1" noChangeArrowheads="1"/>
          </p:cNvSpPr>
          <p:nvPr>
            <p:ph type="ftr" sz="quarter" idx="11"/>
          </p:nvPr>
        </p:nvSpPr>
        <p:spPr>
          <a:ln/>
        </p:spPr>
        <p:txBody>
          <a:bodyPr/>
          <a:lstStyle>
            <a:lvl1pPr>
              <a:defRPr/>
            </a:lvl1pPr>
          </a:lstStyle>
          <a:p>
            <a:pPr>
              <a:defRPr/>
            </a:pPr>
            <a:r>
              <a:rPr lang="en-US" smtClean="0"/>
              <a:t>V4 July 22, 2015</a:t>
            </a:r>
            <a:endParaRPr lang="en-US"/>
          </a:p>
        </p:txBody>
      </p:sp>
      <p:sp>
        <p:nvSpPr>
          <p:cNvPr id="6" name="Rectangle 5"/>
          <p:cNvSpPr>
            <a:spLocks noGrp="1" noChangeArrowheads="1"/>
          </p:cNvSpPr>
          <p:nvPr>
            <p:ph type="sldNum" sz="quarter" idx="12"/>
          </p:nvPr>
        </p:nvSpPr>
        <p:spPr>
          <a:ln/>
        </p:spPr>
        <p:txBody>
          <a:bodyPr/>
          <a:lstStyle>
            <a:lvl1pPr>
              <a:defRPr/>
            </a:lvl1pPr>
          </a:lstStyle>
          <a:p>
            <a:fld id="{EDDA3DE1-2E2F-4201-946F-1EFF3D45A12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a:ln/>
        </p:spPr>
        <p:txBody>
          <a:bodyPr/>
          <a:lstStyle>
            <a:lvl1pPr>
              <a:defRPr/>
            </a:lvl1pPr>
          </a:lstStyle>
          <a:p>
            <a:endParaRPr lang="en-US"/>
          </a:p>
        </p:txBody>
      </p:sp>
      <p:sp>
        <p:nvSpPr>
          <p:cNvPr id="5" name="Rectangle 4"/>
          <p:cNvSpPr>
            <a:spLocks noGrp="1" noChangeArrowheads="1"/>
          </p:cNvSpPr>
          <p:nvPr>
            <p:ph type="ftr" sz="quarter" idx="11"/>
          </p:nvPr>
        </p:nvSpPr>
        <p:spPr>
          <a:ln/>
        </p:spPr>
        <p:txBody>
          <a:bodyPr/>
          <a:lstStyle>
            <a:lvl1pPr>
              <a:defRPr/>
            </a:lvl1pPr>
          </a:lstStyle>
          <a:p>
            <a:pPr>
              <a:defRPr/>
            </a:pPr>
            <a:r>
              <a:rPr lang="en-US" smtClean="0"/>
              <a:t>V4 July 22, 2015</a:t>
            </a:r>
            <a:endParaRPr lang="en-US"/>
          </a:p>
        </p:txBody>
      </p:sp>
      <p:sp>
        <p:nvSpPr>
          <p:cNvPr id="6" name="Rectangle 5"/>
          <p:cNvSpPr>
            <a:spLocks noGrp="1" noChangeArrowheads="1"/>
          </p:cNvSpPr>
          <p:nvPr>
            <p:ph type="sldNum" sz="quarter" idx="12"/>
          </p:nvPr>
        </p:nvSpPr>
        <p:spPr>
          <a:ln/>
        </p:spPr>
        <p:txBody>
          <a:bodyPr/>
          <a:lstStyle>
            <a:lvl1pPr>
              <a:defRPr/>
            </a:lvl1pPr>
          </a:lstStyle>
          <a:p>
            <a:fld id="{A748D035-7ECC-4138-AADF-5F6F97E3479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sz="half" idx="10"/>
          </p:nvPr>
        </p:nvSpPr>
        <p:spPr>
          <a:ln/>
        </p:spPr>
        <p:txBody>
          <a:bodyPr/>
          <a:lstStyle>
            <a:lvl1pPr>
              <a:defRPr/>
            </a:lvl1pPr>
          </a:lstStyle>
          <a:p>
            <a:endParaRPr lang="en-US"/>
          </a:p>
        </p:txBody>
      </p:sp>
      <p:sp>
        <p:nvSpPr>
          <p:cNvPr id="5" name="Rectangle 4"/>
          <p:cNvSpPr>
            <a:spLocks noGrp="1" noChangeArrowheads="1"/>
          </p:cNvSpPr>
          <p:nvPr>
            <p:ph type="ftr" sz="quarter" idx="11"/>
          </p:nvPr>
        </p:nvSpPr>
        <p:spPr>
          <a:ln/>
        </p:spPr>
        <p:txBody>
          <a:bodyPr/>
          <a:lstStyle>
            <a:lvl1pPr>
              <a:defRPr/>
            </a:lvl1pPr>
          </a:lstStyle>
          <a:p>
            <a:pPr>
              <a:defRPr/>
            </a:pPr>
            <a:r>
              <a:rPr lang="en-US" smtClean="0"/>
              <a:t>V4 July 22, 2015</a:t>
            </a:r>
            <a:endParaRPr lang="en-US"/>
          </a:p>
        </p:txBody>
      </p:sp>
      <p:sp>
        <p:nvSpPr>
          <p:cNvPr id="6" name="Rectangle 5"/>
          <p:cNvSpPr>
            <a:spLocks noGrp="1" noChangeArrowheads="1"/>
          </p:cNvSpPr>
          <p:nvPr>
            <p:ph type="sldNum" sz="quarter" idx="12"/>
          </p:nvPr>
        </p:nvSpPr>
        <p:spPr>
          <a:ln/>
        </p:spPr>
        <p:txBody>
          <a:bodyPr/>
          <a:lstStyle>
            <a:lvl1pPr>
              <a:defRPr/>
            </a:lvl1pPr>
          </a:lstStyle>
          <a:p>
            <a:fld id="{7C55218C-C45E-426F-BDAE-10D7E18E778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1430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1430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sz="half" idx="10"/>
          </p:nvPr>
        </p:nvSpPr>
        <p:spPr>
          <a:ln/>
        </p:spPr>
        <p:txBody>
          <a:bodyPr/>
          <a:lstStyle>
            <a:lvl1pPr>
              <a:defRPr/>
            </a:lvl1pPr>
          </a:lstStyle>
          <a:p>
            <a:endParaRPr lang="en-US"/>
          </a:p>
        </p:txBody>
      </p:sp>
      <p:sp>
        <p:nvSpPr>
          <p:cNvPr id="6" name="Rectangle 4"/>
          <p:cNvSpPr>
            <a:spLocks noGrp="1" noChangeArrowheads="1"/>
          </p:cNvSpPr>
          <p:nvPr>
            <p:ph type="ftr" sz="quarter" idx="11"/>
          </p:nvPr>
        </p:nvSpPr>
        <p:spPr>
          <a:ln/>
        </p:spPr>
        <p:txBody>
          <a:bodyPr/>
          <a:lstStyle>
            <a:lvl1pPr>
              <a:defRPr/>
            </a:lvl1pPr>
          </a:lstStyle>
          <a:p>
            <a:pPr>
              <a:defRPr/>
            </a:pPr>
            <a:r>
              <a:rPr lang="en-US" smtClean="0"/>
              <a:t>V4 July 22, 2015</a:t>
            </a:r>
            <a:endParaRPr lang="en-US"/>
          </a:p>
        </p:txBody>
      </p:sp>
      <p:sp>
        <p:nvSpPr>
          <p:cNvPr id="7" name="Rectangle 5"/>
          <p:cNvSpPr>
            <a:spLocks noGrp="1" noChangeArrowheads="1"/>
          </p:cNvSpPr>
          <p:nvPr>
            <p:ph type="sldNum" sz="quarter" idx="12"/>
          </p:nvPr>
        </p:nvSpPr>
        <p:spPr>
          <a:ln/>
        </p:spPr>
        <p:txBody>
          <a:bodyPr/>
          <a:lstStyle>
            <a:lvl1pPr>
              <a:defRPr/>
            </a:lvl1pPr>
          </a:lstStyle>
          <a:p>
            <a:fld id="{535FC83B-70B2-4119-92E6-E0A46613977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sz="half" idx="10"/>
          </p:nvPr>
        </p:nvSpPr>
        <p:spPr>
          <a:ln/>
        </p:spPr>
        <p:txBody>
          <a:bodyPr/>
          <a:lstStyle>
            <a:lvl1pPr>
              <a:defRPr/>
            </a:lvl1pPr>
          </a:lstStyle>
          <a:p>
            <a:endParaRPr lang="en-US"/>
          </a:p>
        </p:txBody>
      </p:sp>
      <p:sp>
        <p:nvSpPr>
          <p:cNvPr id="8" name="Rectangle 4"/>
          <p:cNvSpPr>
            <a:spLocks noGrp="1" noChangeArrowheads="1"/>
          </p:cNvSpPr>
          <p:nvPr>
            <p:ph type="ftr" sz="quarter" idx="11"/>
          </p:nvPr>
        </p:nvSpPr>
        <p:spPr>
          <a:ln/>
        </p:spPr>
        <p:txBody>
          <a:bodyPr/>
          <a:lstStyle>
            <a:lvl1pPr>
              <a:defRPr/>
            </a:lvl1pPr>
          </a:lstStyle>
          <a:p>
            <a:pPr>
              <a:defRPr/>
            </a:pPr>
            <a:r>
              <a:rPr lang="en-US" smtClean="0"/>
              <a:t>V4 July 22, 2015</a:t>
            </a:r>
            <a:endParaRPr lang="en-US"/>
          </a:p>
        </p:txBody>
      </p:sp>
      <p:sp>
        <p:nvSpPr>
          <p:cNvPr id="9" name="Rectangle 5"/>
          <p:cNvSpPr>
            <a:spLocks noGrp="1" noChangeArrowheads="1"/>
          </p:cNvSpPr>
          <p:nvPr>
            <p:ph type="sldNum" sz="quarter" idx="12"/>
          </p:nvPr>
        </p:nvSpPr>
        <p:spPr>
          <a:ln/>
        </p:spPr>
        <p:txBody>
          <a:bodyPr/>
          <a:lstStyle>
            <a:lvl1pPr>
              <a:defRPr/>
            </a:lvl1pPr>
          </a:lstStyle>
          <a:p>
            <a:fld id="{832C8995-BB1A-4DE3-8145-837AA88E87D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sz="half" idx="10"/>
          </p:nvPr>
        </p:nvSpPr>
        <p:spPr>
          <a:ln/>
        </p:spPr>
        <p:txBody>
          <a:bodyPr/>
          <a:lstStyle>
            <a:lvl1pPr>
              <a:defRPr/>
            </a:lvl1pPr>
          </a:lstStyle>
          <a:p>
            <a:endParaRPr lang="en-US"/>
          </a:p>
        </p:txBody>
      </p:sp>
      <p:sp>
        <p:nvSpPr>
          <p:cNvPr id="4" name="Rectangle 4"/>
          <p:cNvSpPr>
            <a:spLocks noGrp="1" noChangeArrowheads="1"/>
          </p:cNvSpPr>
          <p:nvPr>
            <p:ph type="ftr" sz="quarter" idx="11"/>
          </p:nvPr>
        </p:nvSpPr>
        <p:spPr>
          <a:ln/>
        </p:spPr>
        <p:txBody>
          <a:bodyPr/>
          <a:lstStyle>
            <a:lvl1pPr>
              <a:defRPr/>
            </a:lvl1pPr>
          </a:lstStyle>
          <a:p>
            <a:pPr>
              <a:defRPr/>
            </a:pPr>
            <a:r>
              <a:rPr lang="en-US" smtClean="0"/>
              <a:t>V4 July 22, 2015</a:t>
            </a:r>
            <a:endParaRPr lang="en-US"/>
          </a:p>
        </p:txBody>
      </p:sp>
      <p:sp>
        <p:nvSpPr>
          <p:cNvPr id="5" name="Rectangle 5"/>
          <p:cNvSpPr>
            <a:spLocks noGrp="1" noChangeArrowheads="1"/>
          </p:cNvSpPr>
          <p:nvPr>
            <p:ph type="sldNum" sz="quarter" idx="12"/>
          </p:nvPr>
        </p:nvSpPr>
        <p:spPr>
          <a:ln/>
        </p:spPr>
        <p:txBody>
          <a:bodyPr/>
          <a:lstStyle>
            <a:lvl1pPr>
              <a:defRPr/>
            </a:lvl1pPr>
          </a:lstStyle>
          <a:p>
            <a:fld id="{22E1EF84-0A14-43F4-8396-78EBFBFEF25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ln/>
        </p:spPr>
        <p:txBody>
          <a:bodyPr/>
          <a:lstStyle>
            <a:lvl1pPr>
              <a:defRPr/>
            </a:lvl1pPr>
          </a:lstStyle>
          <a:p>
            <a:endParaRPr lang="en-US"/>
          </a:p>
        </p:txBody>
      </p:sp>
      <p:sp>
        <p:nvSpPr>
          <p:cNvPr id="3" name="Rectangle 4"/>
          <p:cNvSpPr>
            <a:spLocks noGrp="1" noChangeArrowheads="1"/>
          </p:cNvSpPr>
          <p:nvPr>
            <p:ph type="ftr" sz="quarter" idx="11"/>
          </p:nvPr>
        </p:nvSpPr>
        <p:spPr>
          <a:ln/>
        </p:spPr>
        <p:txBody>
          <a:bodyPr/>
          <a:lstStyle>
            <a:lvl1pPr>
              <a:defRPr/>
            </a:lvl1pPr>
          </a:lstStyle>
          <a:p>
            <a:pPr>
              <a:defRPr/>
            </a:pPr>
            <a:r>
              <a:rPr lang="en-US" smtClean="0"/>
              <a:t>V4 July 22, 2015</a:t>
            </a:r>
            <a:endParaRPr lang="en-US"/>
          </a:p>
        </p:txBody>
      </p:sp>
      <p:sp>
        <p:nvSpPr>
          <p:cNvPr id="4" name="Rectangle 5"/>
          <p:cNvSpPr>
            <a:spLocks noGrp="1" noChangeArrowheads="1"/>
          </p:cNvSpPr>
          <p:nvPr>
            <p:ph type="sldNum" sz="quarter" idx="12"/>
          </p:nvPr>
        </p:nvSpPr>
        <p:spPr>
          <a:ln/>
        </p:spPr>
        <p:txBody>
          <a:bodyPr/>
          <a:lstStyle>
            <a:lvl1pPr>
              <a:defRPr/>
            </a:lvl1pPr>
          </a:lstStyle>
          <a:p>
            <a:fld id="{DF1DC126-4427-4C9D-A22F-CB9A8E1CB2F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sz="half" idx="10"/>
          </p:nvPr>
        </p:nvSpPr>
        <p:spPr>
          <a:ln/>
        </p:spPr>
        <p:txBody>
          <a:bodyPr/>
          <a:lstStyle>
            <a:lvl1pPr>
              <a:defRPr/>
            </a:lvl1pPr>
          </a:lstStyle>
          <a:p>
            <a:endParaRPr lang="en-US"/>
          </a:p>
        </p:txBody>
      </p:sp>
      <p:sp>
        <p:nvSpPr>
          <p:cNvPr id="6" name="Rectangle 4"/>
          <p:cNvSpPr>
            <a:spLocks noGrp="1" noChangeArrowheads="1"/>
          </p:cNvSpPr>
          <p:nvPr>
            <p:ph type="ftr" sz="quarter" idx="11"/>
          </p:nvPr>
        </p:nvSpPr>
        <p:spPr>
          <a:ln/>
        </p:spPr>
        <p:txBody>
          <a:bodyPr/>
          <a:lstStyle>
            <a:lvl1pPr>
              <a:defRPr/>
            </a:lvl1pPr>
          </a:lstStyle>
          <a:p>
            <a:pPr>
              <a:defRPr/>
            </a:pPr>
            <a:r>
              <a:rPr lang="en-US" smtClean="0"/>
              <a:t>V4 July 22, 2015</a:t>
            </a:r>
            <a:endParaRPr lang="en-US"/>
          </a:p>
        </p:txBody>
      </p:sp>
      <p:sp>
        <p:nvSpPr>
          <p:cNvPr id="7" name="Rectangle 5"/>
          <p:cNvSpPr>
            <a:spLocks noGrp="1" noChangeArrowheads="1"/>
          </p:cNvSpPr>
          <p:nvPr>
            <p:ph type="sldNum" sz="quarter" idx="12"/>
          </p:nvPr>
        </p:nvSpPr>
        <p:spPr>
          <a:ln/>
        </p:spPr>
        <p:txBody>
          <a:bodyPr/>
          <a:lstStyle>
            <a:lvl1pPr>
              <a:defRPr/>
            </a:lvl1pPr>
          </a:lstStyle>
          <a:p>
            <a:fld id="{7666E3E0-4963-4B52-854C-CB64BD16A41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sz="half" idx="10"/>
          </p:nvPr>
        </p:nvSpPr>
        <p:spPr>
          <a:ln/>
        </p:spPr>
        <p:txBody>
          <a:bodyPr/>
          <a:lstStyle>
            <a:lvl1pPr>
              <a:defRPr/>
            </a:lvl1pPr>
          </a:lstStyle>
          <a:p>
            <a:endParaRPr lang="en-US"/>
          </a:p>
        </p:txBody>
      </p:sp>
      <p:sp>
        <p:nvSpPr>
          <p:cNvPr id="6" name="Rectangle 4"/>
          <p:cNvSpPr>
            <a:spLocks noGrp="1" noChangeArrowheads="1"/>
          </p:cNvSpPr>
          <p:nvPr>
            <p:ph type="ftr" sz="quarter" idx="11"/>
          </p:nvPr>
        </p:nvSpPr>
        <p:spPr>
          <a:ln/>
        </p:spPr>
        <p:txBody>
          <a:bodyPr/>
          <a:lstStyle>
            <a:lvl1pPr>
              <a:defRPr/>
            </a:lvl1pPr>
          </a:lstStyle>
          <a:p>
            <a:pPr>
              <a:defRPr/>
            </a:pPr>
            <a:r>
              <a:rPr lang="en-US" smtClean="0"/>
              <a:t>V4 July 22, 2015</a:t>
            </a:r>
            <a:endParaRPr lang="en-US"/>
          </a:p>
        </p:txBody>
      </p:sp>
      <p:sp>
        <p:nvSpPr>
          <p:cNvPr id="7" name="Rectangle 5"/>
          <p:cNvSpPr>
            <a:spLocks noGrp="1" noChangeArrowheads="1"/>
          </p:cNvSpPr>
          <p:nvPr>
            <p:ph type="sldNum" sz="quarter" idx="12"/>
          </p:nvPr>
        </p:nvSpPr>
        <p:spPr>
          <a:ln/>
        </p:spPr>
        <p:txBody>
          <a:bodyPr/>
          <a:lstStyle>
            <a:lvl1pPr>
              <a:defRPr/>
            </a:lvl1pPr>
          </a:lstStyle>
          <a:p>
            <a:fld id="{F101C995-F671-49D9-AED8-9F818A4E8E3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152400"/>
            <a:ext cx="86106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8131" name="Rectangle 3"/>
          <p:cNvSpPr>
            <a:spLocks noGrp="1" noChangeArrowheads="1"/>
          </p:cNvSpPr>
          <p:nvPr>
            <p:ph type="dt" sz="half" idx="2"/>
          </p:nvPr>
        </p:nvSpPr>
        <p:spPr bwMode="auto">
          <a:xfrm>
            <a:off x="3276600" y="66294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en-US"/>
          </a:p>
        </p:txBody>
      </p:sp>
      <p:sp>
        <p:nvSpPr>
          <p:cNvPr id="48132" name="Rectangle 4"/>
          <p:cNvSpPr>
            <a:spLocks noGrp="1" noChangeArrowheads="1"/>
          </p:cNvSpPr>
          <p:nvPr>
            <p:ph type="ftr" sz="quarter" idx="3"/>
          </p:nvPr>
        </p:nvSpPr>
        <p:spPr bwMode="auto">
          <a:xfrm>
            <a:off x="0" y="66294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cs typeface="+mn-cs"/>
              </a:defRPr>
            </a:lvl1pPr>
          </a:lstStyle>
          <a:p>
            <a:pPr>
              <a:defRPr/>
            </a:pPr>
            <a:r>
              <a:rPr lang="en-US" smtClean="0"/>
              <a:t>V4 July 22, 2015</a:t>
            </a:r>
            <a:endParaRPr lang="en-US"/>
          </a:p>
        </p:txBody>
      </p:sp>
      <p:sp>
        <p:nvSpPr>
          <p:cNvPr id="48133" name="Rectangle 5"/>
          <p:cNvSpPr>
            <a:spLocks noGrp="1" noChangeArrowheads="1"/>
          </p:cNvSpPr>
          <p:nvPr>
            <p:ph type="sldNum" sz="quarter" idx="4"/>
          </p:nvPr>
        </p:nvSpPr>
        <p:spPr bwMode="auto">
          <a:xfrm>
            <a:off x="7010400" y="647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a:lvl1pPr>
          </a:lstStyle>
          <a:p>
            <a:fld id="{6220A150-8E90-47A0-93D9-A4D00AFD88BE}" type="slidenum">
              <a:rPr lang="en-US"/>
              <a:pPr/>
              <a:t>‹#›</a:t>
            </a:fld>
            <a:endParaRPr lang="en-US"/>
          </a:p>
        </p:txBody>
      </p:sp>
      <p:sp>
        <p:nvSpPr>
          <p:cNvPr id="1030" name="Rectangle 6"/>
          <p:cNvSpPr>
            <a:spLocks noGrp="1" noChangeArrowheads="1"/>
          </p:cNvSpPr>
          <p:nvPr>
            <p:ph type="body" idx="1"/>
          </p:nvPr>
        </p:nvSpPr>
        <p:spPr bwMode="auto">
          <a:xfrm>
            <a:off x="228600" y="1143000"/>
            <a:ext cx="8610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40"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Lst>
  <p:hf hdr="0" dt="0"/>
  <p:txStyles>
    <p:titleStyle>
      <a:lvl1pPr algn="ctr" rtl="0" eaLnBrk="0" fontAlgn="base" hangingPunct="0">
        <a:spcBef>
          <a:spcPct val="0"/>
        </a:spcBef>
        <a:spcAft>
          <a:spcPct val="0"/>
        </a:spcAft>
        <a:defRPr sz="3600" b="1">
          <a:solidFill>
            <a:srgbClr val="0C2A8C"/>
          </a:solidFill>
          <a:latin typeface="+mj-lt"/>
          <a:ea typeface="+mj-ea"/>
          <a:cs typeface="+mj-cs"/>
        </a:defRPr>
      </a:lvl1pPr>
      <a:lvl2pPr algn="ctr" rtl="0" eaLnBrk="0" fontAlgn="base" hangingPunct="0">
        <a:spcBef>
          <a:spcPct val="0"/>
        </a:spcBef>
        <a:spcAft>
          <a:spcPct val="0"/>
        </a:spcAft>
        <a:defRPr sz="3600" b="1">
          <a:solidFill>
            <a:srgbClr val="0C2A8C"/>
          </a:solidFill>
          <a:latin typeface="Arial" charset="0"/>
        </a:defRPr>
      </a:lvl2pPr>
      <a:lvl3pPr algn="ctr" rtl="0" eaLnBrk="0" fontAlgn="base" hangingPunct="0">
        <a:spcBef>
          <a:spcPct val="0"/>
        </a:spcBef>
        <a:spcAft>
          <a:spcPct val="0"/>
        </a:spcAft>
        <a:defRPr sz="3600" b="1">
          <a:solidFill>
            <a:srgbClr val="0C2A8C"/>
          </a:solidFill>
          <a:latin typeface="Arial" charset="0"/>
        </a:defRPr>
      </a:lvl3pPr>
      <a:lvl4pPr algn="ctr" rtl="0" eaLnBrk="0" fontAlgn="base" hangingPunct="0">
        <a:spcBef>
          <a:spcPct val="0"/>
        </a:spcBef>
        <a:spcAft>
          <a:spcPct val="0"/>
        </a:spcAft>
        <a:defRPr sz="3600" b="1">
          <a:solidFill>
            <a:srgbClr val="0C2A8C"/>
          </a:solidFill>
          <a:latin typeface="Arial" charset="0"/>
        </a:defRPr>
      </a:lvl4pPr>
      <a:lvl5pPr algn="ctr" rtl="0" eaLnBrk="0" fontAlgn="base" hangingPunct="0">
        <a:spcBef>
          <a:spcPct val="0"/>
        </a:spcBef>
        <a:spcAft>
          <a:spcPct val="0"/>
        </a:spcAft>
        <a:defRPr sz="3600" b="1">
          <a:solidFill>
            <a:srgbClr val="0C2A8C"/>
          </a:solidFill>
          <a:latin typeface="Arial" charset="0"/>
        </a:defRPr>
      </a:lvl5pPr>
      <a:lvl6pPr marL="457200" algn="ctr" rtl="0" fontAlgn="base">
        <a:spcBef>
          <a:spcPct val="0"/>
        </a:spcBef>
        <a:spcAft>
          <a:spcPct val="0"/>
        </a:spcAft>
        <a:defRPr sz="3600" b="1">
          <a:solidFill>
            <a:srgbClr val="0C2A8C"/>
          </a:solidFill>
          <a:latin typeface="Arial" charset="0"/>
        </a:defRPr>
      </a:lvl6pPr>
      <a:lvl7pPr marL="914400" algn="ctr" rtl="0" fontAlgn="base">
        <a:spcBef>
          <a:spcPct val="0"/>
        </a:spcBef>
        <a:spcAft>
          <a:spcPct val="0"/>
        </a:spcAft>
        <a:defRPr sz="3600" b="1">
          <a:solidFill>
            <a:srgbClr val="0C2A8C"/>
          </a:solidFill>
          <a:latin typeface="Arial" charset="0"/>
        </a:defRPr>
      </a:lvl7pPr>
      <a:lvl8pPr marL="1371600" algn="ctr" rtl="0" fontAlgn="base">
        <a:spcBef>
          <a:spcPct val="0"/>
        </a:spcBef>
        <a:spcAft>
          <a:spcPct val="0"/>
        </a:spcAft>
        <a:defRPr sz="3600" b="1">
          <a:solidFill>
            <a:srgbClr val="0C2A8C"/>
          </a:solidFill>
          <a:latin typeface="Arial" charset="0"/>
        </a:defRPr>
      </a:lvl8pPr>
      <a:lvl9pPr marL="1828800" algn="ctr" rtl="0" fontAlgn="base">
        <a:spcBef>
          <a:spcPct val="0"/>
        </a:spcBef>
        <a:spcAft>
          <a:spcPct val="0"/>
        </a:spcAft>
        <a:defRPr sz="3600" b="1">
          <a:solidFill>
            <a:srgbClr val="0C2A8C"/>
          </a:solidFill>
          <a:latin typeface="Arial" charset="0"/>
        </a:defRPr>
      </a:lvl9pPr>
    </p:titleStyle>
    <p:bodyStyle>
      <a:lvl1pPr marL="342900" indent="-342900" algn="l" rtl="0" eaLnBrk="0" fontAlgn="base" hangingPunct="0">
        <a:spcBef>
          <a:spcPct val="20000"/>
        </a:spcBef>
        <a:spcAft>
          <a:spcPct val="0"/>
        </a:spcAft>
        <a:buChar char="•"/>
        <a:defRPr sz="2400" b="1">
          <a:solidFill>
            <a:srgbClr val="0C2A8C"/>
          </a:solidFill>
          <a:latin typeface="+mn-lt"/>
          <a:ea typeface="+mn-ea"/>
          <a:cs typeface="+mn-cs"/>
        </a:defRPr>
      </a:lvl1pPr>
      <a:lvl2pPr marL="742950" indent="-285750" algn="l" rtl="0" eaLnBrk="0" fontAlgn="base" hangingPunct="0">
        <a:spcBef>
          <a:spcPct val="20000"/>
        </a:spcBef>
        <a:spcAft>
          <a:spcPct val="0"/>
        </a:spcAft>
        <a:buFont typeface="Times New Roman" pitchFamily="18" charset="0"/>
        <a:buChar char="─"/>
        <a:defRPr sz="2000">
          <a:solidFill>
            <a:srgbClr val="0C2A8C"/>
          </a:solidFill>
          <a:latin typeface="+mn-lt"/>
        </a:defRPr>
      </a:lvl2pPr>
      <a:lvl3pPr marL="1143000" indent="-228600" algn="l" rtl="0" eaLnBrk="0" fontAlgn="base" hangingPunct="0">
        <a:spcBef>
          <a:spcPct val="20000"/>
        </a:spcBef>
        <a:spcAft>
          <a:spcPct val="0"/>
        </a:spcAft>
        <a:buFont typeface="Wingdings" pitchFamily="2" charset="2"/>
        <a:buChar char="Ø"/>
        <a:defRPr>
          <a:solidFill>
            <a:srgbClr val="0C2A8C"/>
          </a:solidFill>
          <a:latin typeface="+mn-lt"/>
        </a:defRPr>
      </a:lvl3pPr>
      <a:lvl4pPr marL="1600200" indent="-228600" algn="l" rtl="0" eaLnBrk="0" fontAlgn="base" hangingPunct="0">
        <a:spcBef>
          <a:spcPct val="20000"/>
        </a:spcBef>
        <a:spcAft>
          <a:spcPct val="0"/>
        </a:spcAft>
        <a:buFont typeface="Times New Roman" pitchFamily="18" charset="0"/>
        <a:buChar char="○"/>
        <a:defRPr sz="1600">
          <a:solidFill>
            <a:srgbClr val="0C2A8C"/>
          </a:solidFill>
          <a:latin typeface="+mn-lt"/>
        </a:defRPr>
      </a:lvl4pPr>
      <a:lvl5pPr marL="2057400" indent="-228600" algn="l" rtl="0" eaLnBrk="0" fontAlgn="base" hangingPunct="0">
        <a:spcBef>
          <a:spcPct val="20000"/>
        </a:spcBef>
        <a:spcAft>
          <a:spcPct val="0"/>
        </a:spcAft>
        <a:buChar char="»"/>
        <a:defRPr sz="1600">
          <a:solidFill>
            <a:srgbClr val="0C2A8C"/>
          </a:solidFill>
          <a:latin typeface="+mn-lt"/>
        </a:defRPr>
      </a:lvl5pPr>
      <a:lvl6pPr marL="2514600" indent="-228600" algn="l" rtl="0" fontAlgn="base">
        <a:spcBef>
          <a:spcPct val="20000"/>
        </a:spcBef>
        <a:spcAft>
          <a:spcPct val="0"/>
        </a:spcAft>
        <a:buChar char="»"/>
        <a:defRPr sz="1600">
          <a:solidFill>
            <a:srgbClr val="0C2A8C"/>
          </a:solidFill>
          <a:latin typeface="+mn-lt"/>
        </a:defRPr>
      </a:lvl6pPr>
      <a:lvl7pPr marL="2971800" indent="-228600" algn="l" rtl="0" fontAlgn="base">
        <a:spcBef>
          <a:spcPct val="20000"/>
        </a:spcBef>
        <a:spcAft>
          <a:spcPct val="0"/>
        </a:spcAft>
        <a:buChar char="»"/>
        <a:defRPr sz="1600">
          <a:solidFill>
            <a:srgbClr val="0C2A8C"/>
          </a:solidFill>
          <a:latin typeface="+mn-lt"/>
        </a:defRPr>
      </a:lvl7pPr>
      <a:lvl8pPr marL="3429000" indent="-228600" algn="l" rtl="0" fontAlgn="base">
        <a:spcBef>
          <a:spcPct val="20000"/>
        </a:spcBef>
        <a:spcAft>
          <a:spcPct val="0"/>
        </a:spcAft>
        <a:buChar char="»"/>
        <a:defRPr sz="1600">
          <a:solidFill>
            <a:srgbClr val="0C2A8C"/>
          </a:solidFill>
          <a:latin typeface="+mn-lt"/>
        </a:defRPr>
      </a:lvl8pPr>
      <a:lvl9pPr marL="3886200" indent="-228600" algn="l" rtl="0" fontAlgn="base">
        <a:spcBef>
          <a:spcPct val="20000"/>
        </a:spcBef>
        <a:spcAft>
          <a:spcPct val="0"/>
        </a:spcAft>
        <a:buChar char="»"/>
        <a:defRPr sz="1600">
          <a:solidFill>
            <a:srgbClr val="0C2A8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sldNum" sz="quarter" idx="11"/>
          </p:nvPr>
        </p:nvSpPr>
        <p:spPr/>
        <p:txBody>
          <a:bodyPr/>
          <a:lstStyle/>
          <a:p>
            <a:fld id="{5C2AF768-16C1-4280-B37B-C62A4D1AFF12}" type="slidenum">
              <a:rPr lang="en-US"/>
              <a:pPr/>
              <a:t>1</a:t>
            </a:fld>
            <a:endParaRPr lang="en-US" dirty="0"/>
          </a:p>
        </p:txBody>
      </p:sp>
      <p:sp>
        <p:nvSpPr>
          <p:cNvPr id="3075" name="Rectangle 11"/>
          <p:cNvSpPr>
            <a:spLocks noGrp="1" noChangeArrowheads="1"/>
          </p:cNvSpPr>
          <p:nvPr>
            <p:ph type="ctrTitle"/>
          </p:nvPr>
        </p:nvSpPr>
        <p:spPr>
          <a:xfrm>
            <a:off x="533400" y="457200"/>
            <a:ext cx="8153400" cy="3962400"/>
          </a:xfrm>
        </p:spPr>
        <p:txBody>
          <a:bodyPr/>
          <a:lstStyle/>
          <a:p>
            <a:pPr eaLnBrk="1" hangingPunct="1"/>
            <a:r>
              <a:rPr lang="en-US" dirty="0" smtClean="0"/>
              <a:t>SPSRB Decision Brief</a:t>
            </a:r>
            <a:br>
              <a:rPr lang="en-US" dirty="0" smtClean="0"/>
            </a:br>
            <a:r>
              <a:rPr lang="en-US" dirty="0" smtClean="0"/>
              <a:t>on Retiring “Product Name”</a:t>
            </a:r>
          </a:p>
        </p:txBody>
      </p:sp>
      <p:sp>
        <p:nvSpPr>
          <p:cNvPr id="3076" name="Rectangle 12"/>
          <p:cNvSpPr>
            <a:spLocks noGrp="1" noChangeArrowheads="1"/>
          </p:cNvSpPr>
          <p:nvPr>
            <p:ph type="subTitle" idx="1"/>
          </p:nvPr>
        </p:nvSpPr>
        <p:spPr>
          <a:xfrm>
            <a:off x="1409700" y="3048000"/>
            <a:ext cx="6324600" cy="2732087"/>
          </a:xfrm>
        </p:spPr>
        <p:txBody>
          <a:bodyPr/>
          <a:lstStyle/>
          <a:p>
            <a:pPr eaLnBrk="1" hangingPunct="1"/>
            <a:r>
              <a:rPr lang="en-US" dirty="0" smtClean="0"/>
              <a:t>Date</a:t>
            </a:r>
          </a:p>
          <a:p>
            <a:pPr eaLnBrk="1" hangingPunct="1"/>
            <a:endParaRPr lang="en-US" dirty="0" smtClean="0"/>
          </a:p>
          <a:p>
            <a:pPr eaLnBrk="1" hangingPunct="1"/>
            <a:r>
              <a:rPr lang="en-US" sz="2000" dirty="0" smtClean="0"/>
              <a:t>Presenter:</a:t>
            </a:r>
          </a:p>
          <a:p>
            <a:pPr eaLnBrk="1" hangingPunct="1"/>
            <a:endParaRPr lang="en-US" sz="2000" dirty="0" smtClean="0"/>
          </a:p>
          <a:p>
            <a:pPr eaLnBrk="1" hangingPunct="1"/>
            <a:endParaRPr lang="en-US" dirty="0" smtClean="0"/>
          </a:p>
          <a:p>
            <a:pPr eaLnBrk="1" hangingPunct="1"/>
            <a:endParaRPr lang="en-US" dirty="0" smtClean="0"/>
          </a:p>
          <a:p>
            <a:pPr eaLnBrk="1" hangingPunct="1"/>
            <a:r>
              <a:rPr lang="en-US" dirty="0" smtClean="0"/>
              <a:t> </a:t>
            </a:r>
          </a:p>
        </p:txBody>
      </p:sp>
      <p:sp>
        <p:nvSpPr>
          <p:cNvPr id="5" name="Footer Placeholder 4"/>
          <p:cNvSpPr>
            <a:spLocks noGrp="1"/>
          </p:cNvSpPr>
          <p:nvPr>
            <p:ph type="ftr" sz="quarter" idx="10"/>
          </p:nvPr>
        </p:nvSpPr>
        <p:spPr/>
        <p:txBody>
          <a:bodyPr/>
          <a:lstStyle/>
          <a:p>
            <a:pPr>
              <a:defRPr/>
            </a:pPr>
            <a:r>
              <a:rPr lang="en-US" smtClean="0"/>
              <a:t>V4 July 22, 2015</a:t>
            </a:r>
            <a:endParaRPr lang="en-US" dirty="0"/>
          </a:p>
        </p:txBody>
      </p:sp>
      <p:sp>
        <p:nvSpPr>
          <p:cNvPr id="2" name="Round Diagonal Corner Rectangle 1"/>
          <p:cNvSpPr/>
          <p:nvPr/>
        </p:nvSpPr>
        <p:spPr bwMode="auto">
          <a:xfrm>
            <a:off x="1447800" y="5943600"/>
            <a:ext cx="6248400" cy="533400"/>
          </a:xfrm>
          <a:prstGeom prst="round2DiagRect">
            <a:avLst/>
          </a:prstGeom>
          <a:noFill/>
          <a:ln w="9525" cap="flat" cmpd="sng" algn="ctr">
            <a:solidFill>
              <a:srgbClr val="0C2A8C"/>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rPr>
              <a:t>Guidance can be found on the note pages.  </a:t>
            </a:r>
            <a:r>
              <a:rPr lang="en-US" sz="1400" dirty="0" smtClean="0">
                <a:solidFill>
                  <a:srgbClr val="FF0000"/>
                </a:solidFill>
              </a:rPr>
              <a:t>Delete this banner when submitting your proposed briefing to SPSRB Manager</a:t>
            </a:r>
            <a:endParaRPr kumimoji="0" lang="en-US" sz="1400" b="0" i="0" u="none" strike="noStrike" cap="none" normalizeH="0" baseline="0" dirty="0" smtClean="0">
              <a:ln>
                <a:noFill/>
              </a:ln>
              <a:solidFill>
                <a:srgbClr val="FF0000"/>
              </a:solidFill>
              <a:effectLst/>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Slide Number Placeholder 5"/>
          <p:cNvSpPr>
            <a:spLocks noGrp="1"/>
          </p:cNvSpPr>
          <p:nvPr>
            <p:ph type="sldNum" sz="quarter" idx="12"/>
          </p:nvPr>
        </p:nvSpPr>
        <p:spPr/>
        <p:txBody>
          <a:bodyPr/>
          <a:lstStyle/>
          <a:p>
            <a:fld id="{F2A1BA1F-D491-4996-8B0D-8522DFFE8181}" type="slidenum">
              <a:rPr lang="en-US"/>
              <a:pPr/>
              <a:t>10</a:t>
            </a:fld>
            <a:endParaRPr lang="en-US"/>
          </a:p>
        </p:txBody>
      </p:sp>
      <p:sp>
        <p:nvSpPr>
          <p:cNvPr id="16388" name="Rectangle 11"/>
          <p:cNvSpPr>
            <a:spLocks noGrp="1" noChangeArrowheads="1"/>
          </p:cNvSpPr>
          <p:nvPr>
            <p:ph type="title"/>
          </p:nvPr>
        </p:nvSpPr>
        <p:spPr/>
        <p:txBody>
          <a:bodyPr/>
          <a:lstStyle/>
          <a:p>
            <a:pPr eaLnBrk="1" hangingPunct="1"/>
            <a:r>
              <a:rPr lang="en-US" smtClean="0"/>
              <a:t>SPSRB Decision</a:t>
            </a:r>
          </a:p>
        </p:txBody>
      </p:sp>
      <p:sp>
        <p:nvSpPr>
          <p:cNvPr id="16389" name="Rectangle 12"/>
          <p:cNvSpPr>
            <a:spLocks noGrp="1" noChangeArrowheads="1"/>
          </p:cNvSpPr>
          <p:nvPr>
            <p:ph type="body" idx="1"/>
          </p:nvPr>
        </p:nvSpPr>
        <p:spPr/>
        <p:txBody>
          <a:bodyPr/>
          <a:lstStyle/>
          <a:p>
            <a:pPr eaLnBrk="1" hangingPunct="1"/>
            <a:r>
              <a:rPr lang="en-US" dirty="0" smtClean="0"/>
              <a:t>STAR senior representative input</a:t>
            </a:r>
          </a:p>
          <a:p>
            <a:pPr eaLnBrk="1" hangingPunct="1"/>
            <a:r>
              <a:rPr lang="en-US" dirty="0" smtClean="0"/>
              <a:t>OSPO senior representative input</a:t>
            </a:r>
          </a:p>
          <a:p>
            <a:pPr eaLnBrk="1" hangingPunct="1"/>
            <a:r>
              <a:rPr lang="en-US" dirty="0" smtClean="0"/>
              <a:t>OSGS senior representative input</a:t>
            </a:r>
          </a:p>
          <a:p>
            <a:pPr eaLnBrk="1" hangingPunct="1"/>
            <a:endParaRPr lang="en-US" dirty="0" smtClean="0"/>
          </a:p>
          <a:p>
            <a:pPr eaLnBrk="1" hangingPunct="1"/>
            <a:r>
              <a:rPr lang="en-US" dirty="0" smtClean="0"/>
              <a:t>Consensus decision reached?</a:t>
            </a:r>
          </a:p>
          <a:p>
            <a:pPr lvl="1" eaLnBrk="1" hangingPunct="1"/>
            <a:r>
              <a:rPr lang="en-US" dirty="0" smtClean="0"/>
              <a:t>Yes:  summarize decision</a:t>
            </a:r>
          </a:p>
          <a:p>
            <a:pPr lvl="1" eaLnBrk="1" hangingPunct="1"/>
            <a:r>
              <a:rPr lang="en-US" dirty="0" smtClean="0"/>
              <a:t>No:  summarize direction</a:t>
            </a:r>
          </a:p>
        </p:txBody>
      </p:sp>
      <p:sp>
        <p:nvSpPr>
          <p:cNvPr id="5" name="Footer Placeholder 4"/>
          <p:cNvSpPr>
            <a:spLocks noGrp="1"/>
          </p:cNvSpPr>
          <p:nvPr>
            <p:ph type="ftr" sz="quarter" idx="11"/>
          </p:nvPr>
        </p:nvSpPr>
        <p:spPr/>
        <p:txBody>
          <a:bodyPr/>
          <a:lstStyle/>
          <a:p>
            <a:pPr>
              <a:defRPr/>
            </a:pPr>
            <a:r>
              <a:rPr lang="en-US" smtClean="0"/>
              <a:t>V4 July 22, 2015</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t>Retirement Process Diagram</a:t>
            </a:r>
          </a:p>
        </p:txBody>
      </p:sp>
      <p:sp>
        <p:nvSpPr>
          <p:cNvPr id="4100" name="Slide Number Placeholder 4"/>
          <p:cNvSpPr>
            <a:spLocks noGrp="1"/>
          </p:cNvSpPr>
          <p:nvPr>
            <p:ph type="sldNum" sz="quarter" idx="12"/>
          </p:nvPr>
        </p:nvSpPr>
        <p:spPr/>
        <p:txBody>
          <a:bodyPr/>
          <a:lstStyle/>
          <a:p>
            <a:fld id="{6050F77F-DBE0-41A4-ADF8-CE7301267B03}" type="slidenum">
              <a:rPr lang="en-US"/>
              <a:pPr/>
              <a:t>2</a:t>
            </a:fld>
            <a:endParaRPr lang="en-US"/>
          </a:p>
        </p:txBody>
      </p:sp>
      <p:sp>
        <p:nvSpPr>
          <p:cNvPr id="4101"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eaLnBrk="0" hangingPunct="0"/>
            <a:endParaRPr lang="en-US"/>
          </a:p>
        </p:txBody>
      </p:sp>
      <p:sp>
        <p:nvSpPr>
          <p:cNvPr id="4102"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eaLnBrk="0" hangingPunct="0"/>
            <a:endParaRPr lang="en-US"/>
          </a:p>
        </p:txBody>
      </p:sp>
      <p:pic>
        <p:nvPicPr>
          <p:cNvPr id="4103" name="Picture 7" descr="Retirement_flow.png"/>
          <p:cNvPicPr>
            <a:picLocks noChangeAspect="1"/>
          </p:cNvPicPr>
          <p:nvPr/>
        </p:nvPicPr>
        <p:blipFill>
          <a:blip r:embed="rId3" cstate="print"/>
          <a:srcRect/>
          <a:stretch>
            <a:fillRect/>
          </a:stretch>
        </p:blipFill>
        <p:spPr bwMode="auto">
          <a:xfrm>
            <a:off x="2133600" y="838200"/>
            <a:ext cx="4724400" cy="5849938"/>
          </a:xfrm>
          <a:prstGeom prst="rect">
            <a:avLst/>
          </a:prstGeom>
          <a:noFill/>
          <a:ln w="9525">
            <a:noFill/>
            <a:miter lim="800000"/>
            <a:headEnd/>
            <a:tailEnd/>
          </a:ln>
        </p:spPr>
      </p:pic>
      <p:sp>
        <p:nvSpPr>
          <p:cNvPr id="7" name="Footer Placeholder 6"/>
          <p:cNvSpPr>
            <a:spLocks noGrp="1"/>
          </p:cNvSpPr>
          <p:nvPr>
            <p:ph type="ftr" sz="quarter" idx="11"/>
          </p:nvPr>
        </p:nvSpPr>
        <p:spPr/>
        <p:txBody>
          <a:bodyPr/>
          <a:lstStyle/>
          <a:p>
            <a:pPr>
              <a:defRPr/>
            </a:pPr>
            <a:r>
              <a:rPr lang="en-US" smtClean="0"/>
              <a:t>V4 July 22, 2015</a:t>
            </a:r>
            <a:endParaRPr lang="en-US"/>
          </a:p>
        </p:txBody>
      </p:sp>
      <p:grpSp>
        <p:nvGrpSpPr>
          <p:cNvPr id="10" name="Group 9"/>
          <p:cNvGrpSpPr/>
          <p:nvPr/>
        </p:nvGrpSpPr>
        <p:grpSpPr>
          <a:xfrm>
            <a:off x="6324600" y="2221468"/>
            <a:ext cx="1983477" cy="369332"/>
            <a:chOff x="6324600" y="1981200"/>
            <a:chExt cx="1983477" cy="369332"/>
          </a:xfrm>
        </p:grpSpPr>
        <p:sp>
          <p:nvSpPr>
            <p:cNvPr id="8" name="Left Arrow 7"/>
            <p:cNvSpPr/>
            <p:nvPr/>
          </p:nvSpPr>
          <p:spPr bwMode="auto">
            <a:xfrm>
              <a:off x="6324600" y="2057400"/>
              <a:ext cx="457200" cy="228600"/>
            </a:xfrm>
            <a:prstGeom prst="leftArrow">
              <a:avLst/>
            </a:prstGeom>
            <a:solidFill>
              <a:srgbClr val="FF0000"/>
            </a:solidFill>
            <a:ln w="9525" cap="flat" cmpd="sng" algn="ctr">
              <a:solidFill>
                <a:srgbClr val="0C2A8C"/>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solidFill>
                    <a:srgbClr val="FF0000"/>
                  </a:solidFill>
                </a:ln>
                <a:solidFill>
                  <a:srgbClr val="FF0000"/>
                </a:solidFill>
                <a:effectLst/>
                <a:latin typeface="Arial" charset="0"/>
              </a:endParaRPr>
            </a:p>
          </p:txBody>
        </p:sp>
        <p:sp>
          <p:nvSpPr>
            <p:cNvPr id="9" name="TextBox 8"/>
            <p:cNvSpPr txBox="1"/>
            <p:nvPr/>
          </p:nvSpPr>
          <p:spPr>
            <a:xfrm>
              <a:off x="6858000" y="1981200"/>
              <a:ext cx="1450077" cy="369332"/>
            </a:xfrm>
            <a:prstGeom prst="rect">
              <a:avLst/>
            </a:prstGeom>
            <a:noFill/>
          </p:spPr>
          <p:txBody>
            <a:bodyPr wrap="none" rtlCol="0">
              <a:spAutoFit/>
            </a:bodyPr>
            <a:lstStyle/>
            <a:p>
              <a:r>
                <a:rPr lang="en-US" dirty="0" smtClean="0">
                  <a:solidFill>
                    <a:srgbClr val="FF0000"/>
                  </a:solidFill>
                </a:rPr>
                <a:t>We are here</a:t>
              </a:r>
              <a:endParaRPr lang="en-US" dirty="0">
                <a:solidFill>
                  <a:srgbClr val="FF0000"/>
                </a:solidFill>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p:txBody>
          <a:bodyPr/>
          <a:lstStyle/>
          <a:p>
            <a:fld id="{2DF0C334-F1B7-42BE-8CF3-3269D99FF129}" type="slidenum">
              <a:rPr lang="en-US"/>
              <a:pPr/>
              <a:t>3</a:t>
            </a:fld>
            <a:endParaRPr lang="en-US"/>
          </a:p>
        </p:txBody>
      </p:sp>
      <p:sp>
        <p:nvSpPr>
          <p:cNvPr id="5124" name="Rectangle 2"/>
          <p:cNvSpPr>
            <a:spLocks noGrp="1" noChangeArrowheads="1"/>
          </p:cNvSpPr>
          <p:nvPr>
            <p:ph type="title"/>
          </p:nvPr>
        </p:nvSpPr>
        <p:spPr/>
        <p:txBody>
          <a:bodyPr/>
          <a:lstStyle/>
          <a:p>
            <a:pPr eaLnBrk="1" hangingPunct="1"/>
            <a:r>
              <a:rPr lang="en-US" smtClean="0"/>
              <a:t>Integrated Product Team (IPT)</a:t>
            </a:r>
          </a:p>
        </p:txBody>
      </p:sp>
      <p:sp>
        <p:nvSpPr>
          <p:cNvPr id="5125" name="Rectangle 3"/>
          <p:cNvSpPr>
            <a:spLocks noGrp="1" noChangeArrowheads="1"/>
          </p:cNvSpPr>
          <p:nvPr>
            <p:ph type="body" idx="1"/>
          </p:nvPr>
        </p:nvSpPr>
        <p:spPr>
          <a:xfrm>
            <a:off x="304800" y="1143000"/>
            <a:ext cx="8610600" cy="5257800"/>
          </a:xfrm>
        </p:spPr>
        <p:txBody>
          <a:bodyPr/>
          <a:lstStyle/>
          <a:p>
            <a:pPr eaLnBrk="1" hangingPunct="1"/>
            <a:r>
              <a:rPr lang="en-US" sz="2000" dirty="0" smtClean="0"/>
              <a:t>IPT Lead:</a:t>
            </a:r>
            <a:endParaRPr lang="en-US" sz="2000" b="0" dirty="0" smtClean="0"/>
          </a:p>
          <a:p>
            <a:pPr eaLnBrk="1" hangingPunct="1"/>
            <a:r>
              <a:rPr lang="en-US" sz="2000" dirty="0" smtClean="0"/>
              <a:t>NESDIS Team:</a:t>
            </a:r>
          </a:p>
          <a:p>
            <a:pPr lvl="1" eaLnBrk="1" hangingPunct="1"/>
            <a:r>
              <a:rPr lang="en-US" sz="1800" dirty="0" smtClean="0"/>
              <a:t>STAR:</a:t>
            </a:r>
          </a:p>
          <a:p>
            <a:pPr lvl="1" eaLnBrk="1" hangingPunct="1"/>
            <a:r>
              <a:rPr lang="en-US" sz="1800" dirty="0" smtClean="0"/>
              <a:t>OSPO:</a:t>
            </a:r>
          </a:p>
          <a:p>
            <a:pPr lvl="1" eaLnBrk="1" hangingPunct="1"/>
            <a:r>
              <a:rPr lang="en-US" sz="1800" dirty="0" smtClean="0"/>
              <a:t>OSGS: </a:t>
            </a:r>
          </a:p>
          <a:p>
            <a:pPr lvl="1" eaLnBrk="1" hangingPunct="1"/>
            <a:r>
              <a:rPr lang="en-US" sz="1800" dirty="0" smtClean="0"/>
              <a:t>NCEI:</a:t>
            </a:r>
          </a:p>
          <a:p>
            <a:pPr lvl="1" eaLnBrk="1" hangingPunct="1"/>
            <a:r>
              <a:rPr lang="en-US" sz="1800" dirty="0" smtClean="0"/>
              <a:t>Others:</a:t>
            </a:r>
          </a:p>
          <a:p>
            <a:pPr eaLnBrk="1" hangingPunct="1"/>
            <a:r>
              <a:rPr lang="en-US" sz="2000" dirty="0" smtClean="0"/>
              <a:t>User Team</a:t>
            </a:r>
          </a:p>
          <a:p>
            <a:pPr lvl="1" eaLnBrk="1" hangingPunct="1"/>
            <a:r>
              <a:rPr lang="en-US" sz="1800" dirty="0" smtClean="0"/>
              <a:t>Lead:</a:t>
            </a:r>
          </a:p>
          <a:p>
            <a:pPr lvl="1" eaLnBrk="1" hangingPunct="1"/>
            <a:r>
              <a:rPr lang="en-US" sz="1800" dirty="0" smtClean="0"/>
              <a:t>Others:</a:t>
            </a:r>
          </a:p>
          <a:p>
            <a:pPr eaLnBrk="1" hangingPunct="1"/>
            <a:r>
              <a:rPr lang="en-US" sz="2000" dirty="0" smtClean="0"/>
              <a:t>Oversight Panel (OP) lead:</a:t>
            </a:r>
            <a:endParaRPr lang="en-US" sz="2000" b="0" dirty="0" smtClean="0"/>
          </a:p>
          <a:p>
            <a:pPr eaLnBrk="1" hangingPunct="1"/>
            <a:r>
              <a:rPr lang="en-US" sz="2000" dirty="0" smtClean="0"/>
              <a:t>Other OPs involved:</a:t>
            </a:r>
            <a:endParaRPr lang="en-US" sz="2000" b="0" dirty="0" smtClean="0"/>
          </a:p>
        </p:txBody>
      </p:sp>
      <p:sp>
        <p:nvSpPr>
          <p:cNvPr id="5" name="Footer Placeholder 4"/>
          <p:cNvSpPr>
            <a:spLocks noGrp="1"/>
          </p:cNvSpPr>
          <p:nvPr>
            <p:ph type="ftr" sz="quarter" idx="11"/>
          </p:nvPr>
        </p:nvSpPr>
        <p:spPr/>
        <p:txBody>
          <a:bodyPr/>
          <a:lstStyle/>
          <a:p>
            <a:pPr>
              <a:defRPr/>
            </a:pPr>
            <a:r>
              <a:rPr lang="en-US" smtClean="0"/>
              <a:t>V4 July 22, 2015</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5"/>
          <p:cNvSpPr>
            <a:spLocks noGrp="1"/>
          </p:cNvSpPr>
          <p:nvPr>
            <p:ph type="sldNum" sz="quarter" idx="12"/>
          </p:nvPr>
        </p:nvSpPr>
        <p:spPr/>
        <p:txBody>
          <a:bodyPr/>
          <a:lstStyle/>
          <a:p>
            <a:fld id="{6480386C-0D99-4508-BACD-571300E81495}" type="slidenum">
              <a:rPr lang="en-US"/>
              <a:pPr/>
              <a:t>4</a:t>
            </a:fld>
            <a:endParaRPr lang="en-US"/>
          </a:p>
        </p:txBody>
      </p:sp>
      <p:sp>
        <p:nvSpPr>
          <p:cNvPr id="6148" name="Rectangle 2"/>
          <p:cNvSpPr>
            <a:spLocks noGrp="1" noChangeArrowheads="1"/>
          </p:cNvSpPr>
          <p:nvPr>
            <p:ph type="title"/>
          </p:nvPr>
        </p:nvSpPr>
        <p:spPr/>
        <p:txBody>
          <a:bodyPr/>
          <a:lstStyle/>
          <a:p>
            <a:pPr eaLnBrk="1" hangingPunct="1"/>
            <a:r>
              <a:rPr lang="en-US" dirty="0" smtClean="0"/>
              <a:t>Reasons for Retirement/Divestiture</a:t>
            </a:r>
          </a:p>
        </p:txBody>
      </p:sp>
      <p:sp>
        <p:nvSpPr>
          <p:cNvPr id="6149" name="Rectangle 3"/>
          <p:cNvSpPr>
            <a:spLocks noGrp="1" noChangeArrowheads="1"/>
          </p:cNvSpPr>
          <p:nvPr>
            <p:ph type="body" idx="1"/>
          </p:nvPr>
        </p:nvSpPr>
        <p:spPr/>
        <p:txBody>
          <a:bodyPr/>
          <a:lstStyle/>
          <a:p>
            <a:pPr eaLnBrk="1" hangingPunct="1">
              <a:spcBef>
                <a:spcPts val="480"/>
              </a:spcBef>
              <a:buFont typeface="Arial" pitchFamily="34" charset="0"/>
              <a:buChar char="•"/>
            </a:pPr>
            <a:r>
              <a:rPr lang="en-US" dirty="0" smtClean="0"/>
              <a:t>State the reason this product is being retired/divested (i.e., system driven, user driven, fiscally driven, replaced by new product)</a:t>
            </a:r>
          </a:p>
          <a:p>
            <a:pPr eaLnBrk="1" hangingPunct="1">
              <a:spcBef>
                <a:spcPts val="480"/>
              </a:spcBef>
              <a:buFont typeface="Arial" pitchFamily="34" charset="0"/>
              <a:buChar char="•"/>
            </a:pPr>
            <a:endParaRPr lang="en-US" dirty="0" smtClean="0"/>
          </a:p>
          <a:p>
            <a:pPr eaLnBrk="1" hangingPunct="1">
              <a:spcBef>
                <a:spcPts val="480"/>
              </a:spcBef>
              <a:buFont typeface="Arial" pitchFamily="34" charset="0"/>
              <a:buChar char="•"/>
            </a:pPr>
            <a:r>
              <a:rPr lang="en-US" dirty="0" smtClean="0"/>
              <a:t>Benefits and impacts from retiring/divesting the product</a:t>
            </a:r>
          </a:p>
          <a:p>
            <a:pPr eaLnBrk="1" hangingPunct="1">
              <a:spcBef>
                <a:spcPts val="480"/>
              </a:spcBef>
              <a:buFont typeface="Arial" pitchFamily="34" charset="0"/>
              <a:buChar char="•"/>
            </a:pPr>
            <a:endParaRPr lang="en-US" dirty="0" smtClean="0"/>
          </a:p>
          <a:p>
            <a:pPr eaLnBrk="1" hangingPunct="1">
              <a:buFontTx/>
              <a:buNone/>
            </a:pPr>
            <a:endParaRPr lang="en-US" dirty="0" smtClean="0"/>
          </a:p>
          <a:p>
            <a:pPr lvl="1" eaLnBrk="1" hangingPunct="1">
              <a:buFont typeface="Times New Roman" pitchFamily="18" charset="0"/>
              <a:buNone/>
            </a:pPr>
            <a:r>
              <a:rPr lang="en-US" dirty="0" smtClean="0"/>
              <a:t>	</a:t>
            </a:r>
          </a:p>
          <a:p>
            <a:pPr eaLnBrk="1" hangingPunct="1">
              <a:buFontTx/>
              <a:buNone/>
            </a:pPr>
            <a:endParaRPr lang="en-US" dirty="0" smtClean="0"/>
          </a:p>
          <a:p>
            <a:pPr eaLnBrk="1" hangingPunct="1">
              <a:buFont typeface="Wingdings" pitchFamily="2" charset="2"/>
              <a:buChar char="q"/>
            </a:pPr>
            <a:endParaRPr lang="en-US" dirty="0" smtClean="0"/>
          </a:p>
        </p:txBody>
      </p:sp>
      <p:sp>
        <p:nvSpPr>
          <p:cNvPr id="5" name="Footer Placeholder 4"/>
          <p:cNvSpPr>
            <a:spLocks noGrp="1"/>
          </p:cNvSpPr>
          <p:nvPr>
            <p:ph type="ftr" sz="quarter" idx="11"/>
          </p:nvPr>
        </p:nvSpPr>
        <p:spPr/>
        <p:txBody>
          <a:bodyPr/>
          <a:lstStyle/>
          <a:p>
            <a:pPr>
              <a:defRPr/>
            </a:pPr>
            <a:r>
              <a:rPr lang="en-US" smtClean="0"/>
              <a:t>V4 July 22, 2015</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5"/>
          <p:cNvSpPr>
            <a:spLocks noGrp="1"/>
          </p:cNvSpPr>
          <p:nvPr>
            <p:ph type="sldNum" sz="quarter" idx="12"/>
          </p:nvPr>
        </p:nvSpPr>
        <p:spPr/>
        <p:txBody>
          <a:bodyPr/>
          <a:lstStyle/>
          <a:p>
            <a:fld id="{21C65037-D471-4955-BAE6-492A8ACF3937}" type="slidenum">
              <a:rPr lang="en-US"/>
              <a:pPr/>
              <a:t>5</a:t>
            </a:fld>
            <a:endParaRPr lang="en-US"/>
          </a:p>
        </p:txBody>
      </p:sp>
      <p:sp>
        <p:nvSpPr>
          <p:cNvPr id="7172" name="Rectangle 2"/>
          <p:cNvSpPr>
            <a:spLocks noGrp="1" noChangeArrowheads="1"/>
          </p:cNvSpPr>
          <p:nvPr>
            <p:ph type="title"/>
          </p:nvPr>
        </p:nvSpPr>
        <p:spPr/>
        <p:txBody>
          <a:bodyPr/>
          <a:lstStyle/>
          <a:p>
            <a:pPr eaLnBrk="1" hangingPunct="1"/>
            <a:r>
              <a:rPr lang="en-US" sz="2800" smtClean="0"/>
              <a:t>Current Operational Capabilities</a:t>
            </a:r>
            <a:endParaRPr lang="en-US" sz="2800" smtClean="0">
              <a:solidFill>
                <a:srgbClr val="FF0000"/>
              </a:solidFill>
            </a:endParaRPr>
          </a:p>
        </p:txBody>
      </p:sp>
      <p:graphicFrame>
        <p:nvGraphicFramePr>
          <p:cNvPr id="61707" name="Group 267"/>
          <p:cNvGraphicFramePr>
            <a:graphicFrameLocks noGrp="1"/>
          </p:cNvGraphicFramePr>
          <p:nvPr>
            <p:ph idx="1"/>
            <p:extLst>
              <p:ext uri="{D42A27DB-BD31-4B8C-83A1-F6EECF244321}">
                <p14:modId xmlns="" xmlns:p14="http://schemas.microsoft.com/office/powerpoint/2010/main" val="2040806767"/>
              </p:ext>
            </p:extLst>
          </p:nvPr>
        </p:nvGraphicFramePr>
        <p:xfrm>
          <a:off x="457200" y="914400"/>
          <a:ext cx="7315200" cy="5096824"/>
        </p:xfrm>
        <a:graphic>
          <a:graphicData uri="http://schemas.openxmlformats.org/drawingml/2006/table">
            <a:tbl>
              <a:tblPr/>
              <a:tblGrid>
                <a:gridCol w="1548524"/>
                <a:gridCol w="2642476"/>
                <a:gridCol w="3124200"/>
              </a:tblGrid>
              <a:tr h="4789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0C2A8C"/>
                        </a:solidFill>
                        <a:effectLst/>
                        <a:latin typeface="Arial" charset="0"/>
                      </a:endParaRPr>
                    </a:p>
                  </a:txBody>
                  <a:tcPr horzOverflow="overflow">
                    <a:lnL w="28575"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0C2A8C"/>
                          </a:solidFill>
                          <a:effectLst/>
                          <a:latin typeface="Arial" charset="0"/>
                        </a:rPr>
                        <a:t>Replacement Product</a:t>
                      </a: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0C2A8C"/>
                          </a:solidFill>
                          <a:effectLst/>
                          <a:latin typeface="Arial" charset="0"/>
                        </a:rPr>
                        <a:t>Proposed Retired Product</a:t>
                      </a: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r>
              <a:tr h="4789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0C2A8C"/>
                          </a:solidFill>
                          <a:effectLst/>
                          <a:latin typeface="Arial" charset="0"/>
                        </a:rPr>
                        <a:t>Satellite Source (s)</a:t>
                      </a:r>
                    </a:p>
                  </a:txBody>
                  <a:tcPr horzOverflow="overflow">
                    <a:lnL w="28575"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solidFill>
                      <a:srgbClr val="FFFF00">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r>
              <a:tr h="4789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0C2A8C"/>
                          </a:solidFill>
                          <a:effectLst/>
                          <a:latin typeface="Arial" charset="0"/>
                        </a:rPr>
                        <a:t>Product Name</a:t>
                      </a:r>
                    </a:p>
                  </a:txBody>
                  <a:tcPr horzOverflow="overflow">
                    <a:lnL w="28575"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solidFill>
                      <a:srgbClr val="6CEFF2">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r>
              <a:tr h="4789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C2A8C"/>
                          </a:solidFill>
                          <a:effectLst/>
                          <a:latin typeface="Arial" charset="0"/>
                        </a:rPr>
                        <a:t>Accuracy</a:t>
                      </a:r>
                    </a:p>
                  </a:txBody>
                  <a:tcPr horzOverflow="overflow">
                    <a:lnL w="28575"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solidFill>
                      <a:srgbClr val="6CEFF2">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r>
              <a:tr h="45934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0C2A8C"/>
                          </a:solidFill>
                          <a:effectLst/>
                          <a:latin typeface="Arial" charset="0"/>
                        </a:rPr>
                        <a:t>Latency</a:t>
                      </a:r>
                    </a:p>
                  </a:txBody>
                  <a:tcPr horzOverflow="overflow">
                    <a:lnL w="28575"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solidFill>
                      <a:srgbClr val="6CEFF2">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r>
              <a:tr h="55936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C2A8C"/>
                          </a:solidFill>
                          <a:effectLst/>
                          <a:latin typeface="Arial" charset="0"/>
                        </a:rPr>
                        <a:t>Timeliness</a:t>
                      </a:r>
                    </a:p>
                  </a:txBody>
                  <a:tcPr horzOverflow="overflow">
                    <a:lnL w="28575"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solidFill>
                      <a:srgbClr val="6CEFF2">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r>
              <a:tr h="55936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0C2A8C"/>
                          </a:solidFill>
                          <a:effectLst/>
                          <a:latin typeface="Arial" charset="0"/>
                        </a:rPr>
                        <a:t>Coverage</a:t>
                      </a:r>
                    </a:p>
                  </a:txBody>
                  <a:tcPr horzOverflow="overflow">
                    <a:lnL w="28575"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solidFill>
                      <a:srgbClr val="6CEFF2">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r>
              <a:tr h="4576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C2A8C"/>
                          </a:solidFill>
                          <a:effectLst/>
                          <a:latin typeface="Arial" charset="0"/>
                        </a:rPr>
                        <a:t>Resolution</a:t>
                      </a:r>
                    </a:p>
                  </a:txBody>
                  <a:tcPr horzOverflow="overflow">
                    <a:lnL w="28575"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solidFill>
                      <a:srgbClr val="6CEFF2">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r>
              <a:tr h="6397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C2A8C"/>
                          </a:solidFill>
                          <a:effectLst/>
                          <a:latin typeface="Arial" charset="0"/>
                        </a:rPr>
                        <a:t>Other attributes</a:t>
                      </a:r>
                    </a:p>
                  </a:txBody>
                  <a:tcPr horzOverflow="overflow">
                    <a:lnL w="28575"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28575" cap="flat" cmpd="sng" algn="ctr">
                      <a:solidFill>
                        <a:srgbClr val="0C2A8C"/>
                      </a:solidFill>
                      <a:prstDash val="solid"/>
                      <a:round/>
                      <a:headEnd type="none" w="med" len="med"/>
                      <a:tailEnd type="none" w="med" len="med"/>
                    </a:lnB>
                    <a:lnTlToBr>
                      <a:noFill/>
                    </a:lnTlToBr>
                    <a:lnBlToTr>
                      <a:noFill/>
                    </a:lnBlToTr>
                    <a:solidFill>
                      <a:srgbClr val="6CEFF2">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28575"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0C2A8C"/>
                        </a:solidFill>
                        <a:effectLst/>
                        <a:latin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28575" cap="flat" cmpd="sng" algn="ctr">
                      <a:solidFill>
                        <a:srgbClr val="0C2A8C"/>
                      </a:solidFill>
                      <a:prstDash val="solid"/>
                      <a:round/>
                      <a:headEnd type="none" w="med" len="med"/>
                      <a:tailEnd type="none" w="med" len="med"/>
                    </a:lnB>
                    <a:lnTlToBr>
                      <a:noFill/>
                    </a:lnTlToBr>
                    <a:lnBlToTr>
                      <a:noFill/>
                    </a:lnBlToTr>
                    <a:noFill/>
                  </a:tcPr>
                </a:tc>
              </a:tr>
            </a:tbl>
          </a:graphicData>
        </a:graphic>
      </p:graphicFrame>
      <p:sp>
        <p:nvSpPr>
          <p:cNvPr id="5" name="Footer Placeholder 4"/>
          <p:cNvSpPr>
            <a:spLocks noGrp="1"/>
          </p:cNvSpPr>
          <p:nvPr>
            <p:ph type="ftr" sz="quarter" idx="11"/>
          </p:nvPr>
        </p:nvSpPr>
        <p:spPr/>
        <p:txBody>
          <a:bodyPr/>
          <a:lstStyle/>
          <a:p>
            <a:pPr>
              <a:defRPr/>
            </a:pPr>
            <a:r>
              <a:rPr lang="en-US" smtClean="0"/>
              <a:t>V4 July 22, 2015</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5"/>
          <p:cNvSpPr>
            <a:spLocks noGrp="1"/>
          </p:cNvSpPr>
          <p:nvPr>
            <p:ph type="sldNum" sz="quarter" idx="12"/>
          </p:nvPr>
        </p:nvSpPr>
        <p:spPr/>
        <p:txBody>
          <a:bodyPr/>
          <a:lstStyle/>
          <a:p>
            <a:fld id="{CB99D5E7-8219-4421-AD7A-E4574B14680C}" type="slidenum">
              <a:rPr lang="en-US"/>
              <a:pPr/>
              <a:t>6</a:t>
            </a:fld>
            <a:endParaRPr lang="en-US"/>
          </a:p>
        </p:txBody>
      </p:sp>
      <p:sp>
        <p:nvSpPr>
          <p:cNvPr id="8196" name="Rectangle 2"/>
          <p:cNvSpPr>
            <a:spLocks noGrp="1" noChangeArrowheads="1"/>
          </p:cNvSpPr>
          <p:nvPr>
            <p:ph type="title"/>
          </p:nvPr>
        </p:nvSpPr>
        <p:spPr>
          <a:xfrm>
            <a:off x="304800" y="152400"/>
            <a:ext cx="8610600" cy="685800"/>
          </a:xfrm>
        </p:spPr>
        <p:txBody>
          <a:bodyPr/>
          <a:lstStyle/>
          <a:p>
            <a:pPr eaLnBrk="1" hangingPunct="1"/>
            <a:r>
              <a:rPr lang="en-US" sz="2800" dirty="0" smtClean="0"/>
              <a:t>Product Details</a:t>
            </a:r>
          </a:p>
        </p:txBody>
      </p:sp>
      <p:sp>
        <p:nvSpPr>
          <p:cNvPr id="8197" name="Text Box 90"/>
          <p:cNvSpPr txBox="1">
            <a:spLocks noChangeArrowheads="1"/>
          </p:cNvSpPr>
          <p:nvPr/>
        </p:nvSpPr>
        <p:spPr bwMode="auto">
          <a:xfrm>
            <a:off x="3352800" y="6248400"/>
            <a:ext cx="3200400" cy="276999"/>
          </a:xfrm>
          <a:prstGeom prst="rect">
            <a:avLst/>
          </a:prstGeom>
          <a:noFill/>
          <a:ln w="9525">
            <a:noFill/>
            <a:miter lim="800000"/>
            <a:headEnd/>
            <a:tailEnd/>
          </a:ln>
        </p:spPr>
        <p:txBody>
          <a:bodyPr wrap="square">
            <a:spAutoFit/>
          </a:bodyPr>
          <a:lstStyle/>
          <a:p>
            <a:pPr eaLnBrk="0" hangingPunct="0">
              <a:spcBef>
                <a:spcPct val="50000"/>
              </a:spcBef>
            </a:pPr>
            <a:r>
              <a:rPr lang="en-US" sz="1200" b="1" dirty="0" smtClean="0"/>
              <a:t>T=Terminate      D=Divest</a:t>
            </a:r>
            <a:endParaRPr lang="en-US" sz="1200" b="1" dirty="0"/>
          </a:p>
        </p:txBody>
      </p:sp>
      <p:graphicFrame>
        <p:nvGraphicFramePr>
          <p:cNvPr id="8" name="Group 634"/>
          <p:cNvGraphicFramePr>
            <a:graphicFrameLocks noGrp="1"/>
          </p:cNvGraphicFramePr>
          <p:nvPr>
            <p:ph type="tbl" idx="1"/>
            <p:extLst>
              <p:ext uri="{D42A27DB-BD31-4B8C-83A1-F6EECF244321}">
                <p14:modId xmlns="" xmlns:p14="http://schemas.microsoft.com/office/powerpoint/2010/main" val="3478132418"/>
              </p:ext>
            </p:extLst>
          </p:nvPr>
        </p:nvGraphicFramePr>
        <p:xfrm>
          <a:off x="381000" y="1295400"/>
          <a:ext cx="8305801" cy="4335888"/>
        </p:xfrm>
        <a:graphic>
          <a:graphicData uri="http://schemas.openxmlformats.org/drawingml/2006/table">
            <a:tbl>
              <a:tblPr/>
              <a:tblGrid>
                <a:gridCol w="1598088"/>
                <a:gridCol w="1559393"/>
                <a:gridCol w="1114406"/>
                <a:gridCol w="1021538"/>
                <a:gridCol w="580419"/>
                <a:gridCol w="601700"/>
                <a:gridCol w="1830257"/>
              </a:tblGrid>
              <a:tr h="5215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rgbClr val="0C2A8C"/>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rgbClr val="0C2A8C"/>
                        </a:solidFill>
                        <a:effectLst/>
                        <a:latin typeface="Arial" charset="0"/>
                        <a:cs typeface="Arial" charset="0"/>
                      </a:endParaRPr>
                    </a:p>
                  </a:txBody>
                  <a:tcPr horzOverflow="overflow">
                    <a:lnL w="12700" cap="flat" cmpd="sng" algn="ctr">
                      <a:noFill/>
                      <a:prstDash val="solid"/>
                      <a:round/>
                      <a:headEnd type="none" w="med" len="med"/>
                      <a:tailEnd type="none" w="med" len="med"/>
                    </a:lnL>
                    <a:lnR>
                      <a:noFill/>
                    </a:lnR>
                    <a:lnT w="28575"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rgbClr val="0C2A8C"/>
                        </a:solidFill>
                        <a:effectLst/>
                        <a:latin typeface="Arial" charset="0"/>
                        <a:cs typeface="Arial" charset="0"/>
                      </a:endParaRPr>
                    </a:p>
                  </a:txBody>
                  <a:tcPr horzOverflow="overflow">
                    <a:lnL>
                      <a:noFill/>
                    </a:lnL>
                    <a:lnR>
                      <a:noFill/>
                    </a:lnR>
                    <a:lnT w="28575"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rgbClr val="0C2A8C"/>
                        </a:solidFill>
                        <a:effectLst/>
                        <a:latin typeface="Arial" charset="0"/>
                        <a:cs typeface="Arial" charset="0"/>
                      </a:endParaRPr>
                    </a:p>
                  </a:txBody>
                  <a:tcPr horzOverflow="overflow">
                    <a:lnL>
                      <a:noFill/>
                    </a:lnL>
                    <a:lnR w="12700" cap="flat" cmpd="sng" algn="ctr">
                      <a:solidFill>
                        <a:srgbClr val="0C2A8C"/>
                      </a:solidFill>
                      <a:prstDash val="solid"/>
                      <a:round/>
                      <a:headEnd type="none" w="med" len="med"/>
                      <a:tailEnd type="none" w="med" len="med"/>
                    </a:lnR>
                    <a:lnT w="28575"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rgbClr val="0C2A8C"/>
                          </a:solidFill>
                          <a:effectLst/>
                          <a:latin typeface="Arial" charset="0"/>
                          <a:cs typeface="Arial" charset="0"/>
                        </a:rPr>
                        <a:t># of   Products</a:t>
                      </a: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28575"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solidFill>
                      <a:srgbClr val="FFFF00">
                        <a:alpha val="50195"/>
                      </a:srgbClr>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rgbClr val="0C2A8C"/>
                        </a:solidFill>
                        <a:effectLst/>
                        <a:latin typeface="Arial" charset="0"/>
                        <a:cs typeface="Arial" charset="0"/>
                      </a:endParaRPr>
                    </a:p>
                  </a:txBody>
                  <a:tcPr horzOverflow="overflow">
                    <a:lnL w="12700" cap="flat" cmpd="sng" algn="ctr">
                      <a:solidFill>
                        <a:srgbClr val="0C2A8C"/>
                      </a:solidFill>
                      <a:prstDash val="solid"/>
                      <a:round/>
                      <a:headEnd type="none" w="med" len="med"/>
                      <a:tailEnd type="none" w="med" len="med"/>
                    </a:lnL>
                    <a:lnR w="28575" cap="flat" cmpd="sng" algn="ctr">
                      <a:solidFill>
                        <a:srgbClr val="0C2A8C"/>
                      </a:solidFill>
                      <a:prstDash val="solid"/>
                      <a:round/>
                      <a:headEnd type="none" w="med" len="med"/>
                      <a:tailEnd type="none" w="med" len="med"/>
                    </a:lnR>
                    <a:lnT w="28575"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r>
              <a:tr h="5713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rgbClr val="0C2A8C"/>
                          </a:solidFill>
                          <a:effectLst/>
                          <a:latin typeface="Arial" charset="0"/>
                          <a:cs typeface="Arial" charset="0"/>
                        </a:rPr>
                        <a:t>Product  Name</a:t>
                      </a: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solidFill>
                      <a:srgbClr val="FFFF00">
                        <a:alpha val="50195"/>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0C2A8C"/>
                          </a:solidFill>
                          <a:effectLst/>
                          <a:latin typeface="Arial" charset="0"/>
                          <a:cs typeface="Arial" charset="0"/>
                        </a:rPr>
                        <a:t>Environmental Observational Parameters</a:t>
                      </a: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solidFill>
                      <a:srgbClr val="FFFF00">
                        <a:alpha val="50195"/>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0C2A8C"/>
                          </a:solidFill>
                          <a:effectLst/>
                          <a:latin typeface="Arial" charset="0"/>
                          <a:cs typeface="Arial" charset="0"/>
                        </a:rPr>
                        <a:t>Satellites</a:t>
                      </a: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solidFill>
                      <a:srgbClr val="FFFF00">
                        <a:alpha val="50195"/>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0C2A8C"/>
                          </a:solidFill>
                          <a:effectLst/>
                          <a:latin typeface="Arial" charset="0"/>
                          <a:cs typeface="Arial" charset="0"/>
                        </a:rPr>
                        <a:t>Sensors</a:t>
                      </a: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solidFill>
                      <a:srgbClr val="FFFF00">
                        <a:alpha val="50195"/>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rgbClr val="0C2A8C"/>
                          </a:solidFill>
                          <a:effectLst/>
                          <a:latin typeface="Arial" charset="0"/>
                          <a:cs typeface="Arial" charset="0"/>
                        </a:rPr>
                        <a:t>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rgbClr val="0C2A8C"/>
                          </a:solidFill>
                          <a:effectLst/>
                          <a:latin typeface="Arial" charset="0"/>
                          <a:cs typeface="Arial" charset="0"/>
                        </a:rPr>
                        <a:t>#</a:t>
                      </a: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solidFill>
                      <a:srgbClr val="FFFF00">
                        <a:alpha val="50195"/>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rgbClr val="0C2A8C"/>
                          </a:solidFill>
                          <a:effectLst/>
                          <a:latin typeface="Arial" charset="0"/>
                          <a:cs typeface="Arial" charset="0"/>
                        </a:rPr>
                        <a:t>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rgbClr val="0C2A8C"/>
                          </a:solidFill>
                          <a:effectLst/>
                          <a:latin typeface="Arial" charset="0"/>
                          <a:cs typeface="Arial" charset="0"/>
                        </a:rPr>
                        <a:t>#</a:t>
                      </a: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solidFill>
                      <a:srgbClr val="FFFF00">
                        <a:alpha val="50195"/>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0C2A8C"/>
                          </a:solidFill>
                          <a:effectLst/>
                          <a:latin typeface="Arial" charset="0"/>
                          <a:cs typeface="Arial" charset="0"/>
                        </a:rPr>
                        <a:t>Tailoring Options or Comments</a:t>
                      </a:r>
                    </a:p>
                  </a:txBody>
                  <a:tcPr horzOverflow="overflow">
                    <a:lnL w="12700" cap="flat" cmpd="sng" algn="ctr">
                      <a:solidFill>
                        <a:srgbClr val="0C2A8C"/>
                      </a:solidFill>
                      <a:prstDash val="solid"/>
                      <a:round/>
                      <a:headEnd type="none" w="med" len="med"/>
                      <a:tailEnd type="none" w="med" len="med"/>
                    </a:lnL>
                    <a:lnR w="28575"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solidFill>
                      <a:srgbClr val="FFFF00">
                        <a:alpha val="50195"/>
                      </a:srgbClr>
                    </a:solidFill>
                  </a:tcPr>
                </a:tc>
              </a:tr>
              <a:tr h="105807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rgbClr val="0C2A8C"/>
                        </a:solidFill>
                        <a:effectLst/>
                        <a:latin typeface="Arial" charset="0"/>
                        <a:cs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rgbClr val="0C2A8C"/>
                        </a:solidFill>
                        <a:effectLst/>
                        <a:latin typeface="Arial" charset="0"/>
                        <a:cs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rgbClr val="0C2A8C"/>
                        </a:solidFill>
                        <a:effectLst/>
                        <a:latin typeface="Arial" charset="0"/>
                        <a:cs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rgbClr val="0C2A8C"/>
                        </a:solidFill>
                        <a:effectLst/>
                        <a:latin typeface="Arial" charset="0"/>
                        <a:cs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rgbClr val="0C2A8C"/>
                        </a:solidFill>
                        <a:effectLst/>
                        <a:latin typeface="Arial" charset="0"/>
                        <a:cs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rgbClr val="0C2A8C"/>
                        </a:solidFill>
                        <a:effectLst/>
                        <a:latin typeface="Arial" charset="0"/>
                        <a:cs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rgbClr val="0C2A8C"/>
                        </a:solidFill>
                        <a:effectLst/>
                        <a:latin typeface="Arial" charset="0"/>
                        <a:cs typeface="Arial" charset="0"/>
                      </a:endParaRPr>
                    </a:p>
                  </a:txBody>
                  <a:tcPr horzOverflow="overflow">
                    <a:lnL w="12700" cap="flat" cmpd="sng" algn="ctr">
                      <a:solidFill>
                        <a:srgbClr val="0C2A8C"/>
                      </a:solidFill>
                      <a:prstDash val="solid"/>
                      <a:round/>
                      <a:headEnd type="none" w="med" len="med"/>
                      <a:tailEnd type="none" w="med" len="med"/>
                    </a:lnL>
                    <a:lnR w="28575"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r>
              <a:tr h="105807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rgbClr val="0C2A8C"/>
                        </a:solidFill>
                        <a:effectLst/>
                        <a:latin typeface="Arial" charset="0"/>
                        <a:cs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rgbClr val="0C2A8C"/>
                        </a:solidFill>
                        <a:effectLst/>
                        <a:latin typeface="Arial" charset="0"/>
                        <a:cs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rgbClr val="0C2A8C"/>
                        </a:solidFill>
                        <a:effectLst/>
                        <a:latin typeface="Arial" charset="0"/>
                        <a:cs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rgbClr val="0C2A8C"/>
                        </a:solidFill>
                        <a:effectLst/>
                        <a:latin typeface="Arial" charset="0"/>
                        <a:cs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rgbClr val="0C2A8C"/>
                        </a:solidFill>
                        <a:effectLst/>
                        <a:latin typeface="Arial" charset="0"/>
                        <a:cs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rgbClr val="0C2A8C"/>
                        </a:solidFill>
                        <a:effectLst/>
                        <a:latin typeface="Arial" charset="0"/>
                        <a:cs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rgbClr val="0C2A8C"/>
                        </a:solidFill>
                        <a:effectLst/>
                        <a:latin typeface="Arial" charset="0"/>
                        <a:cs typeface="Arial" charset="0"/>
                      </a:endParaRPr>
                    </a:p>
                  </a:txBody>
                  <a:tcPr horzOverflow="overflow">
                    <a:lnL w="12700" cap="flat" cmpd="sng" algn="ctr">
                      <a:solidFill>
                        <a:srgbClr val="0C2A8C"/>
                      </a:solidFill>
                      <a:prstDash val="solid"/>
                      <a:round/>
                      <a:headEnd type="none" w="med" len="med"/>
                      <a:tailEnd type="none" w="med" len="med"/>
                    </a:lnL>
                    <a:lnR w="28575"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r>
              <a:tr h="105807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rgbClr val="0C2A8C"/>
                        </a:solidFill>
                        <a:effectLst/>
                        <a:latin typeface="Arial" charset="0"/>
                        <a:cs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rgbClr val="0C2A8C"/>
                        </a:solidFill>
                        <a:effectLst/>
                        <a:latin typeface="Arial" charset="0"/>
                        <a:cs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rgbClr val="0C2A8C"/>
                        </a:solidFill>
                        <a:effectLst/>
                        <a:latin typeface="Arial" charset="0"/>
                        <a:cs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rgbClr val="0C2A8C"/>
                        </a:solidFill>
                        <a:effectLst/>
                        <a:latin typeface="Arial" charset="0"/>
                        <a:cs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rgbClr val="0C2A8C"/>
                        </a:solidFill>
                        <a:effectLst/>
                        <a:latin typeface="Arial" charset="0"/>
                        <a:cs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rgbClr val="0C2A8C"/>
                        </a:solidFill>
                        <a:effectLst/>
                        <a:latin typeface="Arial" charset="0"/>
                        <a:cs typeface="Arial" charset="0"/>
                      </a:endParaRPr>
                    </a:p>
                  </a:txBody>
                  <a:tcPr horzOverflow="overflow">
                    <a:lnL w="12700" cap="flat" cmpd="sng" algn="ctr">
                      <a:solidFill>
                        <a:srgbClr val="0C2A8C"/>
                      </a:solidFill>
                      <a:prstDash val="solid"/>
                      <a:round/>
                      <a:headEnd type="none" w="med" len="med"/>
                      <a:tailEnd type="none" w="med" len="med"/>
                    </a:lnL>
                    <a:lnR w="12700"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rgbClr val="0C2A8C"/>
                        </a:solidFill>
                        <a:effectLst/>
                        <a:latin typeface="Arial" charset="0"/>
                        <a:cs typeface="Arial" charset="0"/>
                      </a:endParaRPr>
                    </a:p>
                  </a:txBody>
                  <a:tcPr horzOverflow="overflow">
                    <a:lnL w="12700" cap="flat" cmpd="sng" algn="ctr">
                      <a:solidFill>
                        <a:srgbClr val="0C2A8C"/>
                      </a:solidFill>
                      <a:prstDash val="solid"/>
                      <a:round/>
                      <a:headEnd type="none" w="med" len="med"/>
                      <a:tailEnd type="none" w="med" len="med"/>
                    </a:lnL>
                    <a:lnR w="28575" cap="flat" cmpd="sng" algn="ctr">
                      <a:solidFill>
                        <a:srgbClr val="0C2A8C"/>
                      </a:solidFill>
                      <a:prstDash val="solid"/>
                      <a:round/>
                      <a:headEnd type="none" w="med" len="med"/>
                      <a:tailEnd type="none" w="med" len="med"/>
                    </a:lnR>
                    <a:lnT w="12700" cap="flat" cmpd="sng" algn="ctr">
                      <a:solidFill>
                        <a:srgbClr val="0C2A8C"/>
                      </a:solidFill>
                      <a:prstDash val="solid"/>
                      <a:round/>
                      <a:headEnd type="none" w="med" len="med"/>
                      <a:tailEnd type="none" w="med" len="med"/>
                    </a:lnT>
                    <a:lnB w="12700" cap="flat" cmpd="sng" algn="ctr">
                      <a:solidFill>
                        <a:srgbClr val="0C2A8C"/>
                      </a:solidFill>
                      <a:prstDash val="solid"/>
                      <a:round/>
                      <a:headEnd type="none" w="med" len="med"/>
                      <a:tailEnd type="none" w="med" len="med"/>
                    </a:lnB>
                    <a:lnTlToBr>
                      <a:noFill/>
                    </a:lnTlToBr>
                    <a:lnBlToTr>
                      <a:noFill/>
                    </a:lnBlToTr>
                    <a:noFill/>
                  </a:tcPr>
                </a:tc>
              </a:tr>
            </a:tbl>
          </a:graphicData>
        </a:graphic>
      </p:graphicFrame>
      <p:sp>
        <p:nvSpPr>
          <p:cNvPr id="6" name="Footer Placeholder 5"/>
          <p:cNvSpPr>
            <a:spLocks noGrp="1"/>
          </p:cNvSpPr>
          <p:nvPr>
            <p:ph type="ftr" sz="quarter" idx="11"/>
          </p:nvPr>
        </p:nvSpPr>
        <p:spPr/>
        <p:txBody>
          <a:bodyPr/>
          <a:lstStyle/>
          <a:p>
            <a:pPr>
              <a:defRPr/>
            </a:pPr>
            <a:r>
              <a:rPr lang="en-US" smtClean="0"/>
              <a:t>V4 July 22, 2015</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5"/>
          <p:cNvSpPr>
            <a:spLocks noGrp="1"/>
          </p:cNvSpPr>
          <p:nvPr>
            <p:ph type="sldNum" sz="quarter" idx="12"/>
          </p:nvPr>
        </p:nvSpPr>
        <p:spPr/>
        <p:txBody>
          <a:bodyPr/>
          <a:lstStyle/>
          <a:p>
            <a:fld id="{B6F1E436-0AFC-48DD-A000-DDEE7D89AB02}" type="slidenum">
              <a:rPr lang="en-US"/>
              <a:pPr/>
              <a:t>7</a:t>
            </a:fld>
            <a:endParaRPr lang="en-US"/>
          </a:p>
        </p:txBody>
      </p:sp>
      <p:sp>
        <p:nvSpPr>
          <p:cNvPr id="10244" name="Rectangle 2"/>
          <p:cNvSpPr>
            <a:spLocks noGrp="1" noChangeArrowheads="1"/>
          </p:cNvSpPr>
          <p:nvPr>
            <p:ph type="title"/>
          </p:nvPr>
        </p:nvSpPr>
        <p:spPr>
          <a:xfrm>
            <a:off x="685800" y="152400"/>
            <a:ext cx="7712075" cy="623888"/>
          </a:xfrm>
        </p:spPr>
        <p:txBody>
          <a:bodyPr/>
          <a:lstStyle/>
          <a:p>
            <a:pPr eaLnBrk="1" hangingPunct="1"/>
            <a:r>
              <a:rPr lang="en-US" sz="2400" smtClean="0"/>
              <a:t>Retirement Tracking Milestones</a:t>
            </a:r>
            <a:br>
              <a:rPr lang="en-US" sz="2400" smtClean="0"/>
            </a:br>
            <a:endParaRPr lang="en-US" sz="2400" smtClean="0"/>
          </a:p>
        </p:txBody>
      </p:sp>
      <p:sp>
        <p:nvSpPr>
          <p:cNvPr id="10245" name="Rectangle 3"/>
          <p:cNvSpPr>
            <a:spLocks noGrp="1" noChangeArrowheads="1"/>
          </p:cNvSpPr>
          <p:nvPr>
            <p:ph type="body" idx="1"/>
          </p:nvPr>
        </p:nvSpPr>
        <p:spPr>
          <a:xfrm>
            <a:off x="304800" y="762000"/>
            <a:ext cx="8534400" cy="5562600"/>
          </a:xfrm>
        </p:spPr>
        <p:txBody>
          <a:bodyPr/>
          <a:lstStyle/>
          <a:p>
            <a:pPr eaLnBrk="1" hangingPunct="1">
              <a:lnSpc>
                <a:spcPct val="80000"/>
              </a:lnSpc>
              <a:buFontTx/>
              <a:buNone/>
            </a:pPr>
            <a:r>
              <a:rPr lang="en-US" sz="1800" dirty="0" smtClean="0"/>
              <a:t>Product Name: </a:t>
            </a:r>
            <a:r>
              <a:rPr lang="en-US" sz="1800" dirty="0" err="1" smtClean="0">
                <a:solidFill>
                  <a:srgbClr val="000099"/>
                </a:solidFill>
              </a:rPr>
              <a:t>xxxx</a:t>
            </a:r>
            <a:endParaRPr lang="en-US" sz="1800" dirty="0" smtClean="0"/>
          </a:p>
          <a:p>
            <a:pPr eaLnBrk="1" hangingPunct="1">
              <a:lnSpc>
                <a:spcPct val="80000"/>
              </a:lnSpc>
              <a:buFontTx/>
              <a:buNone/>
            </a:pPr>
            <a:r>
              <a:rPr lang="en-US" sz="1800" dirty="0" smtClean="0"/>
              <a:t>	</a:t>
            </a:r>
          </a:p>
          <a:p>
            <a:pPr>
              <a:buFont typeface="Arial" pitchFamily="34" charset="0"/>
              <a:buChar char="•"/>
            </a:pPr>
            <a:r>
              <a:rPr lang="en-US" sz="1400" dirty="0" smtClean="0"/>
              <a:t>MMM YY:  Initiation of the retirement request (fill in the request form)</a:t>
            </a:r>
          </a:p>
          <a:p>
            <a:pPr>
              <a:buFont typeface="Arial" pitchFamily="34" charset="0"/>
              <a:buChar char="•"/>
            </a:pPr>
            <a:r>
              <a:rPr lang="en-US" sz="1400" dirty="0" smtClean="0"/>
              <a:t>MMM YY:  PAL notify users</a:t>
            </a:r>
          </a:p>
          <a:p>
            <a:pPr>
              <a:buFont typeface="Arial" pitchFamily="34" charset="0"/>
              <a:buChar char="•"/>
            </a:pPr>
            <a:r>
              <a:rPr lang="en-US" sz="1400" dirty="0" smtClean="0"/>
              <a:t>MMM YY:  SPSRB manager assess and consolidate input</a:t>
            </a:r>
          </a:p>
          <a:p>
            <a:r>
              <a:rPr lang="en-US" sz="1400" dirty="0" smtClean="0"/>
              <a:t>MMM YY: SPSRB board preliminary decision</a:t>
            </a:r>
          </a:p>
          <a:p>
            <a:pPr lvl="1"/>
            <a:r>
              <a:rPr lang="en-US" sz="1100" dirty="0" smtClean="0"/>
              <a:t>SPSRB briefing for preliminary decision</a:t>
            </a:r>
          </a:p>
          <a:p>
            <a:r>
              <a:rPr lang="en-US" sz="1400" dirty="0" smtClean="0"/>
              <a:t>MMM YY: SPSRB manger notify the PAL</a:t>
            </a:r>
          </a:p>
          <a:p>
            <a:r>
              <a:rPr lang="en-US" sz="1400" dirty="0" smtClean="0"/>
              <a:t>MMM YY: PAL notify primary users to assess the impact</a:t>
            </a:r>
          </a:p>
          <a:p>
            <a:r>
              <a:rPr lang="en-US" sz="1400" dirty="0" smtClean="0"/>
              <a:t>MMM YY: User Services send out notification to </a:t>
            </a:r>
            <a:r>
              <a:rPr lang="en-US" sz="1400" dirty="0" err="1" smtClean="0"/>
              <a:t>ESPCNotification</a:t>
            </a:r>
            <a:r>
              <a:rPr lang="en-US" sz="1400" dirty="0" smtClean="0"/>
              <a:t> for secondary user</a:t>
            </a:r>
          </a:p>
          <a:p>
            <a:r>
              <a:rPr lang="en-US" sz="1400" dirty="0" smtClean="0"/>
              <a:t>MMM YY : Announcement of intent to retire the product post on SPSRB</a:t>
            </a:r>
          </a:p>
          <a:p>
            <a:r>
              <a:rPr lang="en-US" sz="1400" dirty="0" smtClean="0"/>
              <a:t>MMM YY: Comment and Rebuttal period for impact assessment from users</a:t>
            </a:r>
          </a:p>
          <a:p>
            <a:r>
              <a:rPr lang="en-US" sz="1400" dirty="0" smtClean="0"/>
              <a:t>MMM YY: SPSRB manager assess input and prepare briefing</a:t>
            </a:r>
          </a:p>
          <a:p>
            <a:r>
              <a:rPr lang="en-US" sz="1400" dirty="0" smtClean="0"/>
              <a:t>MMM YY: OSPO management review</a:t>
            </a:r>
          </a:p>
          <a:p>
            <a:pPr>
              <a:buFont typeface="Arial" charset="0"/>
              <a:buChar char="•"/>
            </a:pPr>
            <a:r>
              <a:rPr lang="en-US" sz="1400" dirty="0" smtClean="0"/>
              <a:t>MMM YY: </a:t>
            </a:r>
            <a:r>
              <a:rPr lang="en-US" sz="1400" dirty="0"/>
              <a:t>SPSRB board final decision</a:t>
            </a:r>
          </a:p>
          <a:p>
            <a:pPr>
              <a:buFont typeface="Arial" charset="0"/>
              <a:buChar char="•"/>
            </a:pPr>
            <a:r>
              <a:rPr lang="en-US" sz="1400" dirty="0" smtClean="0"/>
              <a:t>MMM YY: </a:t>
            </a:r>
            <a:r>
              <a:rPr lang="en-US" sz="1400" dirty="0"/>
              <a:t>SPSRB manager notify the PAL </a:t>
            </a:r>
            <a:r>
              <a:rPr lang="en-US" sz="1400" dirty="0" smtClean="0"/>
              <a:t>of the </a:t>
            </a:r>
            <a:r>
              <a:rPr lang="en-US" sz="1400" dirty="0"/>
              <a:t>final decision</a:t>
            </a:r>
          </a:p>
          <a:p>
            <a:pPr>
              <a:buFont typeface="Arial" charset="0"/>
              <a:buChar char="•"/>
            </a:pPr>
            <a:r>
              <a:rPr lang="en-US" sz="1400" dirty="0" smtClean="0"/>
              <a:t>MMM YY </a:t>
            </a:r>
            <a:r>
              <a:rPr lang="en-US" sz="1400" dirty="0"/>
              <a:t>: Implementation of the retirement (PAL)</a:t>
            </a:r>
          </a:p>
          <a:p>
            <a:pPr marL="800100" lvl="1" indent="-342900">
              <a:buFont typeface="Arial" charset="0"/>
              <a:buChar char="−"/>
            </a:pPr>
            <a:r>
              <a:rPr lang="en-US" sz="1200" dirty="0"/>
              <a:t>PAL notify primary user for the retirement of the products</a:t>
            </a:r>
          </a:p>
          <a:p>
            <a:pPr marL="800100" lvl="1" indent="-342900">
              <a:buFont typeface="Arial" charset="0"/>
              <a:buChar char="−"/>
            </a:pPr>
            <a:r>
              <a:rPr lang="en-US" sz="1200" dirty="0"/>
              <a:t>PAL submit CCR to retire the product and make sure the completion of the  CCR</a:t>
            </a:r>
          </a:p>
          <a:p>
            <a:pPr marL="800100" lvl="1" indent="-342900">
              <a:buFont typeface="Arial" charset="0"/>
              <a:buChar char="−"/>
            </a:pPr>
            <a:r>
              <a:rPr lang="en-US" sz="1200" dirty="0"/>
              <a:t>User Services send out notification to </a:t>
            </a:r>
            <a:r>
              <a:rPr lang="en-US" sz="1200" dirty="0" err="1"/>
              <a:t>ESPCNotification</a:t>
            </a:r>
            <a:r>
              <a:rPr lang="en-US" sz="1200" dirty="0"/>
              <a:t> for secondary user</a:t>
            </a:r>
          </a:p>
          <a:p>
            <a:pPr marL="800100" lvl="1" indent="-342900">
              <a:buFont typeface="Arial" charset="0"/>
              <a:buChar char="−"/>
            </a:pPr>
            <a:r>
              <a:rPr lang="en-US" sz="1200" dirty="0"/>
              <a:t>SPSRB manager ensure the announcement posted on OSPO web</a:t>
            </a:r>
          </a:p>
          <a:p>
            <a:pPr marL="800100" lvl="1" indent="-342900">
              <a:buFont typeface="Arial" charset="0"/>
              <a:buChar char="−"/>
            </a:pPr>
            <a:r>
              <a:rPr lang="en-US" sz="1200" dirty="0"/>
              <a:t>User Service ensure OSPO web page remove the retire product</a:t>
            </a:r>
          </a:p>
          <a:p>
            <a:pPr>
              <a:buFont typeface="Arial" charset="0"/>
              <a:buChar char="•"/>
            </a:pPr>
            <a:r>
              <a:rPr lang="en-US" sz="1400" dirty="0" smtClean="0"/>
              <a:t>MMM YY: </a:t>
            </a:r>
            <a:r>
              <a:rPr lang="en-US" sz="1400" dirty="0"/>
              <a:t>Retire product (30 days from the SPSRB decision date)</a:t>
            </a:r>
          </a:p>
          <a:p>
            <a:endParaRPr lang="en-US" sz="1400" dirty="0" smtClean="0"/>
          </a:p>
          <a:p>
            <a:endParaRPr lang="en-US" sz="1800" dirty="0" smtClean="0"/>
          </a:p>
          <a:p>
            <a:pPr>
              <a:buFont typeface="Wingdings" pitchFamily="2" charset="2"/>
              <a:buChar char="ü"/>
            </a:pPr>
            <a:endParaRPr lang="en-US" sz="1800" dirty="0" smtClean="0"/>
          </a:p>
          <a:p>
            <a:pPr>
              <a:buFont typeface="Wingdings" pitchFamily="2" charset="2"/>
              <a:buChar char="ü"/>
            </a:pPr>
            <a:endParaRPr lang="en-US" sz="1800" dirty="0" smtClean="0"/>
          </a:p>
          <a:p>
            <a:pPr>
              <a:buFont typeface="Wingdings" pitchFamily="2" charset="2"/>
              <a:buChar char="û"/>
            </a:pPr>
            <a:endParaRPr lang="en-US" sz="1800" dirty="0" smtClean="0"/>
          </a:p>
          <a:p>
            <a:pPr>
              <a:buFont typeface="Wingdings" pitchFamily="2" charset="2"/>
              <a:buChar char="û"/>
            </a:pPr>
            <a:endParaRPr lang="en-US" sz="1800" dirty="0" smtClean="0"/>
          </a:p>
          <a:p>
            <a:endParaRPr lang="en-US" sz="1800" dirty="0" smtClean="0"/>
          </a:p>
          <a:p>
            <a:pPr eaLnBrk="1" hangingPunct="1">
              <a:lnSpc>
                <a:spcPct val="80000"/>
              </a:lnSpc>
            </a:pPr>
            <a:endParaRPr lang="en-US" sz="1800" dirty="0" smtClean="0">
              <a:solidFill>
                <a:srgbClr val="000099"/>
              </a:solidFill>
            </a:endParaRPr>
          </a:p>
          <a:p>
            <a:pPr eaLnBrk="1" hangingPunct="1">
              <a:lnSpc>
                <a:spcPct val="80000"/>
              </a:lnSpc>
            </a:pPr>
            <a:endParaRPr lang="en-US" sz="1800" dirty="0" smtClean="0">
              <a:solidFill>
                <a:srgbClr val="000099"/>
              </a:solidFill>
            </a:endParaRPr>
          </a:p>
          <a:p>
            <a:pPr eaLnBrk="1" hangingPunct="1">
              <a:lnSpc>
                <a:spcPct val="80000"/>
              </a:lnSpc>
            </a:pPr>
            <a:endParaRPr lang="en-US" sz="1800" dirty="0" smtClean="0">
              <a:solidFill>
                <a:srgbClr val="000099"/>
              </a:solidFill>
            </a:endParaRPr>
          </a:p>
          <a:p>
            <a:pPr eaLnBrk="1" hangingPunct="1">
              <a:lnSpc>
                <a:spcPct val="80000"/>
              </a:lnSpc>
            </a:pPr>
            <a:endParaRPr lang="en-US" sz="1800" dirty="0" smtClean="0">
              <a:solidFill>
                <a:srgbClr val="000099"/>
              </a:solidFill>
            </a:endParaRPr>
          </a:p>
          <a:p>
            <a:pPr eaLnBrk="1" hangingPunct="1">
              <a:lnSpc>
                <a:spcPct val="80000"/>
              </a:lnSpc>
            </a:pPr>
            <a:endParaRPr lang="en-US" sz="1800" dirty="0" smtClean="0">
              <a:solidFill>
                <a:srgbClr val="000099"/>
              </a:solidFill>
            </a:endParaRPr>
          </a:p>
          <a:p>
            <a:pPr eaLnBrk="1" hangingPunct="1">
              <a:lnSpc>
                <a:spcPct val="80000"/>
              </a:lnSpc>
            </a:pPr>
            <a:endParaRPr lang="en-US" sz="1400" dirty="0" smtClean="0"/>
          </a:p>
        </p:txBody>
      </p:sp>
      <p:sp>
        <p:nvSpPr>
          <p:cNvPr id="5" name="Footer Placeholder 4"/>
          <p:cNvSpPr>
            <a:spLocks noGrp="1"/>
          </p:cNvSpPr>
          <p:nvPr>
            <p:ph type="ftr" sz="quarter" idx="11"/>
          </p:nvPr>
        </p:nvSpPr>
        <p:spPr/>
        <p:txBody>
          <a:bodyPr/>
          <a:lstStyle/>
          <a:p>
            <a:pPr>
              <a:defRPr/>
            </a:pPr>
            <a:r>
              <a:rPr lang="en-US" smtClean="0"/>
              <a:t>V4 July 22, 2015</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smtClean="0"/>
              <a:t>Data Flow Diagram</a:t>
            </a:r>
          </a:p>
        </p:txBody>
      </p:sp>
      <p:sp>
        <p:nvSpPr>
          <p:cNvPr id="13316" name="Slide Number Placeholder 4"/>
          <p:cNvSpPr>
            <a:spLocks noGrp="1"/>
          </p:cNvSpPr>
          <p:nvPr>
            <p:ph type="sldNum" sz="quarter" idx="12"/>
          </p:nvPr>
        </p:nvSpPr>
        <p:spPr/>
        <p:txBody>
          <a:bodyPr/>
          <a:lstStyle/>
          <a:p>
            <a:fld id="{D794FCA9-D822-4104-BB97-D70B31BC99E4}" type="slidenum">
              <a:rPr lang="en-US"/>
              <a:pPr/>
              <a:t>8</a:t>
            </a:fld>
            <a:endParaRPr lang="en-US"/>
          </a:p>
        </p:txBody>
      </p:sp>
      <p:sp>
        <p:nvSpPr>
          <p:cNvPr id="1229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eaLnBrk="0" hangingPunct="0"/>
            <a:endParaRPr lang="en-US"/>
          </a:p>
        </p:txBody>
      </p:sp>
      <p:sp>
        <p:nvSpPr>
          <p:cNvPr id="12294"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eaLnBrk="0" hangingPunct="0"/>
            <a:endParaRPr lang="en-US"/>
          </a:p>
        </p:txBody>
      </p:sp>
      <p:pic>
        <p:nvPicPr>
          <p:cNvPr id="12295" name="Picture 7" descr="Retirement_flow.png"/>
          <p:cNvPicPr>
            <a:picLocks noChangeAspect="1"/>
          </p:cNvPicPr>
          <p:nvPr/>
        </p:nvPicPr>
        <p:blipFill>
          <a:blip r:embed="rId3" cstate="print"/>
          <a:srcRect/>
          <a:stretch>
            <a:fillRect/>
          </a:stretch>
        </p:blipFill>
        <p:spPr bwMode="auto">
          <a:xfrm>
            <a:off x="2133600" y="838200"/>
            <a:ext cx="4724400" cy="5849938"/>
          </a:xfrm>
          <a:prstGeom prst="rect">
            <a:avLst/>
          </a:prstGeom>
          <a:noFill/>
          <a:ln w="9525">
            <a:noFill/>
            <a:miter lim="800000"/>
            <a:headEnd/>
            <a:tailEnd/>
          </a:ln>
        </p:spPr>
      </p:pic>
      <p:pic>
        <p:nvPicPr>
          <p:cNvPr id="12296" name="Picture 2"/>
          <p:cNvPicPr>
            <a:picLocks noChangeAspect="1" noChangeArrowheads="1"/>
          </p:cNvPicPr>
          <p:nvPr/>
        </p:nvPicPr>
        <p:blipFill>
          <a:blip r:embed="rId4" cstate="print"/>
          <a:srcRect/>
          <a:stretch>
            <a:fillRect/>
          </a:stretch>
        </p:blipFill>
        <p:spPr bwMode="auto">
          <a:xfrm>
            <a:off x="4800600" y="914400"/>
            <a:ext cx="314325" cy="276225"/>
          </a:xfrm>
          <a:prstGeom prst="rect">
            <a:avLst/>
          </a:prstGeom>
          <a:noFill/>
          <a:ln w="9525">
            <a:noFill/>
            <a:miter lim="800000"/>
            <a:headEnd/>
            <a:tailEnd/>
          </a:ln>
        </p:spPr>
      </p:pic>
      <p:pic>
        <p:nvPicPr>
          <p:cNvPr id="12297" name="Picture 2"/>
          <p:cNvPicPr>
            <a:picLocks noChangeAspect="1" noChangeArrowheads="1"/>
          </p:cNvPicPr>
          <p:nvPr/>
        </p:nvPicPr>
        <p:blipFill>
          <a:blip r:embed="rId4" cstate="print"/>
          <a:srcRect/>
          <a:stretch>
            <a:fillRect/>
          </a:stretch>
        </p:blipFill>
        <p:spPr bwMode="auto">
          <a:xfrm>
            <a:off x="3200400" y="1600200"/>
            <a:ext cx="314325" cy="276225"/>
          </a:xfrm>
          <a:prstGeom prst="rect">
            <a:avLst/>
          </a:prstGeom>
          <a:noFill/>
          <a:ln w="9525">
            <a:noFill/>
            <a:miter lim="800000"/>
            <a:headEnd/>
            <a:tailEnd/>
          </a:ln>
        </p:spPr>
      </p:pic>
      <p:pic>
        <p:nvPicPr>
          <p:cNvPr id="12298" name="Picture 2"/>
          <p:cNvPicPr>
            <a:picLocks noChangeAspect="1" noChangeArrowheads="1"/>
          </p:cNvPicPr>
          <p:nvPr/>
        </p:nvPicPr>
        <p:blipFill>
          <a:blip r:embed="rId4" cstate="print"/>
          <a:srcRect/>
          <a:stretch>
            <a:fillRect/>
          </a:stretch>
        </p:blipFill>
        <p:spPr bwMode="auto">
          <a:xfrm>
            <a:off x="6019800" y="914400"/>
            <a:ext cx="314325" cy="276225"/>
          </a:xfrm>
          <a:prstGeom prst="rect">
            <a:avLst/>
          </a:prstGeom>
          <a:noFill/>
          <a:ln w="9525">
            <a:noFill/>
            <a:miter lim="800000"/>
            <a:headEnd/>
            <a:tailEnd/>
          </a:ln>
        </p:spPr>
      </p:pic>
      <p:sp>
        <p:nvSpPr>
          <p:cNvPr id="10" name="Footer Placeholder 9"/>
          <p:cNvSpPr>
            <a:spLocks noGrp="1"/>
          </p:cNvSpPr>
          <p:nvPr>
            <p:ph type="ftr" sz="quarter" idx="11"/>
          </p:nvPr>
        </p:nvSpPr>
        <p:spPr/>
        <p:txBody>
          <a:bodyPr/>
          <a:lstStyle/>
          <a:p>
            <a:pPr>
              <a:defRPr/>
            </a:pPr>
            <a:r>
              <a:rPr lang="en-US" smtClean="0"/>
              <a:t>V4 July 22, 2015</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2"/>
          </p:nvPr>
        </p:nvSpPr>
        <p:spPr/>
        <p:txBody>
          <a:bodyPr/>
          <a:lstStyle/>
          <a:p>
            <a:fld id="{3A49CB59-F000-43C5-BB9D-9F8ABC9439FF}" type="slidenum">
              <a:rPr lang="en-US"/>
              <a:pPr/>
              <a:t>9</a:t>
            </a:fld>
            <a:endParaRPr lang="en-US"/>
          </a:p>
        </p:txBody>
      </p:sp>
      <p:sp>
        <p:nvSpPr>
          <p:cNvPr id="13316" name="Rectangle 4"/>
          <p:cNvSpPr>
            <a:spLocks noGrp="1" noChangeArrowheads="1"/>
          </p:cNvSpPr>
          <p:nvPr>
            <p:ph type="title"/>
          </p:nvPr>
        </p:nvSpPr>
        <p:spPr/>
        <p:txBody>
          <a:bodyPr/>
          <a:lstStyle/>
          <a:p>
            <a:pPr eaLnBrk="1" hangingPunct="1"/>
            <a:r>
              <a:rPr lang="en-US" sz="3200" smtClean="0"/>
              <a:t>Recommendation</a:t>
            </a:r>
            <a:r>
              <a:rPr lang="en-US" sz="3200" smtClean="0">
                <a:solidFill>
                  <a:srgbClr val="000099"/>
                </a:solidFill>
              </a:rPr>
              <a:t> </a:t>
            </a:r>
            <a:endParaRPr lang="en-US" sz="3200" smtClean="0"/>
          </a:p>
        </p:txBody>
      </p:sp>
      <p:sp>
        <p:nvSpPr>
          <p:cNvPr id="13317" name="Content Placeholder 5"/>
          <p:cNvSpPr>
            <a:spLocks noGrp="1"/>
          </p:cNvSpPr>
          <p:nvPr>
            <p:ph idx="1"/>
          </p:nvPr>
        </p:nvSpPr>
        <p:spPr/>
        <p:txBody>
          <a:bodyPr/>
          <a:lstStyle/>
          <a:p>
            <a:r>
              <a:rPr lang="en-US" dirty="0" smtClean="0">
                <a:solidFill>
                  <a:srgbClr val="000099"/>
                </a:solidFill>
              </a:rPr>
              <a:t>Product Name</a:t>
            </a:r>
          </a:p>
          <a:p>
            <a:pPr lvl="1"/>
            <a:r>
              <a:rPr lang="en-US" dirty="0" smtClean="0">
                <a:solidFill>
                  <a:srgbClr val="000099"/>
                </a:solidFill>
              </a:rPr>
              <a:t>Terminate? – </a:t>
            </a:r>
            <a:endParaRPr lang="en-US" dirty="0" smtClean="0"/>
          </a:p>
          <a:p>
            <a:pPr lvl="1"/>
            <a:r>
              <a:rPr lang="en-US" dirty="0" smtClean="0">
                <a:solidFill>
                  <a:srgbClr val="000099"/>
                </a:solidFill>
              </a:rPr>
              <a:t>Divest? – </a:t>
            </a:r>
            <a:endParaRPr lang="en-US" dirty="0" smtClean="0">
              <a:solidFill>
                <a:srgbClr val="FF0000"/>
              </a:solidFill>
            </a:endParaRPr>
          </a:p>
        </p:txBody>
      </p:sp>
      <p:sp>
        <p:nvSpPr>
          <p:cNvPr id="5" name="Footer Placeholder 4"/>
          <p:cNvSpPr>
            <a:spLocks noGrp="1"/>
          </p:cNvSpPr>
          <p:nvPr>
            <p:ph type="ftr" sz="quarter" idx="11"/>
          </p:nvPr>
        </p:nvSpPr>
        <p:spPr/>
        <p:txBody>
          <a:bodyPr/>
          <a:lstStyle/>
          <a:p>
            <a:pPr>
              <a:defRPr/>
            </a:pPr>
            <a:r>
              <a:rPr lang="en-US" smtClean="0"/>
              <a:t>V4 July 22, 2015</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SeaGullBackground">
  <a:themeElements>
    <a:clrScheme name="1_SeaGullBackground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481A8"/>
      </a:hlink>
      <a:folHlink>
        <a:srgbClr val="0481A8"/>
      </a:folHlink>
    </a:clrScheme>
    <a:fontScheme name="1_SeaGullBackgrou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C2A8C"/>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rgbClr val="0C2A8C"/>
            </a:solidFill>
            <a:effectLst/>
            <a:latin typeface="Arial" charset="0"/>
          </a:defRPr>
        </a:defPPr>
      </a:lstStyle>
    </a:spDef>
    <a:lnDef>
      <a:spPr bwMode="auto">
        <a:xfrm>
          <a:off x="0" y="0"/>
          <a:ext cx="1" cy="1"/>
        </a:xfrm>
        <a:custGeom>
          <a:avLst/>
          <a:gdLst/>
          <a:ahLst/>
          <a:cxnLst/>
          <a:rect l="0" t="0" r="0" b="0"/>
          <a:pathLst/>
        </a:custGeom>
        <a:noFill/>
        <a:ln w="9525" cap="flat" cmpd="sng" algn="ctr">
          <a:solidFill>
            <a:srgbClr val="0C2A8C"/>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rgbClr val="0C2A8C"/>
            </a:solidFill>
            <a:effectLst/>
            <a:latin typeface="Arial" charset="0"/>
          </a:defRPr>
        </a:defPPr>
      </a:lstStyle>
    </a:lnDef>
  </a:objectDefaults>
  <a:extraClrSchemeLst>
    <a:extraClrScheme>
      <a:clrScheme name="1_SeaGullBackground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SeaGullBackground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SeaGullBackground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SeaGullBackground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SeaGullBackground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SeaGullBackground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SeaGullBackground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SeaGullBackground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481A8"/>
        </a:hlink>
        <a:folHlink>
          <a:srgbClr val="0481A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SPSRB_Feb_08</Template>
  <TotalTime>3157</TotalTime>
  <Words>889</Words>
  <Application>Microsoft Office PowerPoint</Application>
  <PresentationFormat>On-screen Show (4:3)</PresentationFormat>
  <Paragraphs>181</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1_SeaGullBackground</vt:lpstr>
      <vt:lpstr>SPSRB Decision Brief on Retiring “Product Name”</vt:lpstr>
      <vt:lpstr>Retirement Process Diagram</vt:lpstr>
      <vt:lpstr>Integrated Product Team (IPT)</vt:lpstr>
      <vt:lpstr>Reasons for Retirement/Divestiture</vt:lpstr>
      <vt:lpstr>Current Operational Capabilities</vt:lpstr>
      <vt:lpstr>Product Details</vt:lpstr>
      <vt:lpstr>Retirement Tracking Milestones </vt:lpstr>
      <vt:lpstr>Data Flow Diagram</vt:lpstr>
      <vt:lpstr>Recommendation </vt:lpstr>
      <vt:lpstr>SPSRB Decision</vt:lpstr>
    </vt:vector>
  </TitlesOfParts>
  <Company>NOAA/NESDIS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tom.schott</dc:creator>
  <cp:lastModifiedBy>Priyanka Roy</cp:lastModifiedBy>
  <cp:revision>366</cp:revision>
  <cp:lastPrinted>2008-02-05T18:37:16Z</cp:lastPrinted>
  <dcterms:created xsi:type="dcterms:W3CDTF">2008-02-05T17:02:15Z</dcterms:created>
  <dcterms:modified xsi:type="dcterms:W3CDTF">2015-07-22T18:56:18Z</dcterms:modified>
</cp:coreProperties>
</file>