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61"/>
  </p:notesMasterIdLst>
  <p:handoutMasterIdLst>
    <p:handoutMasterId r:id="rId162"/>
  </p:handoutMasterIdLst>
  <p:sldIdLst>
    <p:sldId id="3368" r:id="rId2"/>
    <p:sldId id="3867" r:id="rId3"/>
    <p:sldId id="3557" r:id="rId4"/>
    <p:sldId id="3868" r:id="rId5"/>
    <p:sldId id="3559" r:id="rId6"/>
    <p:sldId id="3869" r:id="rId7"/>
    <p:sldId id="3870" r:id="rId8"/>
    <p:sldId id="3374" r:id="rId9"/>
    <p:sldId id="3375" r:id="rId10"/>
    <p:sldId id="3461" r:id="rId11"/>
    <p:sldId id="4001" r:id="rId12"/>
    <p:sldId id="3567" r:id="rId13"/>
    <p:sldId id="3871" r:id="rId14"/>
    <p:sldId id="3575" r:id="rId15"/>
    <p:sldId id="3578" r:id="rId16"/>
    <p:sldId id="3576" r:id="rId17"/>
    <p:sldId id="3579" r:id="rId18"/>
    <p:sldId id="3577" r:id="rId19"/>
    <p:sldId id="3985" r:id="rId20"/>
    <p:sldId id="3986" r:id="rId21"/>
    <p:sldId id="4006" r:id="rId22"/>
    <p:sldId id="4005" r:id="rId23"/>
    <p:sldId id="3993" r:id="rId24"/>
    <p:sldId id="3990" r:id="rId25"/>
    <p:sldId id="3991" r:id="rId26"/>
    <p:sldId id="3562" r:id="rId27"/>
    <p:sldId id="3563" r:id="rId28"/>
    <p:sldId id="3872" r:id="rId29"/>
    <p:sldId id="3568" r:id="rId30"/>
    <p:sldId id="3763" r:id="rId31"/>
    <p:sldId id="3588" r:id="rId32"/>
    <p:sldId id="3525" r:id="rId33"/>
    <p:sldId id="3526" r:id="rId34"/>
    <p:sldId id="3527" r:id="rId35"/>
    <p:sldId id="3595" r:id="rId36"/>
    <p:sldId id="3600" r:id="rId37"/>
    <p:sldId id="3762" r:id="rId38"/>
    <p:sldId id="3765" r:id="rId39"/>
    <p:sldId id="3536" r:id="rId40"/>
    <p:sldId id="3873" r:id="rId41"/>
    <p:sldId id="3381" r:id="rId42"/>
    <p:sldId id="3382" r:id="rId43"/>
    <p:sldId id="3384" r:id="rId44"/>
    <p:sldId id="3876" r:id="rId45"/>
    <p:sldId id="3877" r:id="rId46"/>
    <p:sldId id="3878" r:id="rId47"/>
    <p:sldId id="3879" r:id="rId48"/>
    <p:sldId id="3880" r:id="rId49"/>
    <p:sldId id="3881" r:id="rId50"/>
    <p:sldId id="3882" r:id="rId51"/>
    <p:sldId id="3883" r:id="rId52"/>
    <p:sldId id="3884" r:id="rId53"/>
    <p:sldId id="3885" r:id="rId54"/>
    <p:sldId id="3886" r:id="rId55"/>
    <p:sldId id="3887" r:id="rId56"/>
    <p:sldId id="3888" r:id="rId57"/>
    <p:sldId id="3889" r:id="rId58"/>
    <p:sldId id="3890" r:id="rId59"/>
    <p:sldId id="3891" r:id="rId60"/>
    <p:sldId id="3892" r:id="rId61"/>
    <p:sldId id="3893" r:id="rId62"/>
    <p:sldId id="3894" r:id="rId63"/>
    <p:sldId id="3895" r:id="rId64"/>
    <p:sldId id="3896" r:id="rId65"/>
    <p:sldId id="3897" r:id="rId66"/>
    <p:sldId id="3898" r:id="rId67"/>
    <p:sldId id="3899" r:id="rId68"/>
    <p:sldId id="3900" r:id="rId69"/>
    <p:sldId id="3901" r:id="rId70"/>
    <p:sldId id="3902" r:id="rId71"/>
    <p:sldId id="3903" r:id="rId72"/>
    <p:sldId id="3904" r:id="rId73"/>
    <p:sldId id="3905" r:id="rId74"/>
    <p:sldId id="3906" r:id="rId75"/>
    <p:sldId id="3916" r:id="rId76"/>
    <p:sldId id="3908" r:id="rId77"/>
    <p:sldId id="3909" r:id="rId78"/>
    <p:sldId id="3910" r:id="rId79"/>
    <p:sldId id="3911" r:id="rId80"/>
    <p:sldId id="3912" r:id="rId81"/>
    <p:sldId id="3913" r:id="rId82"/>
    <p:sldId id="3914" r:id="rId83"/>
    <p:sldId id="3917" r:id="rId84"/>
    <p:sldId id="3915" r:id="rId85"/>
    <p:sldId id="3874" r:id="rId86"/>
    <p:sldId id="3918" r:id="rId87"/>
    <p:sldId id="3919" r:id="rId88"/>
    <p:sldId id="3920" r:id="rId89"/>
    <p:sldId id="3921" r:id="rId90"/>
    <p:sldId id="3922" r:id="rId91"/>
    <p:sldId id="3923" r:id="rId92"/>
    <p:sldId id="3924" r:id="rId93"/>
    <p:sldId id="3925" r:id="rId94"/>
    <p:sldId id="3926" r:id="rId95"/>
    <p:sldId id="3927" r:id="rId96"/>
    <p:sldId id="3928" r:id="rId97"/>
    <p:sldId id="3929" r:id="rId98"/>
    <p:sldId id="3930" r:id="rId99"/>
    <p:sldId id="3931" r:id="rId100"/>
    <p:sldId id="3932" r:id="rId101"/>
    <p:sldId id="3933" r:id="rId102"/>
    <p:sldId id="3934" r:id="rId103"/>
    <p:sldId id="3935" r:id="rId104"/>
    <p:sldId id="3936" r:id="rId105"/>
    <p:sldId id="3937" r:id="rId106"/>
    <p:sldId id="3938" r:id="rId107"/>
    <p:sldId id="3939" r:id="rId108"/>
    <p:sldId id="3940" r:id="rId109"/>
    <p:sldId id="3941" r:id="rId110"/>
    <p:sldId id="3942" r:id="rId111"/>
    <p:sldId id="3943" r:id="rId112"/>
    <p:sldId id="3945" r:id="rId113"/>
    <p:sldId id="3944" r:id="rId114"/>
    <p:sldId id="3605" r:id="rId115"/>
    <p:sldId id="4007" r:id="rId116"/>
    <p:sldId id="4008" r:id="rId117"/>
    <p:sldId id="4009" r:id="rId118"/>
    <p:sldId id="4010" r:id="rId119"/>
    <p:sldId id="4011" r:id="rId120"/>
    <p:sldId id="4012" r:id="rId121"/>
    <p:sldId id="4013" r:id="rId122"/>
    <p:sldId id="4014" r:id="rId123"/>
    <p:sldId id="4015" r:id="rId124"/>
    <p:sldId id="4016" r:id="rId125"/>
    <p:sldId id="4017" r:id="rId126"/>
    <p:sldId id="4018" r:id="rId127"/>
    <p:sldId id="4019" r:id="rId128"/>
    <p:sldId id="4020" r:id="rId129"/>
    <p:sldId id="4021" r:id="rId130"/>
    <p:sldId id="4022" r:id="rId131"/>
    <p:sldId id="4023" r:id="rId132"/>
    <p:sldId id="4024" r:id="rId133"/>
    <p:sldId id="4025" r:id="rId134"/>
    <p:sldId id="4026" r:id="rId135"/>
    <p:sldId id="4027" r:id="rId136"/>
    <p:sldId id="4028" r:id="rId137"/>
    <p:sldId id="4029" r:id="rId138"/>
    <p:sldId id="4030" r:id="rId139"/>
    <p:sldId id="4031" r:id="rId140"/>
    <p:sldId id="3960" r:id="rId141"/>
    <p:sldId id="3961" r:id="rId142"/>
    <p:sldId id="4002" r:id="rId143"/>
    <p:sldId id="3963" r:id="rId144"/>
    <p:sldId id="3969" r:id="rId145"/>
    <p:sldId id="4003" r:id="rId146"/>
    <p:sldId id="4004" r:id="rId147"/>
    <p:sldId id="3965" r:id="rId148"/>
    <p:sldId id="3966" r:id="rId149"/>
    <p:sldId id="3947" r:id="rId150"/>
    <p:sldId id="3949" r:id="rId151"/>
    <p:sldId id="3950" r:id="rId152"/>
    <p:sldId id="3954" r:id="rId153"/>
    <p:sldId id="3955" r:id="rId154"/>
    <p:sldId id="3956" r:id="rId155"/>
    <p:sldId id="3948" r:id="rId156"/>
    <p:sldId id="3442" r:id="rId157"/>
    <p:sldId id="3443" r:id="rId158"/>
    <p:sldId id="3444" r:id="rId159"/>
    <p:sldId id="3446" r:id="rId160"/>
  </p:sldIdLst>
  <p:sldSz cx="9144000" cy="6858000" type="screen4x3"/>
  <p:notesSz cx="6997700" cy="92837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FF29"/>
    <a:srgbClr val="FF8A3B"/>
    <a:srgbClr val="FFFF00"/>
    <a:srgbClr val="F8F8F8"/>
    <a:srgbClr val="FF00FF"/>
    <a:srgbClr val="FF6600"/>
    <a:srgbClr val="CCFFFF"/>
    <a:srgbClr val="008000"/>
    <a:srgbClr val="663300"/>
    <a:srgbClr val="E4E2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34" autoAdjust="0"/>
    <p:restoredTop sz="91283" autoAdjust="0"/>
  </p:normalViewPr>
  <p:slideViewPr>
    <p:cSldViewPr>
      <p:cViewPr>
        <p:scale>
          <a:sx n="90" d="100"/>
          <a:sy n="90" d="100"/>
        </p:scale>
        <p:origin x="-972" y="-276"/>
      </p:cViewPr>
      <p:guideLst>
        <p:guide orient="horz" pos="360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12538"/>
    </p:cViewPr>
  </p:sorterViewPr>
  <p:notesViewPr>
    <p:cSldViewPr>
      <p:cViewPr varScale="1">
        <p:scale>
          <a:sx n="45" d="100"/>
          <a:sy n="45" d="100"/>
        </p:scale>
        <p:origin x="-1446" y="-84"/>
      </p:cViewPr>
      <p:guideLst>
        <p:guide orient="horz" pos="2205"/>
        <p:guide pos="293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965575" y="0"/>
            <a:ext cx="303212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Rot="1" noChangeAspect="1" noChangeArrowheads="1" noTextEdit="1"/>
          </p:cNvSpPr>
          <p:nvPr>
            <p:ph type="sldImg" idx="2"/>
          </p:nvPr>
        </p:nvSpPr>
        <p:spPr bwMode="auto">
          <a:xfrm>
            <a:off x="1189038" y="701675"/>
            <a:ext cx="4624387"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33450" y="4410075"/>
            <a:ext cx="5130800" cy="41783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18563"/>
            <a:ext cx="3033713" cy="46513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5" name="Rectangle 7"/>
          <p:cNvSpPr>
            <a:spLocks noGrp="1" noChangeArrowheads="1"/>
          </p:cNvSpPr>
          <p:nvPr>
            <p:ph type="sldNum" sz="quarter" idx="5"/>
          </p:nvPr>
        </p:nvSpPr>
        <p:spPr bwMode="auto">
          <a:xfrm>
            <a:off x="3965575" y="8818563"/>
            <a:ext cx="3032125" cy="46513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2259B651-BA3A-426F-A348-0D6145B083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76DFC-8966-4CEB-B1D8-CC189804B489}" type="slidenum">
              <a:rPr lang="en-US"/>
              <a:pPr/>
              <a:t>1</a:t>
            </a:fld>
            <a:endParaRPr lang="en-US"/>
          </a:p>
        </p:txBody>
      </p:sp>
      <p:sp>
        <p:nvSpPr>
          <p:cNvPr id="6840322" name="Rectangle 2"/>
          <p:cNvSpPr>
            <a:spLocks noGrp="1" noRot="1" noChangeAspect="1" noChangeArrowheads="1" noTextEdit="1"/>
          </p:cNvSpPr>
          <p:nvPr>
            <p:ph type="sldImg"/>
          </p:nvPr>
        </p:nvSpPr>
        <p:spPr>
          <a:xfrm>
            <a:off x="1182688" y="696913"/>
            <a:ext cx="4637087" cy="3478212"/>
          </a:xfrm>
          <a:ln/>
        </p:spPr>
      </p:sp>
      <p:sp>
        <p:nvSpPr>
          <p:cNvPr id="6840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016C4-AAA7-4A59-9F4B-4C5ADDC912C4}" type="slidenum">
              <a:rPr lang="en-US"/>
              <a:pPr/>
              <a:t>11</a:t>
            </a:fld>
            <a:endParaRPr lang="en-US"/>
          </a:p>
        </p:txBody>
      </p:sp>
      <p:sp>
        <p:nvSpPr>
          <p:cNvPr id="7022594" name="Rectangle 2"/>
          <p:cNvSpPr>
            <a:spLocks noGrp="1" noRot="1" noChangeAspect="1" noChangeArrowheads="1" noTextEdit="1"/>
          </p:cNvSpPr>
          <p:nvPr>
            <p:ph type="sldImg"/>
          </p:nvPr>
        </p:nvSpPr>
        <p:spPr>
          <a:xfrm>
            <a:off x="1190625" y="701675"/>
            <a:ext cx="4624388" cy="3468688"/>
          </a:xfrm>
          <a:ln cap="flat"/>
        </p:spPr>
      </p:sp>
      <p:sp>
        <p:nvSpPr>
          <p:cNvPr id="7022595" name="Rectangle 3"/>
          <p:cNvSpPr>
            <a:spLocks noGrp="1" noChangeArrowheads="1"/>
          </p:cNvSpPr>
          <p:nvPr>
            <p:ph type="body" idx="1"/>
          </p:nvPr>
        </p:nvSpPr>
        <p:spPr>
          <a:ln/>
        </p:spPr>
        <p:txBody>
          <a:bodyPr lIns="92073" tIns="46037" rIns="92073" bIns="46037"/>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6C546-8B87-4940-A8C8-85354A15EFBB}" type="slidenum">
              <a:rPr lang="en-US"/>
              <a:pPr/>
              <a:t>105</a:t>
            </a:fld>
            <a:endParaRPr lang="en-US"/>
          </a:p>
        </p:txBody>
      </p:sp>
      <p:sp>
        <p:nvSpPr>
          <p:cNvPr id="6946818" name="Rectangle 2"/>
          <p:cNvSpPr>
            <a:spLocks noGrp="1" noRot="1" noChangeAspect="1" noChangeArrowheads="1" noTextEdit="1"/>
          </p:cNvSpPr>
          <p:nvPr>
            <p:ph type="sldImg"/>
          </p:nvPr>
        </p:nvSpPr>
        <p:spPr>
          <a:ln/>
        </p:spPr>
      </p:sp>
      <p:sp>
        <p:nvSpPr>
          <p:cNvPr id="6946819"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1414E-8E18-475B-A13B-C58323E5F063}" type="slidenum">
              <a:rPr lang="en-US"/>
              <a:pPr/>
              <a:t>106</a:t>
            </a:fld>
            <a:endParaRPr lang="en-US"/>
          </a:p>
        </p:txBody>
      </p:sp>
      <p:sp>
        <p:nvSpPr>
          <p:cNvPr id="6948866" name="Rectangle 2"/>
          <p:cNvSpPr>
            <a:spLocks noGrp="1" noRot="1" noChangeAspect="1" noChangeArrowheads="1" noTextEdit="1"/>
          </p:cNvSpPr>
          <p:nvPr>
            <p:ph type="sldImg"/>
          </p:nvPr>
        </p:nvSpPr>
        <p:spPr>
          <a:ln/>
        </p:spPr>
      </p:sp>
      <p:sp>
        <p:nvSpPr>
          <p:cNvPr id="69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F1FBA-7E13-4450-9676-9EE49E5D4DCF}" type="slidenum">
              <a:rPr lang="en-US"/>
              <a:pPr/>
              <a:t>107</a:t>
            </a:fld>
            <a:endParaRPr lang="en-US"/>
          </a:p>
        </p:txBody>
      </p:sp>
      <p:sp>
        <p:nvSpPr>
          <p:cNvPr id="6950914" name="Rectangle 2"/>
          <p:cNvSpPr>
            <a:spLocks noGrp="1" noRot="1" noChangeAspect="1" noChangeArrowheads="1" noTextEdit="1"/>
          </p:cNvSpPr>
          <p:nvPr>
            <p:ph type="sldImg"/>
          </p:nvPr>
        </p:nvSpPr>
        <p:spPr>
          <a:ln/>
        </p:spPr>
      </p:sp>
      <p:sp>
        <p:nvSpPr>
          <p:cNvPr id="69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A717E-16C3-4A50-BC93-2974C69E72BD}" type="slidenum">
              <a:rPr lang="en-US"/>
              <a:pPr/>
              <a:t>108</a:t>
            </a:fld>
            <a:endParaRPr lang="en-US"/>
          </a:p>
        </p:txBody>
      </p:sp>
      <p:sp>
        <p:nvSpPr>
          <p:cNvPr id="6952962" name="Rectangle 2"/>
          <p:cNvSpPr>
            <a:spLocks noGrp="1" noRot="1" noChangeAspect="1" noChangeArrowheads="1" noTextEdit="1"/>
          </p:cNvSpPr>
          <p:nvPr>
            <p:ph type="sldImg"/>
          </p:nvPr>
        </p:nvSpPr>
        <p:spPr>
          <a:ln/>
        </p:spPr>
      </p:sp>
      <p:sp>
        <p:nvSpPr>
          <p:cNvPr id="69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89523-66E9-40F2-B328-6CF4B90EA388}" type="slidenum">
              <a:rPr lang="en-US"/>
              <a:pPr/>
              <a:t>109</a:t>
            </a:fld>
            <a:endParaRPr lang="en-US"/>
          </a:p>
        </p:txBody>
      </p:sp>
      <p:sp>
        <p:nvSpPr>
          <p:cNvPr id="6955010" name="Rectangle 2"/>
          <p:cNvSpPr>
            <a:spLocks noGrp="1" noRot="1" noChangeAspect="1" noChangeArrowheads="1" noTextEdit="1"/>
          </p:cNvSpPr>
          <p:nvPr>
            <p:ph type="sldImg"/>
          </p:nvPr>
        </p:nvSpPr>
        <p:spPr>
          <a:ln/>
        </p:spPr>
      </p:sp>
      <p:sp>
        <p:nvSpPr>
          <p:cNvPr id="69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41870-2907-4B72-B972-A087D2DFEE1C}" type="slidenum">
              <a:rPr lang="en-US"/>
              <a:pPr/>
              <a:t>110</a:t>
            </a:fld>
            <a:endParaRPr lang="en-US"/>
          </a:p>
        </p:txBody>
      </p:sp>
      <p:sp>
        <p:nvSpPr>
          <p:cNvPr id="6936578" name="Rectangle 2"/>
          <p:cNvSpPr>
            <a:spLocks noGrp="1" noRot="1" noChangeAspect="1" noChangeArrowheads="1" noTextEdit="1"/>
          </p:cNvSpPr>
          <p:nvPr>
            <p:ph type="sldImg"/>
          </p:nvPr>
        </p:nvSpPr>
        <p:spPr>
          <a:ln/>
        </p:spPr>
      </p:sp>
      <p:sp>
        <p:nvSpPr>
          <p:cNvPr id="6936579"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A53B9-1A86-40FC-8E58-0AEED6441C07}" type="slidenum">
              <a:rPr lang="en-US"/>
              <a:pPr/>
              <a:t>111</a:t>
            </a:fld>
            <a:endParaRPr lang="en-US"/>
          </a:p>
        </p:txBody>
      </p:sp>
      <p:sp>
        <p:nvSpPr>
          <p:cNvPr id="6957058" name="Rectangle 2"/>
          <p:cNvSpPr>
            <a:spLocks noGrp="1" noRot="1" noChangeAspect="1" noChangeArrowheads="1" noTextEdit="1"/>
          </p:cNvSpPr>
          <p:nvPr>
            <p:ph type="sldImg"/>
          </p:nvPr>
        </p:nvSpPr>
        <p:spPr>
          <a:ln/>
        </p:spPr>
      </p:sp>
      <p:sp>
        <p:nvSpPr>
          <p:cNvPr id="69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A53B9-1A86-40FC-8E58-0AEED6441C07}" type="slidenum">
              <a:rPr lang="en-US"/>
              <a:pPr/>
              <a:t>112</a:t>
            </a:fld>
            <a:endParaRPr lang="en-US"/>
          </a:p>
        </p:txBody>
      </p:sp>
      <p:sp>
        <p:nvSpPr>
          <p:cNvPr id="6957058" name="Rectangle 2"/>
          <p:cNvSpPr>
            <a:spLocks noGrp="1" noRot="1" noChangeAspect="1" noChangeArrowheads="1" noTextEdit="1"/>
          </p:cNvSpPr>
          <p:nvPr>
            <p:ph type="sldImg"/>
          </p:nvPr>
        </p:nvSpPr>
        <p:spPr>
          <a:ln/>
        </p:spPr>
      </p:sp>
      <p:sp>
        <p:nvSpPr>
          <p:cNvPr id="69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113</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3D26F-39BF-4ED0-8CFF-D0169430B010}" type="slidenum">
              <a:rPr lang="en-US"/>
              <a:pPr/>
              <a:t>114</a:t>
            </a:fld>
            <a:endParaRPr lang="en-US"/>
          </a:p>
        </p:txBody>
      </p:sp>
      <p:sp>
        <p:nvSpPr>
          <p:cNvPr id="6864898" name="Rectangle 2"/>
          <p:cNvSpPr>
            <a:spLocks noGrp="1" noRot="1" noChangeAspect="1" noChangeArrowheads="1" noTextEdit="1"/>
          </p:cNvSpPr>
          <p:nvPr>
            <p:ph type="sldImg"/>
          </p:nvPr>
        </p:nvSpPr>
        <p:spPr>
          <a:ln cap="flat"/>
        </p:spPr>
      </p:sp>
      <p:sp>
        <p:nvSpPr>
          <p:cNvPr id="6864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E88EC-AE32-4214-987A-6659FCA47337}" type="slidenum">
              <a:rPr lang="en-US"/>
              <a:pPr/>
              <a:t>12</a:t>
            </a:fld>
            <a:endParaRPr lang="en-US"/>
          </a:p>
        </p:txBody>
      </p:sp>
      <p:sp>
        <p:nvSpPr>
          <p:cNvPr id="6854658" name="Rectangle 2"/>
          <p:cNvSpPr>
            <a:spLocks noGrp="1" noRot="1" noChangeAspect="1" noChangeArrowheads="1" noTextEdit="1"/>
          </p:cNvSpPr>
          <p:nvPr>
            <p:ph type="sldImg"/>
          </p:nvPr>
        </p:nvSpPr>
        <p:spPr>
          <a:xfrm>
            <a:off x="1190625" y="701675"/>
            <a:ext cx="4624388" cy="3468688"/>
          </a:xfrm>
          <a:ln/>
        </p:spPr>
      </p:sp>
      <p:sp>
        <p:nvSpPr>
          <p:cNvPr id="68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91FC5-FBEF-4F2E-BB38-E0A6B56CC621}" type="slidenum">
              <a:rPr lang="en-US"/>
              <a:pPr/>
              <a:t>115</a:t>
            </a:fld>
            <a:endParaRPr lang="en-US"/>
          </a:p>
        </p:txBody>
      </p:sp>
      <p:sp>
        <p:nvSpPr>
          <p:cNvPr id="2025474" name="Rectangle 2"/>
          <p:cNvSpPr>
            <a:spLocks noGrp="1" noRot="1" noChangeAspect="1" noChangeArrowheads="1" noTextEdit="1"/>
          </p:cNvSpPr>
          <p:nvPr>
            <p:ph type="sldImg"/>
          </p:nvPr>
        </p:nvSpPr>
        <p:spPr>
          <a:ln/>
        </p:spPr>
      </p:sp>
      <p:sp>
        <p:nvSpPr>
          <p:cNvPr id="202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91FC5-FBEF-4F2E-BB38-E0A6B56CC621}" type="slidenum">
              <a:rPr lang="en-US"/>
              <a:pPr/>
              <a:t>116</a:t>
            </a:fld>
            <a:endParaRPr lang="en-US"/>
          </a:p>
        </p:txBody>
      </p:sp>
      <p:sp>
        <p:nvSpPr>
          <p:cNvPr id="2025474" name="Rectangle 2"/>
          <p:cNvSpPr>
            <a:spLocks noGrp="1" noRot="1" noChangeAspect="1" noChangeArrowheads="1" noTextEdit="1"/>
          </p:cNvSpPr>
          <p:nvPr>
            <p:ph type="sldImg"/>
          </p:nvPr>
        </p:nvSpPr>
        <p:spPr>
          <a:ln/>
        </p:spPr>
      </p:sp>
      <p:sp>
        <p:nvSpPr>
          <p:cNvPr id="202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7363A-CE3F-47F9-9667-060A40CE763B}" type="slidenum">
              <a:rPr lang="en-US"/>
              <a:pPr/>
              <a:t>117</a:t>
            </a:fld>
            <a:endParaRPr lang="en-US"/>
          </a:p>
        </p:txBody>
      </p:sp>
      <p:sp>
        <p:nvSpPr>
          <p:cNvPr id="5868546" name="Rectangle 2"/>
          <p:cNvSpPr>
            <a:spLocks noGrp="1" noRot="1" noChangeAspect="1" noChangeArrowheads="1" noTextEdit="1"/>
          </p:cNvSpPr>
          <p:nvPr>
            <p:ph type="sldImg"/>
          </p:nvPr>
        </p:nvSpPr>
        <p:spPr>
          <a:ln/>
        </p:spPr>
      </p:sp>
      <p:sp>
        <p:nvSpPr>
          <p:cNvPr id="586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7363A-CE3F-47F9-9667-060A40CE763B}" type="slidenum">
              <a:rPr lang="en-US"/>
              <a:pPr/>
              <a:t>118</a:t>
            </a:fld>
            <a:endParaRPr lang="en-US"/>
          </a:p>
        </p:txBody>
      </p:sp>
      <p:sp>
        <p:nvSpPr>
          <p:cNvPr id="5868546" name="Rectangle 2"/>
          <p:cNvSpPr>
            <a:spLocks noGrp="1" noRot="1" noChangeAspect="1" noChangeArrowheads="1" noTextEdit="1"/>
          </p:cNvSpPr>
          <p:nvPr>
            <p:ph type="sldImg"/>
          </p:nvPr>
        </p:nvSpPr>
        <p:spPr>
          <a:ln/>
        </p:spPr>
      </p:sp>
      <p:sp>
        <p:nvSpPr>
          <p:cNvPr id="586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119</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120</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121</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122</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123</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124</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6706C-8B1E-4EC5-AEBA-18873D40131E}" type="slidenum">
              <a:rPr lang="en-US"/>
              <a:pPr/>
              <a:t>13</a:t>
            </a:fld>
            <a:endParaRPr lang="en-US"/>
          </a:p>
        </p:txBody>
      </p:sp>
      <p:sp>
        <p:nvSpPr>
          <p:cNvPr id="6006786" name="Rectangle 2"/>
          <p:cNvSpPr>
            <a:spLocks noGrp="1" noRot="1" noChangeAspect="1" noChangeArrowheads="1" noTextEdit="1"/>
          </p:cNvSpPr>
          <p:nvPr>
            <p:ph type="sldImg"/>
          </p:nvPr>
        </p:nvSpPr>
        <p:spPr>
          <a:xfrm>
            <a:off x="1190625" y="701675"/>
            <a:ext cx="4624388" cy="3468688"/>
          </a:xfrm>
          <a:ln/>
        </p:spPr>
      </p:sp>
      <p:sp>
        <p:nvSpPr>
          <p:cNvPr id="6006787" name="Rectangle 3"/>
          <p:cNvSpPr>
            <a:spLocks noGrp="1" noChangeArrowheads="1"/>
          </p:cNvSpPr>
          <p:nvPr>
            <p:ph type="body" idx="1"/>
          </p:nvPr>
        </p:nvSpPr>
        <p:spPr/>
        <p:txBody>
          <a:bodyPr/>
          <a:lstStyle/>
          <a:p>
            <a:r>
              <a:rPr lang="en-US" dirty="0" smtClean="0"/>
              <a:t>Note:</a:t>
            </a:r>
            <a:r>
              <a:rPr lang="en-US" baseline="0" dirty="0" smtClean="0"/>
              <a:t> According to Ben Ruston, NRL and FNMOC will be getting their NPP/JPSS data from AFWA so they are not users.</a:t>
            </a:r>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125</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126</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127</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128</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129</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130</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131</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132</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133</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134</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FABE75-B16E-40FA-BFEF-B1BA69E1E193}" type="slidenum">
              <a:rPr lang="en-US" smtClean="0"/>
              <a:pPr/>
              <a:t>14</a:t>
            </a:fld>
            <a:endParaRPr lang="en-US" smtClean="0"/>
          </a:p>
        </p:txBody>
      </p:sp>
      <p:sp>
        <p:nvSpPr>
          <p:cNvPr id="52227" name="Rectangle 2"/>
          <p:cNvSpPr>
            <a:spLocks noGrp="1" noRot="1" noChangeAspect="1" noChangeArrowheads="1" noTextEdit="1"/>
          </p:cNvSpPr>
          <p:nvPr>
            <p:ph type="sldImg"/>
          </p:nvPr>
        </p:nvSpPr>
        <p:spPr>
          <a:xfrm>
            <a:off x="1189038" y="704850"/>
            <a:ext cx="4621212" cy="3465513"/>
          </a:xfrm>
          <a:ln/>
        </p:spPr>
      </p:sp>
      <p:sp>
        <p:nvSpPr>
          <p:cNvPr id="52228" name="Rectangle 3"/>
          <p:cNvSpPr>
            <a:spLocks noGrp="1" noChangeArrowheads="1"/>
          </p:cNvSpPr>
          <p:nvPr>
            <p:ph type="body" idx="1"/>
          </p:nvPr>
        </p:nvSpPr>
        <p:spPr>
          <a:xfrm>
            <a:off x="935038" y="4405313"/>
            <a:ext cx="5127625" cy="4181475"/>
          </a:xfrm>
          <a:noFill/>
          <a:ln/>
        </p:spPr>
        <p:txBody>
          <a:bodyPr/>
          <a:lstStyle/>
          <a:p>
            <a:pPr eaLnBrk="1" hangingPunct="1">
              <a:buFontTx/>
              <a:buChar char="•"/>
            </a:pPr>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135</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136</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137</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138</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9B651-BA3A-426F-A348-0D6145B083FD}" type="slidenum">
              <a:rPr lang="en-US" smtClean="0"/>
              <a:pPr/>
              <a:t>141</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AEA7-EFEC-43ED-99F9-E4030F211262}" type="slidenum">
              <a:rPr lang="en-US"/>
              <a:pPr/>
              <a:t>142</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AEA7-EFEC-43ED-99F9-E4030F211262}" type="slidenum">
              <a:rPr lang="en-US"/>
              <a:pPr/>
              <a:t>143</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AEA7-EFEC-43ED-99F9-E4030F211262}" type="slidenum">
              <a:rPr lang="en-US"/>
              <a:pPr/>
              <a:t>145</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146</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147</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FABE75-B16E-40FA-BFEF-B1BA69E1E193}" type="slidenum">
              <a:rPr lang="en-US" smtClean="0"/>
              <a:pPr/>
              <a:t>15</a:t>
            </a:fld>
            <a:endParaRPr lang="en-US" smtClean="0"/>
          </a:p>
        </p:txBody>
      </p:sp>
      <p:sp>
        <p:nvSpPr>
          <p:cNvPr id="52227" name="Rectangle 2"/>
          <p:cNvSpPr>
            <a:spLocks noGrp="1" noRot="1" noChangeAspect="1" noChangeArrowheads="1" noTextEdit="1"/>
          </p:cNvSpPr>
          <p:nvPr>
            <p:ph type="sldImg"/>
          </p:nvPr>
        </p:nvSpPr>
        <p:spPr>
          <a:xfrm>
            <a:off x="1189038" y="704850"/>
            <a:ext cx="4621212" cy="3465513"/>
          </a:xfrm>
          <a:ln/>
        </p:spPr>
      </p:sp>
      <p:sp>
        <p:nvSpPr>
          <p:cNvPr id="52228" name="Rectangle 3"/>
          <p:cNvSpPr>
            <a:spLocks noGrp="1" noChangeArrowheads="1"/>
          </p:cNvSpPr>
          <p:nvPr>
            <p:ph type="body" idx="1"/>
          </p:nvPr>
        </p:nvSpPr>
        <p:spPr>
          <a:xfrm>
            <a:off x="935038" y="4405313"/>
            <a:ext cx="5127625" cy="4181475"/>
          </a:xfrm>
          <a:noFill/>
          <a:ln/>
        </p:spPr>
        <p:txBody>
          <a:bodyPr/>
          <a:lstStyle/>
          <a:p>
            <a:pPr eaLnBrk="1" hangingPunct="1">
              <a:buFontTx/>
              <a:buNone/>
            </a:pPr>
            <a:r>
              <a:rPr lang="en-US" dirty="0" smtClean="0"/>
              <a:t>Phase 1 SDR: </a:t>
            </a:r>
            <a:r>
              <a:rPr lang="en-US" dirty="0" err="1" smtClean="0"/>
              <a:t>CrIS</a:t>
            </a:r>
            <a:r>
              <a:rPr lang="en-US" dirty="0" smtClean="0"/>
              <a:t>,</a:t>
            </a:r>
            <a:r>
              <a:rPr lang="en-US" baseline="0" dirty="0" smtClean="0"/>
              <a:t> ATMS, VIIRS, IDPS-SST</a:t>
            </a:r>
            <a:endParaRPr lang="en-US" dirty="0" smtClean="0"/>
          </a:p>
          <a:p>
            <a:pPr eaLnBrk="1" hangingPunct="1">
              <a:buFontTx/>
              <a:buNone/>
            </a:pPr>
            <a:r>
              <a:rPr lang="en-US" dirty="0" smtClean="0"/>
              <a:t>Phase 1 EDR:</a:t>
            </a:r>
            <a:r>
              <a:rPr lang="en-US" baseline="0" dirty="0" smtClean="0"/>
              <a:t> AOT, OMPS, ACSPO-SST</a:t>
            </a:r>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148</a:t>
            </a:fld>
            <a:endParaRPr lang="en-US"/>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149</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669A-0F71-40F5-A817-D3ADCFC4AF7A}" type="slidenum">
              <a:rPr lang="en-US"/>
              <a:pPr/>
              <a:t>150</a:t>
            </a:fld>
            <a:endParaRPr lang="en-US"/>
          </a:p>
        </p:txBody>
      </p:sp>
      <p:sp>
        <p:nvSpPr>
          <p:cNvPr id="6988802" name="Rectangle 2"/>
          <p:cNvSpPr>
            <a:spLocks noGrp="1" noRot="1" noChangeAspect="1" noChangeArrowheads="1" noTextEdit="1"/>
          </p:cNvSpPr>
          <p:nvPr>
            <p:ph type="sldImg"/>
          </p:nvPr>
        </p:nvSpPr>
        <p:spPr>
          <a:ln cap="flat"/>
        </p:spPr>
      </p:sp>
      <p:sp>
        <p:nvSpPr>
          <p:cNvPr id="6988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F0EF2-7716-40BD-969C-BF65783FB7FA}" type="slidenum">
              <a:rPr lang="en-US"/>
              <a:pPr/>
              <a:t>151</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r>
              <a:rPr lang="en-US" dirty="0" smtClean="0"/>
              <a:t>WWW:  Added Closure Dates</a:t>
            </a:r>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F0EF2-7716-40BD-969C-BF65783FB7FA}" type="slidenum">
              <a:rPr lang="en-US"/>
              <a:pPr/>
              <a:t>152</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r>
              <a:rPr lang="en-US" dirty="0" smtClean="0"/>
              <a:t>WWW:  Added Closure Dates</a:t>
            </a:r>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F0EF2-7716-40BD-969C-BF65783FB7FA}" type="slidenum">
              <a:rPr lang="en-US"/>
              <a:pPr/>
              <a:t>153</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r>
              <a:rPr lang="en-US" dirty="0" smtClean="0"/>
              <a:t>WWW:  Added Closure Dates</a:t>
            </a:r>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B3DF9-5B85-4991-B1CA-3C24CD900EA9}" type="slidenum">
              <a:rPr lang="en-US"/>
              <a:pPr/>
              <a:t>154</a:t>
            </a:fld>
            <a:endParaRPr lang="en-US"/>
          </a:p>
        </p:txBody>
      </p:sp>
      <p:sp>
        <p:nvSpPr>
          <p:cNvPr id="7192578" name="Rectangle 2"/>
          <p:cNvSpPr>
            <a:spLocks noGrp="1" noRot="1" noChangeAspect="1" noChangeArrowheads="1" noTextEdit="1"/>
          </p:cNvSpPr>
          <p:nvPr>
            <p:ph type="sldImg"/>
          </p:nvPr>
        </p:nvSpPr>
        <p:spPr>
          <a:ln/>
        </p:spPr>
      </p:sp>
      <p:sp>
        <p:nvSpPr>
          <p:cNvPr id="71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155</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669A-0F71-40F5-A817-D3ADCFC4AF7A}" type="slidenum">
              <a:rPr lang="en-US"/>
              <a:pPr/>
              <a:t>156</a:t>
            </a:fld>
            <a:endParaRPr lang="en-US"/>
          </a:p>
        </p:txBody>
      </p:sp>
      <p:sp>
        <p:nvSpPr>
          <p:cNvPr id="6988802" name="Rectangle 2"/>
          <p:cNvSpPr>
            <a:spLocks noGrp="1" noRot="1" noChangeAspect="1" noChangeArrowheads="1" noTextEdit="1"/>
          </p:cNvSpPr>
          <p:nvPr>
            <p:ph type="sldImg"/>
          </p:nvPr>
        </p:nvSpPr>
        <p:spPr>
          <a:ln cap="flat"/>
        </p:spPr>
      </p:sp>
      <p:sp>
        <p:nvSpPr>
          <p:cNvPr id="6988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7429A-1A06-4C2D-84AB-72D3F0CCAFD9}" type="slidenum">
              <a:rPr lang="en-US"/>
              <a:pPr/>
              <a:t>157</a:t>
            </a:fld>
            <a:endParaRPr lang="en-US"/>
          </a:p>
        </p:txBody>
      </p:sp>
      <p:sp>
        <p:nvSpPr>
          <p:cNvPr id="6990850" name="Rectangle 2"/>
          <p:cNvSpPr>
            <a:spLocks noGrp="1" noRot="1" noChangeAspect="1" noChangeArrowheads="1" noTextEdit="1"/>
          </p:cNvSpPr>
          <p:nvPr>
            <p:ph type="sldImg"/>
          </p:nvPr>
        </p:nvSpPr>
        <p:spPr>
          <a:ln/>
        </p:spPr>
      </p:sp>
      <p:sp>
        <p:nvSpPr>
          <p:cNvPr id="69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29" tIns="46514" rIns="93029" bIns="46514" anchor="b"/>
          <a:lstStyle/>
          <a:p>
            <a:pPr algn="r" defTabSz="928688"/>
            <a:fld id="{5394A527-989B-41F4-976D-4596DAC2EE7D}" type="slidenum">
              <a:rPr lang="en-US" b="0">
                <a:solidFill>
                  <a:schemeClr val="tx1"/>
                </a:solidFill>
              </a:rPr>
              <a:pPr algn="r" defTabSz="928688"/>
              <a:t>16</a:t>
            </a:fld>
            <a:endParaRPr lang="en-US" b="0">
              <a:solidFill>
                <a:schemeClr val="tx1"/>
              </a:solidFill>
            </a:endParaRPr>
          </a:p>
        </p:txBody>
      </p:sp>
      <p:sp>
        <p:nvSpPr>
          <p:cNvPr id="53251" name="Rectangle 2"/>
          <p:cNvSpPr>
            <a:spLocks noGrp="1" noRot="1" noChangeAspect="1" noChangeArrowheads="1" noTextEdit="1"/>
          </p:cNvSpPr>
          <p:nvPr>
            <p:ph type="sldImg"/>
          </p:nvPr>
        </p:nvSpPr>
        <p:spPr>
          <a:xfrm>
            <a:off x="1189038" y="704850"/>
            <a:ext cx="4621212" cy="3465513"/>
          </a:xfrm>
          <a:ln/>
        </p:spPr>
      </p:sp>
      <p:sp>
        <p:nvSpPr>
          <p:cNvPr id="53252" name="Rectangle 3"/>
          <p:cNvSpPr>
            <a:spLocks noGrp="1" noChangeArrowheads="1"/>
          </p:cNvSpPr>
          <p:nvPr>
            <p:ph type="body" idx="1"/>
          </p:nvPr>
        </p:nvSpPr>
        <p:spPr>
          <a:xfrm>
            <a:off x="935038" y="4405313"/>
            <a:ext cx="5127625" cy="4181475"/>
          </a:xfrm>
          <a:noFill/>
          <a:ln/>
        </p:spPr>
        <p:txBody>
          <a:bodyPr/>
          <a:lstStyle/>
          <a:p>
            <a:pPr eaLnBrk="1" hangingPunct="1">
              <a:buFontTx/>
              <a:buNone/>
            </a:pPr>
            <a:r>
              <a:rPr lang="en-US" dirty="0" smtClean="0"/>
              <a:t>Phase 2: </a:t>
            </a:r>
            <a:r>
              <a:rPr lang="en-US" baseline="0" dirty="0" smtClean="0"/>
              <a:t>Polar Winds and GVF</a:t>
            </a:r>
            <a:endParaRPr lang="en-US"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F257F-0712-42F5-8619-B24768A87BB9}" type="slidenum">
              <a:rPr lang="en-US"/>
              <a:pPr/>
              <a:t>158</a:t>
            </a:fld>
            <a:endParaRPr lang="en-US"/>
          </a:p>
        </p:txBody>
      </p:sp>
      <p:sp>
        <p:nvSpPr>
          <p:cNvPr id="6992898" name="Rectangle 2"/>
          <p:cNvSpPr>
            <a:spLocks noGrp="1" noRot="1" noChangeAspect="1" noChangeArrowheads="1" noTextEdit="1"/>
          </p:cNvSpPr>
          <p:nvPr>
            <p:ph type="sldImg"/>
          </p:nvPr>
        </p:nvSpPr>
        <p:spPr>
          <a:ln/>
        </p:spPr>
      </p:sp>
      <p:sp>
        <p:nvSpPr>
          <p:cNvPr id="69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91E4C-29A3-4B24-9F8A-B5163DB47F92}" type="slidenum">
              <a:rPr lang="en-US"/>
              <a:pPr/>
              <a:t>159</a:t>
            </a:fld>
            <a:endParaRPr lang="en-US"/>
          </a:p>
        </p:txBody>
      </p:sp>
      <p:sp>
        <p:nvSpPr>
          <p:cNvPr id="6996994" name="Rectangle 2"/>
          <p:cNvSpPr>
            <a:spLocks noGrp="1" noRot="1" noChangeAspect="1" noChangeArrowheads="1" noTextEdit="1"/>
          </p:cNvSpPr>
          <p:nvPr>
            <p:ph type="sldImg"/>
          </p:nvPr>
        </p:nvSpPr>
        <p:spPr>
          <a:ln/>
        </p:spPr>
      </p:sp>
      <p:sp>
        <p:nvSpPr>
          <p:cNvPr id="69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29" tIns="46514" rIns="93029" bIns="46514" anchor="b"/>
          <a:lstStyle/>
          <a:p>
            <a:pPr algn="r" defTabSz="928688"/>
            <a:fld id="{5394A527-989B-41F4-976D-4596DAC2EE7D}" type="slidenum">
              <a:rPr lang="en-US" b="0">
                <a:solidFill>
                  <a:schemeClr val="tx1"/>
                </a:solidFill>
              </a:rPr>
              <a:pPr algn="r" defTabSz="928688"/>
              <a:t>17</a:t>
            </a:fld>
            <a:endParaRPr lang="en-US" b="0">
              <a:solidFill>
                <a:schemeClr val="tx1"/>
              </a:solidFill>
            </a:endParaRPr>
          </a:p>
        </p:txBody>
      </p:sp>
      <p:sp>
        <p:nvSpPr>
          <p:cNvPr id="53251" name="Rectangle 2"/>
          <p:cNvSpPr>
            <a:spLocks noGrp="1" noRot="1" noChangeAspect="1" noChangeArrowheads="1" noTextEdit="1"/>
          </p:cNvSpPr>
          <p:nvPr>
            <p:ph type="sldImg"/>
          </p:nvPr>
        </p:nvSpPr>
        <p:spPr>
          <a:xfrm>
            <a:off x="1189038" y="704850"/>
            <a:ext cx="4621212" cy="3465513"/>
          </a:xfrm>
          <a:ln/>
        </p:spPr>
      </p:sp>
      <p:sp>
        <p:nvSpPr>
          <p:cNvPr id="53252" name="Rectangle 3"/>
          <p:cNvSpPr>
            <a:spLocks noGrp="1" noChangeArrowheads="1"/>
          </p:cNvSpPr>
          <p:nvPr>
            <p:ph type="body" idx="1"/>
          </p:nvPr>
        </p:nvSpPr>
        <p:spPr>
          <a:xfrm>
            <a:off x="935038" y="4405313"/>
            <a:ext cx="5127625" cy="4181475"/>
          </a:xfrm>
          <a:noFill/>
          <a:ln/>
        </p:spPr>
        <p:txBody>
          <a:bodyPr/>
          <a:lstStyle/>
          <a:p>
            <a:pPr eaLnBrk="1" hangingPunct="1">
              <a:buFontTx/>
              <a:buChar cha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29" tIns="46514" rIns="93029" bIns="46514" anchor="b"/>
          <a:lstStyle/>
          <a:p>
            <a:pPr algn="r" defTabSz="928688"/>
            <a:fld id="{A5535BF8-407C-4376-BA98-D4A3675FCC2E}" type="slidenum">
              <a:rPr lang="en-US" b="0">
                <a:solidFill>
                  <a:schemeClr val="tx1"/>
                </a:solidFill>
              </a:rPr>
              <a:pPr algn="r" defTabSz="928688"/>
              <a:t>18</a:t>
            </a:fld>
            <a:endParaRPr lang="en-US" b="0">
              <a:solidFill>
                <a:schemeClr val="tx1"/>
              </a:solidFill>
            </a:endParaRPr>
          </a:p>
        </p:txBody>
      </p:sp>
      <p:sp>
        <p:nvSpPr>
          <p:cNvPr id="54275" name="Rectangle 2"/>
          <p:cNvSpPr>
            <a:spLocks noGrp="1" noRot="1" noChangeAspect="1" noChangeArrowheads="1" noTextEdit="1"/>
          </p:cNvSpPr>
          <p:nvPr>
            <p:ph type="sldImg"/>
          </p:nvPr>
        </p:nvSpPr>
        <p:spPr>
          <a:xfrm>
            <a:off x="1189038" y="704850"/>
            <a:ext cx="4621212" cy="3465513"/>
          </a:xfrm>
          <a:ln/>
        </p:spPr>
      </p:sp>
      <p:sp>
        <p:nvSpPr>
          <p:cNvPr id="54276" name="Rectangle 3"/>
          <p:cNvSpPr>
            <a:spLocks noGrp="1" noChangeArrowheads="1"/>
          </p:cNvSpPr>
          <p:nvPr>
            <p:ph type="body" idx="1"/>
          </p:nvPr>
        </p:nvSpPr>
        <p:spPr>
          <a:xfrm>
            <a:off x="935038" y="4405313"/>
            <a:ext cx="5127625" cy="4181475"/>
          </a:xfrm>
          <a:noFill/>
          <a:ln/>
        </p:spPr>
        <p:txBody>
          <a:bodyPr/>
          <a:lstStyle/>
          <a:p>
            <a:pPr eaLnBrk="1" hangingPunct="1">
              <a:buFontTx/>
              <a:buNone/>
            </a:pPr>
            <a:r>
              <a:rPr lang="en-US" dirty="0" smtClean="0"/>
              <a:t>Phase 3: OMPS Limb Profiles (BUFR),</a:t>
            </a:r>
            <a:r>
              <a:rPr lang="en-US" baseline="0" dirty="0" smtClean="0"/>
              <a:t> </a:t>
            </a:r>
            <a:r>
              <a:rPr lang="en-US" dirty="0" smtClean="0"/>
              <a:t>VIIRS Cloud Products (GRIB2)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19</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20</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AEA7-EFEC-43ED-99F9-E4030F211262}" type="slidenum">
              <a:rPr lang="en-US"/>
              <a:pPr/>
              <a:t>3</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21</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22</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23</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24</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0690-4839-4F5C-946E-93D98421A436}" type="slidenum">
              <a:rPr lang="en-US"/>
              <a:pPr/>
              <a:t>25</a:t>
            </a:fld>
            <a:endParaRPr lang="en-US"/>
          </a:p>
        </p:txBody>
      </p:sp>
      <p:sp>
        <p:nvSpPr>
          <p:cNvPr id="7090178" name="Rectangle 2"/>
          <p:cNvSpPr>
            <a:spLocks noGrp="1" noRot="1" noChangeAspect="1" noChangeArrowheads="1" noTextEdit="1"/>
          </p:cNvSpPr>
          <p:nvPr>
            <p:ph type="sldImg"/>
          </p:nvPr>
        </p:nvSpPr>
        <p:spPr>
          <a:xfrm>
            <a:off x="1177925" y="696913"/>
            <a:ext cx="4641850" cy="3481387"/>
          </a:xfrm>
          <a:ln/>
        </p:spPr>
      </p:sp>
      <p:sp>
        <p:nvSpPr>
          <p:cNvPr id="7090179" name="Rectangle 3"/>
          <p:cNvSpPr>
            <a:spLocks noGrp="1" noChangeArrowheads="1"/>
          </p:cNvSpPr>
          <p:nvPr>
            <p:ph type="body" idx="1"/>
          </p:nvPr>
        </p:nvSpPr>
        <p:spPr>
          <a:xfrm>
            <a:off x="700088" y="4410075"/>
            <a:ext cx="5597525" cy="4176713"/>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B28BC-AF0A-41CA-B8AC-903057B3822B}" type="slidenum">
              <a:rPr lang="en-US"/>
              <a:pPr/>
              <a:t>26</a:t>
            </a:fld>
            <a:endParaRPr lang="en-US"/>
          </a:p>
        </p:txBody>
      </p:sp>
      <p:sp>
        <p:nvSpPr>
          <p:cNvPr id="1375234" name="Rectangle 2"/>
          <p:cNvSpPr>
            <a:spLocks noGrp="1" noRot="1" noChangeAspect="1" noChangeArrowheads="1" noTextEdit="1"/>
          </p:cNvSpPr>
          <p:nvPr>
            <p:ph type="sldImg"/>
          </p:nvPr>
        </p:nvSpPr>
        <p:spPr>
          <a:xfrm>
            <a:off x="1189038" y="701675"/>
            <a:ext cx="4622800" cy="3468688"/>
          </a:xfrm>
          <a:ln/>
        </p:spPr>
      </p:sp>
      <p:sp>
        <p:nvSpPr>
          <p:cNvPr id="137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85768-DC24-4F30-94EC-095CC73E91B8}" type="slidenum">
              <a:rPr lang="en-US"/>
              <a:pPr/>
              <a:t>27</a:t>
            </a:fld>
            <a:endParaRPr lang="en-US"/>
          </a:p>
        </p:txBody>
      </p:sp>
      <p:sp>
        <p:nvSpPr>
          <p:cNvPr id="1377282" name="Rectangle 2"/>
          <p:cNvSpPr>
            <a:spLocks noGrp="1" noRot="1" noChangeAspect="1" noChangeArrowheads="1" noTextEdit="1"/>
          </p:cNvSpPr>
          <p:nvPr>
            <p:ph type="sldImg"/>
          </p:nvPr>
        </p:nvSpPr>
        <p:spPr>
          <a:xfrm>
            <a:off x="1189038" y="701675"/>
            <a:ext cx="4622800" cy="3468688"/>
          </a:xfrm>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28</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C2795-D54C-4A01-B529-32D9FEAE67FD}" type="slidenum">
              <a:rPr lang="en-US"/>
              <a:pPr/>
              <a:t>29</a:t>
            </a:fld>
            <a:endParaRPr lang="en-US"/>
          </a:p>
        </p:txBody>
      </p:sp>
      <p:sp>
        <p:nvSpPr>
          <p:cNvPr id="1777666" name="Rectangle 2"/>
          <p:cNvSpPr>
            <a:spLocks noGrp="1" noRot="1" noChangeAspect="1" noChangeArrowheads="1" noTextEdit="1"/>
          </p:cNvSpPr>
          <p:nvPr>
            <p:ph type="sldImg"/>
          </p:nvPr>
        </p:nvSpPr>
        <p:spPr>
          <a:ln cap="flat"/>
        </p:spPr>
      </p:sp>
      <p:sp>
        <p:nvSpPr>
          <p:cNvPr id="1777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C2E8-6A91-499A-8C1E-F08E495BB49F}" type="slidenum">
              <a:rPr lang="en-US"/>
              <a:pPr/>
              <a:t>32</a:t>
            </a:fld>
            <a:endParaRPr lang="en-US"/>
          </a:p>
        </p:txBody>
      </p:sp>
      <p:sp>
        <p:nvSpPr>
          <p:cNvPr id="7170050" name="Rectangle 2"/>
          <p:cNvSpPr>
            <a:spLocks noGrp="1" noRot="1" noChangeAspect="1" noChangeArrowheads="1" noTextEdit="1"/>
          </p:cNvSpPr>
          <p:nvPr>
            <p:ph type="sldImg"/>
          </p:nvPr>
        </p:nvSpPr>
        <p:spPr>
          <a:ln/>
        </p:spPr>
      </p:sp>
      <p:sp>
        <p:nvSpPr>
          <p:cNvPr id="717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4</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D2A42-46BF-48BC-94C0-D1BD4D64F148}" type="slidenum">
              <a:rPr lang="en-US"/>
              <a:pPr/>
              <a:t>33</a:t>
            </a:fld>
            <a:endParaRPr lang="en-US"/>
          </a:p>
        </p:txBody>
      </p:sp>
      <p:sp>
        <p:nvSpPr>
          <p:cNvPr id="7172098" name="Rectangle 2"/>
          <p:cNvSpPr>
            <a:spLocks noGrp="1" noRot="1" noChangeAspect="1" noChangeArrowheads="1" noTextEdit="1"/>
          </p:cNvSpPr>
          <p:nvPr>
            <p:ph type="sldImg"/>
          </p:nvPr>
        </p:nvSpPr>
        <p:spPr>
          <a:ln/>
        </p:spPr>
      </p:sp>
      <p:sp>
        <p:nvSpPr>
          <p:cNvPr id="717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B79D1-6563-4A4A-A2B6-6F99C6BC6689}" type="slidenum">
              <a:rPr lang="en-US"/>
              <a:pPr/>
              <a:t>34</a:t>
            </a:fld>
            <a:endParaRPr lang="en-US"/>
          </a:p>
        </p:txBody>
      </p:sp>
      <p:sp>
        <p:nvSpPr>
          <p:cNvPr id="7174146" name="Rectangle 2"/>
          <p:cNvSpPr>
            <a:spLocks noGrp="1" noRot="1" noChangeAspect="1" noChangeArrowheads="1" noTextEdit="1"/>
          </p:cNvSpPr>
          <p:nvPr>
            <p:ph type="sldImg"/>
          </p:nvPr>
        </p:nvSpPr>
        <p:spPr>
          <a:ln/>
        </p:spPr>
      </p:sp>
      <p:sp>
        <p:nvSpPr>
          <p:cNvPr id="717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B79D1-6563-4A4A-A2B6-6F99C6BC6689}" type="slidenum">
              <a:rPr lang="en-US"/>
              <a:pPr/>
              <a:t>36</a:t>
            </a:fld>
            <a:endParaRPr lang="en-US"/>
          </a:p>
        </p:txBody>
      </p:sp>
      <p:sp>
        <p:nvSpPr>
          <p:cNvPr id="7174146" name="Rectangle 2"/>
          <p:cNvSpPr>
            <a:spLocks noGrp="1" noRot="1" noChangeAspect="1" noChangeArrowheads="1" noTextEdit="1"/>
          </p:cNvSpPr>
          <p:nvPr>
            <p:ph type="sldImg"/>
          </p:nvPr>
        </p:nvSpPr>
        <p:spPr>
          <a:ln/>
        </p:spPr>
      </p:sp>
      <p:sp>
        <p:nvSpPr>
          <p:cNvPr id="7174147" name="Rectangle 3"/>
          <p:cNvSpPr>
            <a:spLocks noGrp="1" noChangeArrowheads="1"/>
          </p:cNvSpPr>
          <p:nvPr>
            <p:ph type="body" idx="1"/>
          </p:nvPr>
        </p:nvSpPr>
        <p:spPr/>
        <p:txBody>
          <a:bodyPr/>
          <a:lstStyle/>
          <a:p>
            <a:r>
              <a:rPr lang="en-US" dirty="0" smtClean="0"/>
              <a:t>Note: Originally brought up by Donna McNamara.  This is not a risk for the</a:t>
            </a:r>
            <a:r>
              <a:rPr lang="en-US" baseline="0" dirty="0" smtClean="0"/>
              <a:t> N4RT development team or the project.  This is an ESPC risk that is beyond our control.  This risk could apply to many other projects delivering code to OSPO and running in the ESPC environment.</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B79D1-6563-4A4A-A2B6-6F99C6BC6689}" type="slidenum">
              <a:rPr lang="en-US"/>
              <a:pPr/>
              <a:t>38</a:t>
            </a:fld>
            <a:endParaRPr lang="en-US"/>
          </a:p>
        </p:txBody>
      </p:sp>
      <p:sp>
        <p:nvSpPr>
          <p:cNvPr id="7174146" name="Rectangle 2"/>
          <p:cNvSpPr>
            <a:spLocks noGrp="1" noRot="1" noChangeAspect="1" noChangeArrowheads="1" noTextEdit="1"/>
          </p:cNvSpPr>
          <p:nvPr>
            <p:ph type="sldImg"/>
          </p:nvPr>
        </p:nvSpPr>
        <p:spPr>
          <a:ln/>
        </p:spPr>
      </p:sp>
      <p:sp>
        <p:nvSpPr>
          <p:cNvPr id="717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B3DF9-5B85-4991-B1CA-3C24CD900EA9}" type="slidenum">
              <a:rPr lang="en-US"/>
              <a:pPr/>
              <a:t>39</a:t>
            </a:fld>
            <a:endParaRPr lang="en-US"/>
          </a:p>
        </p:txBody>
      </p:sp>
      <p:sp>
        <p:nvSpPr>
          <p:cNvPr id="7192578" name="Rectangle 2"/>
          <p:cNvSpPr>
            <a:spLocks noGrp="1" noRot="1" noChangeAspect="1" noChangeArrowheads="1" noTextEdit="1"/>
          </p:cNvSpPr>
          <p:nvPr>
            <p:ph type="sldImg"/>
          </p:nvPr>
        </p:nvSpPr>
        <p:spPr>
          <a:ln/>
        </p:spPr>
      </p:sp>
      <p:sp>
        <p:nvSpPr>
          <p:cNvPr id="71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40</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3D26F-39BF-4ED0-8CFF-D0169430B010}" type="slidenum">
              <a:rPr lang="en-US"/>
              <a:pPr/>
              <a:t>41</a:t>
            </a:fld>
            <a:endParaRPr lang="en-US"/>
          </a:p>
        </p:txBody>
      </p:sp>
      <p:sp>
        <p:nvSpPr>
          <p:cNvPr id="6864898" name="Rectangle 2"/>
          <p:cNvSpPr>
            <a:spLocks noGrp="1" noRot="1" noChangeAspect="1" noChangeArrowheads="1" noTextEdit="1"/>
          </p:cNvSpPr>
          <p:nvPr>
            <p:ph type="sldImg"/>
          </p:nvPr>
        </p:nvSpPr>
        <p:spPr>
          <a:ln cap="flat"/>
        </p:spPr>
      </p:sp>
      <p:sp>
        <p:nvSpPr>
          <p:cNvPr id="6864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28EED-28D8-4A53-9337-B6963A95DFE5}" type="slidenum">
              <a:rPr lang="en-US"/>
              <a:pPr/>
              <a:t>42</a:t>
            </a:fld>
            <a:endParaRPr lang="en-US"/>
          </a:p>
        </p:txBody>
      </p:sp>
      <p:sp>
        <p:nvSpPr>
          <p:cNvPr id="6866946" name="Rectangle 2"/>
          <p:cNvSpPr>
            <a:spLocks noGrp="1" noRot="1" noChangeAspect="1" noChangeArrowheads="1" noTextEdit="1"/>
          </p:cNvSpPr>
          <p:nvPr>
            <p:ph type="sldImg"/>
          </p:nvPr>
        </p:nvSpPr>
        <p:spPr>
          <a:ln/>
        </p:spPr>
      </p:sp>
      <p:sp>
        <p:nvSpPr>
          <p:cNvPr id="686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BA230-E83E-4DDF-B274-6D90C21CBCC0}" type="slidenum">
              <a:rPr lang="en-US"/>
              <a:pPr/>
              <a:t>43</a:t>
            </a:fld>
            <a:endParaRPr lang="en-US"/>
          </a:p>
        </p:txBody>
      </p:sp>
      <p:sp>
        <p:nvSpPr>
          <p:cNvPr id="6871042" name="Rectangle 2"/>
          <p:cNvSpPr>
            <a:spLocks noGrp="1" noRot="1" noChangeAspect="1" noChangeArrowheads="1" noTextEdit="1"/>
          </p:cNvSpPr>
          <p:nvPr>
            <p:ph type="sldImg"/>
          </p:nvPr>
        </p:nvSpPr>
        <p:spPr>
          <a:ln/>
        </p:spPr>
      </p:sp>
      <p:sp>
        <p:nvSpPr>
          <p:cNvPr id="6871043" name="Rectangle 3"/>
          <p:cNvSpPr>
            <a:spLocks noGrp="1" noChangeArrowheads="1"/>
          </p:cNvSpPr>
          <p:nvPr>
            <p:ph type="body" idx="1"/>
          </p:nvPr>
        </p:nvSpPr>
        <p:spPr/>
        <p:txBody>
          <a:bodyPr/>
          <a:lstStyle/>
          <a:p>
            <a:r>
              <a:rPr lang="en-US"/>
              <a:t>Updated table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9ECF2-1DCB-4334-8AAE-A4BB362092E8}" type="slidenum">
              <a:rPr lang="en-US"/>
              <a:pPr/>
              <a:t>44</a:t>
            </a:fld>
            <a:endParaRPr lang="en-US"/>
          </a:p>
        </p:txBody>
      </p:sp>
      <p:sp>
        <p:nvSpPr>
          <p:cNvPr id="6873090" name="Rectangle 2"/>
          <p:cNvSpPr>
            <a:spLocks noGrp="1" noRot="1" noChangeAspect="1" noChangeArrowheads="1" noTextEdit="1"/>
          </p:cNvSpPr>
          <p:nvPr>
            <p:ph type="sldImg"/>
          </p:nvPr>
        </p:nvSpPr>
        <p:spPr>
          <a:ln/>
        </p:spPr>
      </p:sp>
      <p:sp>
        <p:nvSpPr>
          <p:cNvPr id="68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3A43A-BA0F-45E9-AD4C-A68EEC007271}" type="slidenum">
              <a:rPr lang="en-US"/>
              <a:pPr/>
              <a:t>5</a:t>
            </a:fld>
            <a:endParaRPr lang="en-US"/>
          </a:p>
        </p:txBody>
      </p:sp>
      <p:sp>
        <p:nvSpPr>
          <p:cNvPr id="1763330" name="Rectangle 2"/>
          <p:cNvSpPr>
            <a:spLocks noGrp="1" noRot="1" noChangeAspect="1" noChangeArrowheads="1" noTextEdit="1"/>
          </p:cNvSpPr>
          <p:nvPr>
            <p:ph type="sldImg"/>
          </p:nvPr>
        </p:nvSpPr>
        <p:spPr>
          <a:ln cap="flat"/>
        </p:spPr>
      </p:sp>
      <p:sp>
        <p:nvSpPr>
          <p:cNvPr id="1763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9ECF2-1DCB-4334-8AAE-A4BB362092E8}" type="slidenum">
              <a:rPr lang="en-US"/>
              <a:pPr/>
              <a:t>45</a:t>
            </a:fld>
            <a:endParaRPr lang="en-US"/>
          </a:p>
        </p:txBody>
      </p:sp>
      <p:sp>
        <p:nvSpPr>
          <p:cNvPr id="6873090" name="Rectangle 2"/>
          <p:cNvSpPr>
            <a:spLocks noGrp="1" noRot="1" noChangeAspect="1" noChangeArrowheads="1" noTextEdit="1"/>
          </p:cNvSpPr>
          <p:nvPr>
            <p:ph type="sldImg"/>
          </p:nvPr>
        </p:nvSpPr>
        <p:spPr>
          <a:ln/>
        </p:spPr>
      </p:sp>
      <p:sp>
        <p:nvSpPr>
          <p:cNvPr id="68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5798C-B746-4D3C-A56D-9C62802C0274}" type="slidenum">
              <a:rPr lang="en-US"/>
              <a:pPr/>
              <a:t>46</a:t>
            </a:fld>
            <a:endParaRPr lang="en-US"/>
          </a:p>
        </p:txBody>
      </p:sp>
      <p:sp>
        <p:nvSpPr>
          <p:cNvPr id="6875138" name="Rectangle 2"/>
          <p:cNvSpPr>
            <a:spLocks noGrp="1" noRot="1" noChangeAspect="1" noChangeArrowheads="1" noTextEdit="1"/>
          </p:cNvSpPr>
          <p:nvPr>
            <p:ph type="sldImg"/>
          </p:nvPr>
        </p:nvSpPr>
        <p:spPr>
          <a:ln/>
        </p:spPr>
      </p:sp>
      <p:sp>
        <p:nvSpPr>
          <p:cNvPr id="6875139" name="Rectangle 3"/>
          <p:cNvSpPr>
            <a:spLocks noGrp="1" noChangeArrowheads="1"/>
          </p:cNvSpPr>
          <p:nvPr>
            <p:ph type="body" idx="1"/>
          </p:nvPr>
        </p:nvSpPr>
        <p:spPr/>
        <p:txBody>
          <a:bodyPr/>
          <a:lstStyle/>
          <a:p>
            <a:r>
              <a:rPr lang="en-US" dirty="0"/>
              <a:t>Updated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7805F-48FD-4D85-BD73-8BBA81127A50}" type="slidenum">
              <a:rPr lang="en-US"/>
              <a:pPr/>
              <a:t>47</a:t>
            </a:fld>
            <a:endParaRPr lang="en-US"/>
          </a:p>
        </p:txBody>
      </p:sp>
      <p:sp>
        <p:nvSpPr>
          <p:cNvPr id="6877186" name="Rectangle 2"/>
          <p:cNvSpPr>
            <a:spLocks noGrp="1" noRot="1" noChangeAspect="1" noChangeArrowheads="1" noTextEdit="1"/>
          </p:cNvSpPr>
          <p:nvPr>
            <p:ph type="sldImg"/>
          </p:nvPr>
        </p:nvSpPr>
        <p:spPr>
          <a:ln/>
        </p:spPr>
      </p:sp>
      <p:sp>
        <p:nvSpPr>
          <p:cNvPr id="68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2BDA3-4023-43AF-B10D-B5D29F638C19}" type="slidenum">
              <a:rPr lang="en-US"/>
              <a:pPr/>
              <a:t>48</a:t>
            </a:fld>
            <a:endParaRPr lang="en-US"/>
          </a:p>
        </p:txBody>
      </p:sp>
      <p:sp>
        <p:nvSpPr>
          <p:cNvPr id="6879234" name="Rectangle 2"/>
          <p:cNvSpPr>
            <a:spLocks noGrp="1" noRot="1" noChangeAspect="1" noChangeArrowheads="1" noTextEdit="1"/>
          </p:cNvSpPr>
          <p:nvPr>
            <p:ph type="sldImg"/>
          </p:nvPr>
        </p:nvSpPr>
        <p:spPr>
          <a:ln/>
        </p:spPr>
      </p:sp>
      <p:sp>
        <p:nvSpPr>
          <p:cNvPr id="687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62A03-4DBB-481F-B074-8A6557B5E3CA}" type="slidenum">
              <a:rPr lang="en-US"/>
              <a:pPr/>
              <a:t>49</a:t>
            </a:fld>
            <a:endParaRPr lang="en-US"/>
          </a:p>
        </p:txBody>
      </p:sp>
      <p:sp>
        <p:nvSpPr>
          <p:cNvPr id="6881282" name="Rectangle 2"/>
          <p:cNvSpPr>
            <a:spLocks noGrp="1" noRot="1" noChangeAspect="1" noChangeArrowheads="1" noTextEdit="1"/>
          </p:cNvSpPr>
          <p:nvPr>
            <p:ph type="sldImg"/>
          </p:nvPr>
        </p:nvSpPr>
        <p:spPr>
          <a:ln/>
        </p:spPr>
      </p:sp>
      <p:sp>
        <p:nvSpPr>
          <p:cNvPr id="68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D8161-FE49-4FA2-A76E-5BC5B1309F2A}" type="slidenum">
              <a:rPr lang="en-US"/>
              <a:pPr/>
              <a:t>50</a:t>
            </a:fld>
            <a:endParaRPr lang="en-US"/>
          </a:p>
        </p:txBody>
      </p:sp>
      <p:sp>
        <p:nvSpPr>
          <p:cNvPr id="6883330" name="Rectangle 2"/>
          <p:cNvSpPr>
            <a:spLocks noGrp="1" noRot="1" noChangeAspect="1" noChangeArrowheads="1" noTextEdit="1"/>
          </p:cNvSpPr>
          <p:nvPr>
            <p:ph type="sldImg"/>
          </p:nvPr>
        </p:nvSpPr>
        <p:spPr>
          <a:ln/>
        </p:spPr>
      </p:sp>
      <p:sp>
        <p:nvSpPr>
          <p:cNvPr id="68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9C4E1-DB9C-44AC-A17B-D6D5F38F293B}" type="slidenum">
              <a:rPr lang="en-US"/>
              <a:pPr/>
              <a:t>51</a:t>
            </a:fld>
            <a:endParaRPr lang="en-US"/>
          </a:p>
        </p:txBody>
      </p:sp>
      <p:sp>
        <p:nvSpPr>
          <p:cNvPr id="6885378" name="Rectangle 2"/>
          <p:cNvSpPr>
            <a:spLocks noGrp="1" noRot="1" noChangeAspect="1" noChangeArrowheads="1" noTextEdit="1"/>
          </p:cNvSpPr>
          <p:nvPr>
            <p:ph type="sldImg"/>
          </p:nvPr>
        </p:nvSpPr>
        <p:spPr>
          <a:ln/>
        </p:spPr>
      </p:sp>
      <p:sp>
        <p:nvSpPr>
          <p:cNvPr id="68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9C4E1-DB9C-44AC-A17B-D6D5F38F293B}" type="slidenum">
              <a:rPr lang="en-US"/>
              <a:pPr/>
              <a:t>52</a:t>
            </a:fld>
            <a:endParaRPr lang="en-US"/>
          </a:p>
        </p:txBody>
      </p:sp>
      <p:sp>
        <p:nvSpPr>
          <p:cNvPr id="6885378" name="Rectangle 2"/>
          <p:cNvSpPr>
            <a:spLocks noGrp="1" noRot="1" noChangeAspect="1" noChangeArrowheads="1" noTextEdit="1"/>
          </p:cNvSpPr>
          <p:nvPr>
            <p:ph type="sldImg"/>
          </p:nvPr>
        </p:nvSpPr>
        <p:spPr>
          <a:ln/>
        </p:spPr>
      </p:sp>
      <p:sp>
        <p:nvSpPr>
          <p:cNvPr id="68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9C4E1-DB9C-44AC-A17B-D6D5F38F293B}" type="slidenum">
              <a:rPr lang="en-US"/>
              <a:pPr/>
              <a:t>53</a:t>
            </a:fld>
            <a:endParaRPr lang="en-US"/>
          </a:p>
        </p:txBody>
      </p:sp>
      <p:sp>
        <p:nvSpPr>
          <p:cNvPr id="6885378" name="Rectangle 2"/>
          <p:cNvSpPr>
            <a:spLocks noGrp="1" noRot="1" noChangeAspect="1" noChangeArrowheads="1" noTextEdit="1"/>
          </p:cNvSpPr>
          <p:nvPr>
            <p:ph type="sldImg"/>
          </p:nvPr>
        </p:nvSpPr>
        <p:spPr>
          <a:ln/>
        </p:spPr>
      </p:sp>
      <p:sp>
        <p:nvSpPr>
          <p:cNvPr id="68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1343-969A-4E68-866E-E19C89D93C7E}" type="slidenum">
              <a:rPr lang="en-US"/>
              <a:pPr/>
              <a:t>54</a:t>
            </a:fld>
            <a:endParaRPr lang="en-US"/>
          </a:p>
        </p:txBody>
      </p:sp>
      <p:sp>
        <p:nvSpPr>
          <p:cNvPr id="6887426" name="Rectangle 2"/>
          <p:cNvSpPr>
            <a:spLocks noGrp="1" noRot="1" noChangeAspect="1" noChangeArrowheads="1" noTextEdit="1"/>
          </p:cNvSpPr>
          <p:nvPr>
            <p:ph type="sldImg"/>
          </p:nvPr>
        </p:nvSpPr>
        <p:spPr>
          <a:ln/>
        </p:spPr>
      </p:sp>
      <p:sp>
        <p:nvSpPr>
          <p:cNvPr id="68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D8B25-376E-4C15-B72D-F08235E11AFA}" type="slidenum">
              <a:rPr lang="en-US"/>
              <a:pPr/>
              <a:t>6</a:t>
            </a:fld>
            <a:endParaRPr lang="en-US"/>
          </a:p>
        </p:txBody>
      </p:sp>
      <p:sp>
        <p:nvSpPr>
          <p:cNvPr id="5993474" name="Rectangle 2"/>
          <p:cNvSpPr>
            <a:spLocks noGrp="1" noRot="1" noChangeAspect="1" noChangeArrowheads="1" noTextEdit="1"/>
          </p:cNvSpPr>
          <p:nvPr>
            <p:ph type="sldImg"/>
          </p:nvPr>
        </p:nvSpPr>
        <p:spPr>
          <a:xfrm>
            <a:off x="1181100" y="696913"/>
            <a:ext cx="4637088" cy="3478212"/>
          </a:xfrm>
          <a:ln/>
        </p:spPr>
      </p:sp>
      <p:sp>
        <p:nvSpPr>
          <p:cNvPr id="5993475" name="Rectangle 3"/>
          <p:cNvSpPr>
            <a:spLocks noGrp="1" noChangeArrowheads="1"/>
          </p:cNvSpPr>
          <p:nvPr>
            <p:ph type="body" idx="1"/>
          </p:nvPr>
        </p:nvSpPr>
        <p:spPr>
          <a:xfrm>
            <a:off x="700088" y="4408488"/>
            <a:ext cx="5599112" cy="4179887"/>
          </a:xfrm>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1343-969A-4E68-866E-E19C89D93C7E}" type="slidenum">
              <a:rPr lang="en-US"/>
              <a:pPr/>
              <a:t>55</a:t>
            </a:fld>
            <a:endParaRPr lang="en-US"/>
          </a:p>
        </p:txBody>
      </p:sp>
      <p:sp>
        <p:nvSpPr>
          <p:cNvPr id="6887426" name="Rectangle 2"/>
          <p:cNvSpPr>
            <a:spLocks noGrp="1" noRot="1" noChangeAspect="1" noChangeArrowheads="1" noTextEdit="1"/>
          </p:cNvSpPr>
          <p:nvPr>
            <p:ph type="sldImg"/>
          </p:nvPr>
        </p:nvSpPr>
        <p:spPr>
          <a:ln/>
        </p:spPr>
      </p:sp>
      <p:sp>
        <p:nvSpPr>
          <p:cNvPr id="68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95DFF-7689-409B-80A6-F19EF6EBA4A9}" type="slidenum">
              <a:rPr lang="en-US"/>
              <a:pPr/>
              <a:t>56</a:t>
            </a:fld>
            <a:endParaRPr lang="en-US"/>
          </a:p>
        </p:txBody>
      </p:sp>
      <p:sp>
        <p:nvSpPr>
          <p:cNvPr id="6889474" name="Rectangle 2"/>
          <p:cNvSpPr>
            <a:spLocks noGrp="1" noRot="1" noChangeAspect="1" noChangeArrowheads="1" noTextEdit="1"/>
          </p:cNvSpPr>
          <p:nvPr>
            <p:ph type="sldImg"/>
          </p:nvPr>
        </p:nvSpPr>
        <p:spPr>
          <a:ln/>
        </p:spPr>
      </p:sp>
      <p:sp>
        <p:nvSpPr>
          <p:cNvPr id="68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1343-969A-4E68-866E-E19C89D93C7E}" type="slidenum">
              <a:rPr lang="en-US"/>
              <a:pPr/>
              <a:t>57</a:t>
            </a:fld>
            <a:endParaRPr lang="en-US"/>
          </a:p>
        </p:txBody>
      </p:sp>
      <p:sp>
        <p:nvSpPr>
          <p:cNvPr id="6887426" name="Rectangle 2"/>
          <p:cNvSpPr>
            <a:spLocks noGrp="1" noRot="1" noChangeAspect="1" noChangeArrowheads="1" noTextEdit="1"/>
          </p:cNvSpPr>
          <p:nvPr>
            <p:ph type="sldImg"/>
          </p:nvPr>
        </p:nvSpPr>
        <p:spPr>
          <a:ln/>
        </p:spPr>
      </p:sp>
      <p:sp>
        <p:nvSpPr>
          <p:cNvPr id="68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A9E8A-20EA-4C0B-BF50-9B262BCDBB28}" type="slidenum">
              <a:rPr lang="en-US"/>
              <a:pPr/>
              <a:t>58</a:t>
            </a:fld>
            <a:endParaRPr lang="en-US"/>
          </a:p>
        </p:txBody>
      </p:sp>
      <p:sp>
        <p:nvSpPr>
          <p:cNvPr id="6891522" name="Rectangle 2"/>
          <p:cNvSpPr>
            <a:spLocks noGrp="1" noRot="1" noChangeAspect="1" noChangeArrowheads="1" noTextEdit="1"/>
          </p:cNvSpPr>
          <p:nvPr>
            <p:ph type="sldImg"/>
          </p:nvPr>
        </p:nvSpPr>
        <p:spPr>
          <a:ln/>
        </p:spPr>
      </p:sp>
      <p:sp>
        <p:nvSpPr>
          <p:cNvPr id="6891523"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A9E8A-20EA-4C0B-BF50-9B262BCDBB28}" type="slidenum">
              <a:rPr lang="en-US"/>
              <a:pPr/>
              <a:t>59</a:t>
            </a:fld>
            <a:endParaRPr lang="en-US"/>
          </a:p>
        </p:txBody>
      </p:sp>
      <p:sp>
        <p:nvSpPr>
          <p:cNvPr id="6891522" name="Rectangle 2"/>
          <p:cNvSpPr>
            <a:spLocks noGrp="1" noRot="1" noChangeAspect="1" noChangeArrowheads="1" noTextEdit="1"/>
          </p:cNvSpPr>
          <p:nvPr>
            <p:ph type="sldImg"/>
          </p:nvPr>
        </p:nvSpPr>
        <p:spPr>
          <a:ln/>
        </p:spPr>
      </p:sp>
      <p:sp>
        <p:nvSpPr>
          <p:cNvPr id="6891523"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3C7CE-D413-45BF-B1A7-9A5DB991BADE}" type="slidenum">
              <a:rPr lang="en-US"/>
              <a:pPr/>
              <a:t>60</a:t>
            </a:fld>
            <a:endParaRPr lang="en-US"/>
          </a:p>
        </p:txBody>
      </p:sp>
      <p:sp>
        <p:nvSpPr>
          <p:cNvPr id="6893570" name="Rectangle 2"/>
          <p:cNvSpPr>
            <a:spLocks noGrp="1" noRot="1" noChangeAspect="1" noChangeArrowheads="1" noTextEdit="1"/>
          </p:cNvSpPr>
          <p:nvPr>
            <p:ph type="sldImg"/>
          </p:nvPr>
        </p:nvSpPr>
        <p:spPr>
          <a:ln/>
        </p:spPr>
      </p:sp>
      <p:sp>
        <p:nvSpPr>
          <p:cNvPr id="689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A9E8A-20EA-4C0B-BF50-9B262BCDBB28}" type="slidenum">
              <a:rPr lang="en-US"/>
              <a:pPr/>
              <a:t>61</a:t>
            </a:fld>
            <a:endParaRPr lang="en-US"/>
          </a:p>
        </p:txBody>
      </p:sp>
      <p:sp>
        <p:nvSpPr>
          <p:cNvPr id="6891522" name="Rectangle 2"/>
          <p:cNvSpPr>
            <a:spLocks noGrp="1" noRot="1" noChangeAspect="1" noChangeArrowheads="1" noTextEdit="1"/>
          </p:cNvSpPr>
          <p:nvPr>
            <p:ph type="sldImg"/>
          </p:nvPr>
        </p:nvSpPr>
        <p:spPr>
          <a:ln/>
        </p:spPr>
      </p:sp>
      <p:sp>
        <p:nvSpPr>
          <p:cNvPr id="6891523"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F00B8-4B5C-4DB3-93DB-67F9C8DBD2E0}" type="slidenum">
              <a:rPr lang="en-US"/>
              <a:pPr/>
              <a:t>62</a:t>
            </a:fld>
            <a:endParaRPr lang="en-US"/>
          </a:p>
        </p:txBody>
      </p:sp>
      <p:sp>
        <p:nvSpPr>
          <p:cNvPr id="6895618" name="Rectangle 2"/>
          <p:cNvSpPr>
            <a:spLocks noGrp="1" noRot="1" noChangeAspect="1" noChangeArrowheads="1" noTextEdit="1"/>
          </p:cNvSpPr>
          <p:nvPr>
            <p:ph type="sldImg"/>
          </p:nvPr>
        </p:nvSpPr>
        <p:spPr>
          <a:ln/>
        </p:spPr>
      </p:sp>
      <p:sp>
        <p:nvSpPr>
          <p:cNvPr id="68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F00B8-4B5C-4DB3-93DB-67F9C8DBD2E0}" type="slidenum">
              <a:rPr lang="en-US"/>
              <a:pPr/>
              <a:t>63</a:t>
            </a:fld>
            <a:endParaRPr lang="en-US"/>
          </a:p>
        </p:txBody>
      </p:sp>
      <p:sp>
        <p:nvSpPr>
          <p:cNvPr id="6895618" name="Rectangle 2"/>
          <p:cNvSpPr>
            <a:spLocks noGrp="1" noRot="1" noChangeAspect="1" noChangeArrowheads="1" noTextEdit="1"/>
          </p:cNvSpPr>
          <p:nvPr>
            <p:ph type="sldImg"/>
          </p:nvPr>
        </p:nvSpPr>
        <p:spPr>
          <a:ln/>
        </p:spPr>
      </p:sp>
      <p:sp>
        <p:nvSpPr>
          <p:cNvPr id="68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D5DEA-986F-495A-BFFA-1B52EB756FF1}" type="slidenum">
              <a:rPr lang="en-US"/>
              <a:pPr/>
              <a:t>64</a:t>
            </a:fld>
            <a:endParaRPr lang="en-US"/>
          </a:p>
        </p:txBody>
      </p:sp>
      <p:sp>
        <p:nvSpPr>
          <p:cNvPr id="7103490" name="Rectangle 2"/>
          <p:cNvSpPr>
            <a:spLocks noGrp="1" noRot="1" noChangeAspect="1" noChangeArrowheads="1" noTextEdit="1"/>
          </p:cNvSpPr>
          <p:nvPr>
            <p:ph type="sldImg"/>
          </p:nvPr>
        </p:nvSpPr>
        <p:spPr>
          <a:ln/>
        </p:spPr>
      </p:sp>
      <p:sp>
        <p:nvSpPr>
          <p:cNvPr id="71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91855-3B11-450D-B59C-A5F73DE1FB7F}" type="slidenum">
              <a:rPr lang="en-US"/>
              <a:pPr/>
              <a:t>7</a:t>
            </a:fld>
            <a:endParaRPr lang="en-US"/>
          </a:p>
        </p:txBody>
      </p:sp>
      <p:sp>
        <p:nvSpPr>
          <p:cNvPr id="5995522" name="Rectangle 2"/>
          <p:cNvSpPr>
            <a:spLocks noGrp="1" noRot="1" noChangeAspect="1" noChangeArrowheads="1" noTextEdit="1"/>
          </p:cNvSpPr>
          <p:nvPr>
            <p:ph type="sldImg"/>
          </p:nvPr>
        </p:nvSpPr>
        <p:spPr>
          <a:xfrm>
            <a:off x="1181100" y="696913"/>
            <a:ext cx="4637088" cy="3478212"/>
          </a:xfrm>
          <a:ln/>
        </p:spPr>
      </p:sp>
      <p:sp>
        <p:nvSpPr>
          <p:cNvPr id="5995523" name="Rectangle 3"/>
          <p:cNvSpPr>
            <a:spLocks noGrp="1" noChangeArrowheads="1"/>
          </p:cNvSpPr>
          <p:nvPr>
            <p:ph type="body" idx="1"/>
          </p:nvPr>
        </p:nvSpPr>
        <p:spPr>
          <a:xfrm>
            <a:off x="700088" y="4408488"/>
            <a:ext cx="5599112" cy="4179887"/>
          </a:xfrm>
          <a:ln/>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F00B8-4B5C-4DB3-93DB-67F9C8DBD2E0}" type="slidenum">
              <a:rPr lang="en-US"/>
              <a:pPr/>
              <a:t>65</a:t>
            </a:fld>
            <a:endParaRPr lang="en-US"/>
          </a:p>
        </p:txBody>
      </p:sp>
      <p:sp>
        <p:nvSpPr>
          <p:cNvPr id="6895618" name="Rectangle 2"/>
          <p:cNvSpPr>
            <a:spLocks noGrp="1" noRot="1" noChangeAspect="1" noChangeArrowheads="1" noTextEdit="1"/>
          </p:cNvSpPr>
          <p:nvPr>
            <p:ph type="sldImg"/>
          </p:nvPr>
        </p:nvSpPr>
        <p:spPr>
          <a:ln/>
        </p:spPr>
      </p:sp>
      <p:sp>
        <p:nvSpPr>
          <p:cNvPr id="68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F7789-7ADD-4419-8772-517DD5CBEF2B}" type="slidenum">
              <a:rPr lang="en-US"/>
              <a:pPr/>
              <a:t>66</a:t>
            </a:fld>
            <a:endParaRPr lang="en-US"/>
          </a:p>
        </p:txBody>
      </p:sp>
      <p:sp>
        <p:nvSpPr>
          <p:cNvPr id="6897666" name="Rectangle 2"/>
          <p:cNvSpPr>
            <a:spLocks noGrp="1" noRot="1" noChangeAspect="1" noChangeArrowheads="1" noTextEdit="1"/>
          </p:cNvSpPr>
          <p:nvPr>
            <p:ph type="sldImg"/>
          </p:nvPr>
        </p:nvSpPr>
        <p:spPr>
          <a:ln/>
        </p:spPr>
      </p:sp>
      <p:sp>
        <p:nvSpPr>
          <p:cNvPr id="68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F7789-7ADD-4419-8772-517DD5CBEF2B}" type="slidenum">
              <a:rPr lang="en-US"/>
              <a:pPr/>
              <a:t>67</a:t>
            </a:fld>
            <a:endParaRPr lang="en-US"/>
          </a:p>
        </p:txBody>
      </p:sp>
      <p:sp>
        <p:nvSpPr>
          <p:cNvPr id="6897666" name="Rectangle 2"/>
          <p:cNvSpPr>
            <a:spLocks noGrp="1" noRot="1" noChangeAspect="1" noChangeArrowheads="1" noTextEdit="1"/>
          </p:cNvSpPr>
          <p:nvPr>
            <p:ph type="sldImg"/>
          </p:nvPr>
        </p:nvSpPr>
        <p:spPr>
          <a:ln/>
        </p:spPr>
      </p:sp>
      <p:sp>
        <p:nvSpPr>
          <p:cNvPr id="68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D5DEA-986F-495A-BFFA-1B52EB756FF1}" type="slidenum">
              <a:rPr lang="en-US"/>
              <a:pPr/>
              <a:t>68</a:t>
            </a:fld>
            <a:endParaRPr lang="en-US"/>
          </a:p>
        </p:txBody>
      </p:sp>
      <p:sp>
        <p:nvSpPr>
          <p:cNvPr id="7103490" name="Rectangle 2"/>
          <p:cNvSpPr>
            <a:spLocks noGrp="1" noRot="1" noChangeAspect="1" noChangeArrowheads="1" noTextEdit="1"/>
          </p:cNvSpPr>
          <p:nvPr>
            <p:ph type="sldImg"/>
          </p:nvPr>
        </p:nvSpPr>
        <p:spPr>
          <a:ln/>
        </p:spPr>
      </p:sp>
      <p:sp>
        <p:nvSpPr>
          <p:cNvPr id="71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F7789-7ADD-4419-8772-517DD5CBEF2B}" type="slidenum">
              <a:rPr lang="en-US"/>
              <a:pPr/>
              <a:t>69</a:t>
            </a:fld>
            <a:endParaRPr lang="en-US"/>
          </a:p>
        </p:txBody>
      </p:sp>
      <p:sp>
        <p:nvSpPr>
          <p:cNvPr id="6897666" name="Rectangle 2"/>
          <p:cNvSpPr>
            <a:spLocks noGrp="1" noRot="1" noChangeAspect="1" noChangeArrowheads="1" noTextEdit="1"/>
          </p:cNvSpPr>
          <p:nvPr>
            <p:ph type="sldImg"/>
          </p:nvPr>
        </p:nvSpPr>
        <p:spPr>
          <a:ln/>
        </p:spPr>
      </p:sp>
      <p:sp>
        <p:nvSpPr>
          <p:cNvPr id="68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9266-A007-4855-B05C-827467E4D11A}" type="slidenum">
              <a:rPr lang="en-US"/>
              <a:pPr/>
              <a:t>70</a:t>
            </a:fld>
            <a:endParaRPr lang="en-US"/>
          </a:p>
        </p:txBody>
      </p:sp>
      <p:sp>
        <p:nvSpPr>
          <p:cNvPr id="6899714" name="Rectangle 2"/>
          <p:cNvSpPr>
            <a:spLocks noGrp="1" noRot="1" noChangeAspect="1" noChangeArrowheads="1" noTextEdit="1"/>
          </p:cNvSpPr>
          <p:nvPr>
            <p:ph type="sldImg"/>
          </p:nvPr>
        </p:nvSpPr>
        <p:spPr>
          <a:ln/>
        </p:spPr>
      </p:sp>
      <p:sp>
        <p:nvSpPr>
          <p:cNvPr id="68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9266-A007-4855-B05C-827467E4D11A}" type="slidenum">
              <a:rPr lang="en-US"/>
              <a:pPr/>
              <a:t>71</a:t>
            </a:fld>
            <a:endParaRPr lang="en-US"/>
          </a:p>
        </p:txBody>
      </p:sp>
      <p:sp>
        <p:nvSpPr>
          <p:cNvPr id="6899714" name="Rectangle 2"/>
          <p:cNvSpPr>
            <a:spLocks noGrp="1" noRot="1" noChangeAspect="1" noChangeArrowheads="1" noTextEdit="1"/>
          </p:cNvSpPr>
          <p:nvPr>
            <p:ph type="sldImg"/>
          </p:nvPr>
        </p:nvSpPr>
        <p:spPr>
          <a:ln/>
        </p:spPr>
      </p:sp>
      <p:sp>
        <p:nvSpPr>
          <p:cNvPr id="68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9266-A007-4855-B05C-827467E4D11A}" type="slidenum">
              <a:rPr lang="en-US"/>
              <a:pPr/>
              <a:t>72</a:t>
            </a:fld>
            <a:endParaRPr lang="en-US"/>
          </a:p>
        </p:txBody>
      </p:sp>
      <p:sp>
        <p:nvSpPr>
          <p:cNvPr id="6899714" name="Rectangle 2"/>
          <p:cNvSpPr>
            <a:spLocks noGrp="1" noRot="1" noChangeAspect="1" noChangeArrowheads="1" noTextEdit="1"/>
          </p:cNvSpPr>
          <p:nvPr>
            <p:ph type="sldImg"/>
          </p:nvPr>
        </p:nvSpPr>
        <p:spPr>
          <a:ln/>
        </p:spPr>
      </p:sp>
      <p:sp>
        <p:nvSpPr>
          <p:cNvPr id="68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FDB09-7E8E-4006-B8AB-D5D9712012B3}" type="slidenum">
              <a:rPr lang="en-US"/>
              <a:pPr/>
              <a:t>73</a:t>
            </a:fld>
            <a:endParaRPr lang="en-US"/>
          </a:p>
        </p:txBody>
      </p:sp>
      <p:sp>
        <p:nvSpPr>
          <p:cNvPr id="7101442" name="Rectangle 2"/>
          <p:cNvSpPr>
            <a:spLocks noGrp="1" noRot="1" noChangeAspect="1" noChangeArrowheads="1" noTextEdit="1"/>
          </p:cNvSpPr>
          <p:nvPr>
            <p:ph type="sldImg"/>
          </p:nvPr>
        </p:nvSpPr>
        <p:spPr>
          <a:ln/>
        </p:spPr>
      </p:sp>
      <p:sp>
        <p:nvSpPr>
          <p:cNvPr id="71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9266-A007-4855-B05C-827467E4D11A}" type="slidenum">
              <a:rPr lang="en-US"/>
              <a:pPr/>
              <a:t>74</a:t>
            </a:fld>
            <a:endParaRPr lang="en-US"/>
          </a:p>
        </p:txBody>
      </p:sp>
      <p:sp>
        <p:nvSpPr>
          <p:cNvPr id="6899714" name="Rectangle 2"/>
          <p:cNvSpPr>
            <a:spLocks noGrp="1" noRot="1" noChangeAspect="1" noChangeArrowheads="1" noTextEdit="1"/>
          </p:cNvSpPr>
          <p:nvPr>
            <p:ph type="sldImg"/>
          </p:nvPr>
        </p:nvSpPr>
        <p:spPr>
          <a:ln/>
        </p:spPr>
      </p:sp>
      <p:sp>
        <p:nvSpPr>
          <p:cNvPr id="68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BED13-2A63-41F0-8049-98F771260490}" type="slidenum">
              <a:rPr lang="en-US"/>
              <a:pPr/>
              <a:t>8</a:t>
            </a:fld>
            <a:endParaRPr lang="en-US"/>
          </a:p>
        </p:txBody>
      </p:sp>
      <p:sp>
        <p:nvSpPr>
          <p:cNvPr id="6850562" name="Rectangle 2"/>
          <p:cNvSpPr>
            <a:spLocks noGrp="1" noRot="1" noChangeAspect="1" noChangeArrowheads="1" noTextEdit="1"/>
          </p:cNvSpPr>
          <p:nvPr>
            <p:ph type="sldImg"/>
          </p:nvPr>
        </p:nvSpPr>
        <p:spPr>
          <a:xfrm>
            <a:off x="1181100" y="696913"/>
            <a:ext cx="4637088" cy="3478212"/>
          </a:xfrm>
          <a:ln/>
        </p:spPr>
      </p:sp>
      <p:sp>
        <p:nvSpPr>
          <p:cNvPr id="6850563" name="Rectangle 3"/>
          <p:cNvSpPr>
            <a:spLocks noGrp="1" noChangeArrowheads="1"/>
          </p:cNvSpPr>
          <p:nvPr>
            <p:ph type="body" idx="1"/>
          </p:nvPr>
        </p:nvSpPr>
        <p:spPr>
          <a:xfrm>
            <a:off x="700088" y="4408488"/>
            <a:ext cx="5599112" cy="4179887"/>
          </a:xfrm>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9266-A007-4855-B05C-827467E4D11A}" type="slidenum">
              <a:rPr lang="en-US"/>
              <a:pPr/>
              <a:t>75</a:t>
            </a:fld>
            <a:endParaRPr lang="en-US"/>
          </a:p>
        </p:txBody>
      </p:sp>
      <p:sp>
        <p:nvSpPr>
          <p:cNvPr id="6899714" name="Rectangle 2"/>
          <p:cNvSpPr>
            <a:spLocks noGrp="1" noRot="1" noChangeAspect="1" noChangeArrowheads="1" noTextEdit="1"/>
          </p:cNvSpPr>
          <p:nvPr>
            <p:ph type="sldImg"/>
          </p:nvPr>
        </p:nvSpPr>
        <p:spPr>
          <a:ln/>
        </p:spPr>
      </p:sp>
      <p:sp>
        <p:nvSpPr>
          <p:cNvPr id="68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40E4A-8DE4-4965-8A67-D808D2196202}" type="slidenum">
              <a:rPr lang="en-US"/>
              <a:pPr/>
              <a:t>76</a:t>
            </a:fld>
            <a:endParaRPr lang="en-US"/>
          </a:p>
        </p:txBody>
      </p:sp>
      <p:sp>
        <p:nvSpPr>
          <p:cNvPr id="6901762" name="Rectangle 2"/>
          <p:cNvSpPr>
            <a:spLocks noGrp="1" noRot="1" noChangeAspect="1" noChangeArrowheads="1" noTextEdit="1"/>
          </p:cNvSpPr>
          <p:nvPr>
            <p:ph type="sldImg"/>
          </p:nvPr>
        </p:nvSpPr>
        <p:spPr>
          <a:ln/>
        </p:spPr>
      </p:sp>
      <p:sp>
        <p:nvSpPr>
          <p:cNvPr id="69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40E4A-8DE4-4965-8A67-D808D2196202}" type="slidenum">
              <a:rPr lang="en-US"/>
              <a:pPr/>
              <a:t>77</a:t>
            </a:fld>
            <a:endParaRPr lang="en-US"/>
          </a:p>
        </p:txBody>
      </p:sp>
      <p:sp>
        <p:nvSpPr>
          <p:cNvPr id="6901762" name="Rectangle 2"/>
          <p:cNvSpPr>
            <a:spLocks noGrp="1" noRot="1" noChangeAspect="1" noChangeArrowheads="1" noTextEdit="1"/>
          </p:cNvSpPr>
          <p:nvPr>
            <p:ph type="sldImg"/>
          </p:nvPr>
        </p:nvSpPr>
        <p:spPr>
          <a:ln/>
        </p:spPr>
      </p:sp>
      <p:sp>
        <p:nvSpPr>
          <p:cNvPr id="69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B1067-BE13-41D0-83FC-0E77623ACA01}" type="slidenum">
              <a:rPr lang="en-US"/>
              <a:pPr/>
              <a:t>78</a:t>
            </a:fld>
            <a:endParaRPr lang="en-US"/>
          </a:p>
        </p:txBody>
      </p:sp>
      <p:sp>
        <p:nvSpPr>
          <p:cNvPr id="7105538" name="Rectangle 2"/>
          <p:cNvSpPr>
            <a:spLocks noGrp="1" noRot="1" noChangeAspect="1" noChangeArrowheads="1" noTextEdit="1"/>
          </p:cNvSpPr>
          <p:nvPr>
            <p:ph type="sldImg"/>
          </p:nvPr>
        </p:nvSpPr>
        <p:spPr>
          <a:ln/>
        </p:spPr>
      </p:sp>
      <p:sp>
        <p:nvSpPr>
          <p:cNvPr id="71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40E4A-8DE4-4965-8A67-D808D2196202}" type="slidenum">
              <a:rPr lang="en-US"/>
              <a:pPr/>
              <a:t>79</a:t>
            </a:fld>
            <a:endParaRPr lang="en-US"/>
          </a:p>
        </p:txBody>
      </p:sp>
      <p:sp>
        <p:nvSpPr>
          <p:cNvPr id="6901762" name="Rectangle 2"/>
          <p:cNvSpPr>
            <a:spLocks noGrp="1" noRot="1" noChangeAspect="1" noChangeArrowheads="1" noTextEdit="1"/>
          </p:cNvSpPr>
          <p:nvPr>
            <p:ph type="sldImg"/>
          </p:nvPr>
        </p:nvSpPr>
        <p:spPr>
          <a:ln/>
        </p:spPr>
      </p:sp>
      <p:sp>
        <p:nvSpPr>
          <p:cNvPr id="69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EE24B-0F10-434A-B1A6-1CA6D08FA7FA}" type="slidenum">
              <a:rPr lang="en-US"/>
              <a:pPr/>
              <a:t>80</a:t>
            </a:fld>
            <a:endParaRPr lang="en-US"/>
          </a:p>
        </p:txBody>
      </p:sp>
      <p:sp>
        <p:nvSpPr>
          <p:cNvPr id="6903810" name="Rectangle 2"/>
          <p:cNvSpPr>
            <a:spLocks noGrp="1" noRot="1" noChangeAspect="1" noChangeArrowheads="1" noTextEdit="1"/>
          </p:cNvSpPr>
          <p:nvPr>
            <p:ph type="sldImg"/>
          </p:nvPr>
        </p:nvSpPr>
        <p:spPr>
          <a:ln/>
        </p:spPr>
      </p:sp>
      <p:sp>
        <p:nvSpPr>
          <p:cNvPr id="69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1D3A7-D358-433F-BEEF-E36CD41EA57A}" type="slidenum">
              <a:rPr lang="en-US"/>
              <a:pPr/>
              <a:t>81</a:t>
            </a:fld>
            <a:endParaRPr lang="en-US"/>
          </a:p>
        </p:txBody>
      </p:sp>
      <p:sp>
        <p:nvSpPr>
          <p:cNvPr id="6905858" name="Rectangle 2"/>
          <p:cNvSpPr>
            <a:spLocks noGrp="1" noRot="1" noChangeAspect="1" noChangeArrowheads="1" noTextEdit="1"/>
          </p:cNvSpPr>
          <p:nvPr>
            <p:ph type="sldImg"/>
          </p:nvPr>
        </p:nvSpPr>
        <p:spPr>
          <a:ln/>
        </p:spPr>
      </p:sp>
      <p:sp>
        <p:nvSpPr>
          <p:cNvPr id="69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6D41A-36CC-4366-B205-EB15F193F4A9}" type="slidenum">
              <a:rPr lang="en-US"/>
              <a:pPr/>
              <a:t>82</a:t>
            </a:fld>
            <a:endParaRPr lang="en-US"/>
          </a:p>
        </p:txBody>
      </p:sp>
      <p:sp>
        <p:nvSpPr>
          <p:cNvPr id="6909954" name="Rectangle 2"/>
          <p:cNvSpPr>
            <a:spLocks noGrp="1" noRot="1" noChangeAspect="1" noChangeArrowheads="1" noTextEdit="1"/>
          </p:cNvSpPr>
          <p:nvPr>
            <p:ph type="sldImg"/>
          </p:nvPr>
        </p:nvSpPr>
        <p:spPr>
          <a:ln/>
        </p:spPr>
      </p:sp>
      <p:sp>
        <p:nvSpPr>
          <p:cNvPr id="69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6D41A-36CC-4366-B205-EB15F193F4A9}" type="slidenum">
              <a:rPr lang="en-US"/>
              <a:pPr/>
              <a:t>83</a:t>
            </a:fld>
            <a:endParaRPr lang="en-US"/>
          </a:p>
        </p:txBody>
      </p:sp>
      <p:sp>
        <p:nvSpPr>
          <p:cNvPr id="6909954" name="Rectangle 2"/>
          <p:cNvSpPr>
            <a:spLocks noGrp="1" noRot="1" noChangeAspect="1" noChangeArrowheads="1" noTextEdit="1"/>
          </p:cNvSpPr>
          <p:nvPr>
            <p:ph type="sldImg"/>
          </p:nvPr>
        </p:nvSpPr>
        <p:spPr>
          <a:ln/>
        </p:spPr>
      </p:sp>
      <p:sp>
        <p:nvSpPr>
          <p:cNvPr id="69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B04CF-CF43-4034-BF87-C1E82ED3A021}" type="slidenum">
              <a:rPr lang="en-US"/>
              <a:pPr/>
              <a:t>84</a:t>
            </a:fld>
            <a:endParaRPr lang="en-US"/>
          </a:p>
        </p:txBody>
      </p:sp>
      <p:sp>
        <p:nvSpPr>
          <p:cNvPr id="6912002" name="Rectangle 2"/>
          <p:cNvSpPr>
            <a:spLocks noGrp="1" noRot="1" noChangeAspect="1" noChangeArrowheads="1" noTextEdit="1"/>
          </p:cNvSpPr>
          <p:nvPr>
            <p:ph type="sldImg"/>
          </p:nvPr>
        </p:nvSpPr>
        <p:spPr>
          <a:ln/>
        </p:spPr>
      </p:sp>
      <p:sp>
        <p:nvSpPr>
          <p:cNvPr id="69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7C0BA-5D67-476D-A8C9-A958AED4ECB3}" type="slidenum">
              <a:rPr lang="en-US"/>
              <a:pPr/>
              <a:t>9</a:t>
            </a:fld>
            <a:endParaRPr lang="en-US"/>
          </a:p>
        </p:txBody>
      </p:sp>
      <p:sp>
        <p:nvSpPr>
          <p:cNvPr id="6852610" name="Rectangle 2"/>
          <p:cNvSpPr>
            <a:spLocks noGrp="1" noRot="1" noChangeAspect="1" noChangeArrowheads="1" noTextEdit="1"/>
          </p:cNvSpPr>
          <p:nvPr>
            <p:ph type="sldImg"/>
          </p:nvPr>
        </p:nvSpPr>
        <p:spPr>
          <a:xfrm>
            <a:off x="1190625" y="701675"/>
            <a:ext cx="4624388" cy="3468688"/>
          </a:xfrm>
          <a:ln cap="flat"/>
        </p:spPr>
      </p:sp>
      <p:sp>
        <p:nvSpPr>
          <p:cNvPr id="6852611" name="Rectangle 3"/>
          <p:cNvSpPr>
            <a:spLocks noGrp="1" noChangeArrowheads="1"/>
          </p:cNvSpPr>
          <p:nvPr>
            <p:ph type="body" idx="1"/>
          </p:nvPr>
        </p:nvSpPr>
        <p:spPr>
          <a:ln/>
        </p:spPr>
        <p:txBody>
          <a:bodyPr lIns="92073" tIns="46037" rIns="92073" bIns="46037"/>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2F26B-3E48-4722-80C1-8053CAB462BB}" type="slidenum">
              <a:rPr lang="en-US"/>
              <a:pPr/>
              <a:t>85</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448D8-E89B-45DE-B6B9-A8B7FD817ED1}" type="slidenum">
              <a:rPr lang="en-US"/>
              <a:pPr/>
              <a:t>86</a:t>
            </a:fld>
            <a:endParaRPr lang="en-US"/>
          </a:p>
        </p:txBody>
      </p:sp>
      <p:sp>
        <p:nvSpPr>
          <p:cNvPr id="6914050" name="Rectangle 2"/>
          <p:cNvSpPr>
            <a:spLocks noGrp="1" noRot="1" noChangeAspect="1" noChangeArrowheads="1" noTextEdit="1"/>
          </p:cNvSpPr>
          <p:nvPr>
            <p:ph type="sldImg"/>
          </p:nvPr>
        </p:nvSpPr>
        <p:spPr>
          <a:ln cap="flat"/>
        </p:spPr>
      </p:sp>
      <p:sp>
        <p:nvSpPr>
          <p:cNvPr id="69140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AF2DE-A226-441C-B1D5-B459373BB0B2}" type="slidenum">
              <a:rPr lang="en-US"/>
              <a:pPr/>
              <a:t>87</a:t>
            </a:fld>
            <a:endParaRPr lang="en-US"/>
          </a:p>
        </p:txBody>
      </p:sp>
      <p:sp>
        <p:nvSpPr>
          <p:cNvPr id="6916098" name="Rectangle 2"/>
          <p:cNvSpPr>
            <a:spLocks noGrp="1" noRot="1" noChangeAspect="1" noChangeArrowheads="1" noTextEdit="1"/>
          </p:cNvSpPr>
          <p:nvPr>
            <p:ph type="sldImg"/>
          </p:nvPr>
        </p:nvSpPr>
        <p:spPr>
          <a:ln/>
        </p:spPr>
      </p:sp>
      <p:sp>
        <p:nvSpPr>
          <p:cNvPr id="69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9EADA-25A4-4BEE-87F9-4AFB02AFDFD9}" type="slidenum">
              <a:rPr lang="en-US"/>
              <a:pPr/>
              <a:t>88</a:t>
            </a:fld>
            <a:endParaRPr lang="en-US"/>
          </a:p>
        </p:txBody>
      </p:sp>
      <p:sp>
        <p:nvSpPr>
          <p:cNvPr id="7061506" name="Rectangle 2"/>
          <p:cNvSpPr>
            <a:spLocks noGrp="1" noRot="1" noChangeAspect="1" noChangeArrowheads="1" noTextEdit="1"/>
          </p:cNvSpPr>
          <p:nvPr>
            <p:ph type="sldImg"/>
          </p:nvPr>
        </p:nvSpPr>
        <p:spPr>
          <a:ln/>
        </p:spPr>
      </p:sp>
      <p:sp>
        <p:nvSpPr>
          <p:cNvPr id="70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8A336-B9B9-4C53-82D1-4D5285EC4F1B}" type="slidenum">
              <a:rPr lang="en-US"/>
              <a:pPr/>
              <a:t>89</a:t>
            </a:fld>
            <a:endParaRPr lang="en-US"/>
          </a:p>
        </p:txBody>
      </p:sp>
      <p:sp>
        <p:nvSpPr>
          <p:cNvPr id="6920194" name="Rectangle 2"/>
          <p:cNvSpPr>
            <a:spLocks noGrp="1" noRot="1" noChangeAspect="1" noChangeArrowheads="1" noTextEdit="1"/>
          </p:cNvSpPr>
          <p:nvPr>
            <p:ph type="sldImg"/>
          </p:nvPr>
        </p:nvSpPr>
        <p:spPr>
          <a:ln/>
        </p:spPr>
      </p:sp>
      <p:sp>
        <p:nvSpPr>
          <p:cNvPr id="69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553E9-2916-41E0-AFF0-6AF9112A2AEA}" type="slidenum">
              <a:rPr lang="en-US"/>
              <a:pPr/>
              <a:t>90</a:t>
            </a:fld>
            <a:endParaRPr lang="en-US"/>
          </a:p>
        </p:txBody>
      </p:sp>
      <p:sp>
        <p:nvSpPr>
          <p:cNvPr id="6922242" name="Rectangle 2"/>
          <p:cNvSpPr>
            <a:spLocks noGrp="1" noRot="1" noChangeAspect="1" noChangeArrowheads="1" noTextEdit="1"/>
          </p:cNvSpPr>
          <p:nvPr>
            <p:ph type="sldImg"/>
          </p:nvPr>
        </p:nvSpPr>
        <p:spPr>
          <a:ln/>
        </p:spPr>
      </p:sp>
      <p:sp>
        <p:nvSpPr>
          <p:cNvPr id="69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F8077-E88B-433C-A7CC-F0887504241E}" type="slidenum">
              <a:rPr lang="en-US"/>
              <a:pPr/>
              <a:t>91</a:t>
            </a:fld>
            <a:endParaRPr lang="en-US"/>
          </a:p>
        </p:txBody>
      </p:sp>
      <p:sp>
        <p:nvSpPr>
          <p:cNvPr id="7063554" name="Rectangle 2"/>
          <p:cNvSpPr>
            <a:spLocks noGrp="1" noRot="1" noChangeAspect="1" noChangeArrowheads="1" noTextEdit="1"/>
          </p:cNvSpPr>
          <p:nvPr>
            <p:ph type="sldImg"/>
          </p:nvPr>
        </p:nvSpPr>
        <p:spPr>
          <a:ln/>
        </p:spPr>
      </p:sp>
      <p:sp>
        <p:nvSpPr>
          <p:cNvPr id="70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93190-4F11-4DA6-97C8-57703DDE6EAC}" type="slidenum">
              <a:rPr lang="en-US"/>
              <a:pPr/>
              <a:t>92</a:t>
            </a:fld>
            <a:endParaRPr lang="en-US"/>
          </a:p>
        </p:txBody>
      </p:sp>
      <p:sp>
        <p:nvSpPr>
          <p:cNvPr id="6924290" name="Rectangle 2"/>
          <p:cNvSpPr>
            <a:spLocks noGrp="1" noRot="1" noChangeAspect="1" noChangeArrowheads="1" noTextEdit="1"/>
          </p:cNvSpPr>
          <p:nvPr>
            <p:ph type="sldImg"/>
          </p:nvPr>
        </p:nvSpPr>
        <p:spPr>
          <a:ln/>
        </p:spPr>
      </p:sp>
      <p:sp>
        <p:nvSpPr>
          <p:cNvPr id="69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BE5D9-0015-4A1D-9C1C-31D75BB40726}" type="slidenum">
              <a:rPr lang="en-US"/>
              <a:pPr/>
              <a:t>93</a:t>
            </a:fld>
            <a:endParaRPr lang="en-US"/>
          </a:p>
        </p:txBody>
      </p:sp>
      <p:sp>
        <p:nvSpPr>
          <p:cNvPr id="6926338" name="Rectangle 2"/>
          <p:cNvSpPr>
            <a:spLocks noGrp="1" noRot="1" noChangeAspect="1" noChangeArrowheads="1" noTextEdit="1"/>
          </p:cNvSpPr>
          <p:nvPr>
            <p:ph type="sldImg"/>
          </p:nvPr>
        </p:nvSpPr>
        <p:spPr>
          <a:ln/>
        </p:spPr>
      </p:sp>
      <p:sp>
        <p:nvSpPr>
          <p:cNvPr id="69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5641B-A09E-4564-BB21-86642D98D94D}" type="slidenum">
              <a:rPr lang="en-US"/>
              <a:pPr/>
              <a:t>94</a:t>
            </a:fld>
            <a:endParaRPr lang="en-US"/>
          </a:p>
        </p:txBody>
      </p:sp>
      <p:sp>
        <p:nvSpPr>
          <p:cNvPr id="7095298" name="Rectangle 2"/>
          <p:cNvSpPr>
            <a:spLocks noGrp="1" noRot="1" noChangeAspect="1" noChangeArrowheads="1" noTextEdit="1"/>
          </p:cNvSpPr>
          <p:nvPr>
            <p:ph type="sldImg"/>
          </p:nvPr>
        </p:nvSpPr>
        <p:spPr>
          <a:ln/>
        </p:spPr>
      </p:sp>
      <p:sp>
        <p:nvSpPr>
          <p:cNvPr id="70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016C4-AAA7-4A59-9F4B-4C5ADDC912C4}" type="slidenum">
              <a:rPr lang="en-US"/>
              <a:pPr/>
              <a:t>10</a:t>
            </a:fld>
            <a:endParaRPr lang="en-US"/>
          </a:p>
        </p:txBody>
      </p:sp>
      <p:sp>
        <p:nvSpPr>
          <p:cNvPr id="7022594" name="Rectangle 2"/>
          <p:cNvSpPr>
            <a:spLocks noGrp="1" noRot="1" noChangeAspect="1" noChangeArrowheads="1" noTextEdit="1"/>
          </p:cNvSpPr>
          <p:nvPr>
            <p:ph type="sldImg"/>
          </p:nvPr>
        </p:nvSpPr>
        <p:spPr>
          <a:xfrm>
            <a:off x="1190625" y="701675"/>
            <a:ext cx="4624388" cy="3468688"/>
          </a:xfrm>
          <a:ln cap="flat"/>
        </p:spPr>
      </p:sp>
      <p:sp>
        <p:nvSpPr>
          <p:cNvPr id="7022595" name="Rectangle 3"/>
          <p:cNvSpPr>
            <a:spLocks noGrp="1" noChangeArrowheads="1"/>
          </p:cNvSpPr>
          <p:nvPr>
            <p:ph type="body" idx="1"/>
          </p:nvPr>
        </p:nvSpPr>
        <p:spPr>
          <a:ln/>
        </p:spPr>
        <p:txBody>
          <a:bodyPr lIns="92073" tIns="46037" rIns="92073" bIns="46037"/>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18FB4-806B-4EDF-9096-8F9F9F7F2FC7}" type="slidenum">
              <a:rPr lang="en-US"/>
              <a:pPr/>
              <a:t>95</a:t>
            </a:fld>
            <a:endParaRPr lang="en-US"/>
          </a:p>
        </p:txBody>
      </p:sp>
      <p:sp>
        <p:nvSpPr>
          <p:cNvPr id="6928386" name="Rectangle 2"/>
          <p:cNvSpPr>
            <a:spLocks noGrp="1" noRot="1" noChangeAspect="1" noChangeArrowheads="1" noTextEdit="1"/>
          </p:cNvSpPr>
          <p:nvPr>
            <p:ph type="sldImg"/>
          </p:nvPr>
        </p:nvSpPr>
        <p:spPr>
          <a:ln/>
        </p:spPr>
      </p:sp>
      <p:sp>
        <p:nvSpPr>
          <p:cNvPr id="69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F6FD3-7CC5-42BC-BE7D-F00FEDD65C26}" type="slidenum">
              <a:rPr lang="en-US"/>
              <a:pPr/>
              <a:t>96</a:t>
            </a:fld>
            <a:endParaRPr lang="en-US"/>
          </a:p>
        </p:txBody>
      </p:sp>
      <p:sp>
        <p:nvSpPr>
          <p:cNvPr id="6930434" name="Rectangle 2"/>
          <p:cNvSpPr>
            <a:spLocks noGrp="1" noRot="1" noChangeAspect="1" noChangeArrowheads="1" noTextEdit="1"/>
          </p:cNvSpPr>
          <p:nvPr>
            <p:ph type="sldImg"/>
          </p:nvPr>
        </p:nvSpPr>
        <p:spPr>
          <a:ln/>
        </p:spPr>
      </p:sp>
      <p:sp>
        <p:nvSpPr>
          <p:cNvPr id="69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81679-2692-41D5-96AD-3364A453F63E}" type="slidenum">
              <a:rPr lang="en-US"/>
              <a:pPr/>
              <a:t>97</a:t>
            </a:fld>
            <a:endParaRPr lang="en-US"/>
          </a:p>
        </p:txBody>
      </p:sp>
      <p:sp>
        <p:nvSpPr>
          <p:cNvPr id="6932482" name="Rectangle 2"/>
          <p:cNvSpPr>
            <a:spLocks noGrp="1" noRot="1" noChangeAspect="1" noChangeArrowheads="1" noTextEdit="1"/>
          </p:cNvSpPr>
          <p:nvPr>
            <p:ph type="sldImg"/>
          </p:nvPr>
        </p:nvSpPr>
        <p:spPr>
          <a:ln/>
        </p:spPr>
      </p:sp>
      <p:sp>
        <p:nvSpPr>
          <p:cNvPr id="6932483"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35924-955B-4E3F-B184-CD41B993D973}" type="slidenum">
              <a:rPr lang="en-US"/>
              <a:pPr/>
              <a:t>98</a:t>
            </a:fld>
            <a:endParaRPr lang="en-US"/>
          </a:p>
        </p:txBody>
      </p:sp>
      <p:sp>
        <p:nvSpPr>
          <p:cNvPr id="6934530" name="Rectangle 2"/>
          <p:cNvSpPr>
            <a:spLocks noGrp="1" noRot="1" noChangeAspect="1" noChangeArrowheads="1" noTextEdit="1"/>
          </p:cNvSpPr>
          <p:nvPr>
            <p:ph type="sldImg"/>
          </p:nvPr>
        </p:nvSpPr>
        <p:spPr>
          <a:ln/>
        </p:spPr>
      </p:sp>
      <p:sp>
        <p:nvSpPr>
          <p:cNvPr id="69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B27BA-EC08-436E-A753-C7494C21A376}" type="slidenum">
              <a:rPr lang="en-US"/>
              <a:pPr/>
              <a:t>99</a:t>
            </a:fld>
            <a:endParaRPr lang="en-US"/>
          </a:p>
        </p:txBody>
      </p:sp>
      <p:sp>
        <p:nvSpPr>
          <p:cNvPr id="6936578" name="Rectangle 2"/>
          <p:cNvSpPr>
            <a:spLocks noGrp="1" noRot="1" noChangeAspect="1" noChangeArrowheads="1" noTextEdit="1"/>
          </p:cNvSpPr>
          <p:nvPr>
            <p:ph type="sldImg"/>
          </p:nvPr>
        </p:nvSpPr>
        <p:spPr>
          <a:ln/>
        </p:spPr>
      </p:sp>
      <p:sp>
        <p:nvSpPr>
          <p:cNvPr id="6936579" name="Rectangle 3"/>
          <p:cNvSpPr>
            <a:spLocks noGrp="1" noChangeArrowheads="1"/>
          </p:cNvSpPr>
          <p:nvPr>
            <p:ph type="body" idx="1"/>
          </p:nvPr>
        </p:nvSpPr>
        <p:spPr/>
        <p:txBody>
          <a:bodyPr/>
          <a:lstStyle/>
          <a:p>
            <a:r>
              <a:rPr lang="en-US"/>
              <a:t>Updated</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641DE-3B39-429B-B5A8-CEC435BA24DD}" type="slidenum">
              <a:rPr lang="en-US"/>
              <a:pPr/>
              <a:t>100</a:t>
            </a:fld>
            <a:endParaRPr lang="en-US"/>
          </a:p>
        </p:txBody>
      </p:sp>
      <p:sp>
        <p:nvSpPr>
          <p:cNvPr id="6938626" name="Rectangle 2"/>
          <p:cNvSpPr>
            <a:spLocks noGrp="1" noRot="1" noChangeAspect="1" noChangeArrowheads="1" noTextEdit="1"/>
          </p:cNvSpPr>
          <p:nvPr>
            <p:ph type="sldImg"/>
          </p:nvPr>
        </p:nvSpPr>
        <p:spPr>
          <a:ln/>
        </p:spPr>
      </p:sp>
      <p:sp>
        <p:nvSpPr>
          <p:cNvPr id="69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FA9FB-8AAD-47D4-951C-E0FA66E7C57C}" type="slidenum">
              <a:rPr lang="en-US"/>
              <a:pPr/>
              <a:t>101</a:t>
            </a:fld>
            <a:endParaRPr lang="en-US"/>
          </a:p>
        </p:txBody>
      </p:sp>
      <p:sp>
        <p:nvSpPr>
          <p:cNvPr id="6940674" name="Rectangle 2"/>
          <p:cNvSpPr>
            <a:spLocks noGrp="1" noRot="1" noChangeAspect="1" noChangeArrowheads="1" noTextEdit="1"/>
          </p:cNvSpPr>
          <p:nvPr>
            <p:ph type="sldImg"/>
          </p:nvPr>
        </p:nvSpPr>
        <p:spPr>
          <a:ln/>
        </p:spPr>
      </p:sp>
      <p:sp>
        <p:nvSpPr>
          <p:cNvPr id="69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1884-AA24-480B-B7FA-DB3DCD24898A}" type="slidenum">
              <a:rPr lang="en-US"/>
              <a:pPr/>
              <a:t>102</a:t>
            </a:fld>
            <a:endParaRPr lang="en-US"/>
          </a:p>
        </p:txBody>
      </p:sp>
      <p:sp>
        <p:nvSpPr>
          <p:cNvPr id="6942722" name="Rectangle 2"/>
          <p:cNvSpPr>
            <a:spLocks noGrp="1" noRot="1" noChangeAspect="1" noChangeArrowheads="1" noTextEdit="1"/>
          </p:cNvSpPr>
          <p:nvPr>
            <p:ph type="sldImg"/>
          </p:nvPr>
        </p:nvSpPr>
        <p:spPr>
          <a:ln/>
        </p:spPr>
      </p:sp>
      <p:sp>
        <p:nvSpPr>
          <p:cNvPr id="69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76660-A158-4C34-9FA5-EFCB8E192C6A}" type="slidenum">
              <a:rPr lang="en-US"/>
              <a:pPr/>
              <a:t>103</a:t>
            </a:fld>
            <a:endParaRPr lang="en-US"/>
          </a:p>
        </p:txBody>
      </p:sp>
      <p:sp>
        <p:nvSpPr>
          <p:cNvPr id="6944770" name="Rectangle 2"/>
          <p:cNvSpPr>
            <a:spLocks noGrp="1" noRot="1" noChangeAspect="1" noChangeArrowheads="1" noTextEdit="1"/>
          </p:cNvSpPr>
          <p:nvPr>
            <p:ph type="sldImg"/>
          </p:nvPr>
        </p:nvSpPr>
        <p:spPr>
          <a:ln/>
        </p:spPr>
      </p:sp>
      <p:sp>
        <p:nvSpPr>
          <p:cNvPr id="69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76660-A158-4C34-9FA5-EFCB8E192C6A}" type="slidenum">
              <a:rPr lang="en-US"/>
              <a:pPr/>
              <a:t>104</a:t>
            </a:fld>
            <a:endParaRPr lang="en-US"/>
          </a:p>
        </p:txBody>
      </p:sp>
      <p:sp>
        <p:nvSpPr>
          <p:cNvPr id="6944770" name="Rectangle 2"/>
          <p:cNvSpPr>
            <a:spLocks noGrp="1" noRot="1" noChangeAspect="1" noChangeArrowheads="1" noTextEdit="1"/>
          </p:cNvSpPr>
          <p:nvPr>
            <p:ph type="sldImg"/>
          </p:nvPr>
        </p:nvSpPr>
        <p:spPr>
          <a:ln/>
        </p:spPr>
      </p:sp>
      <p:sp>
        <p:nvSpPr>
          <p:cNvPr id="6944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E7CF6764-C22F-48B6-ACEB-27912ADE7B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18845C44-2351-44AE-8992-1311817F46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4D6B50C-CA3E-4AD5-BE70-7C14782C81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096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endParaRPr lang="en-US"/>
          </a:p>
        </p:txBody>
      </p:sp>
      <p:sp>
        <p:nvSpPr>
          <p:cNvPr id="4" name="Slide Number Placeholder 3"/>
          <p:cNvSpPr>
            <a:spLocks noGrp="1"/>
          </p:cNvSpPr>
          <p:nvPr>
            <p:ph type="sldNum" sz="quarter" idx="10"/>
          </p:nvPr>
        </p:nvSpPr>
        <p:spPr>
          <a:xfrm>
            <a:off x="6553200" y="6248400"/>
            <a:ext cx="1905000" cy="457200"/>
          </a:xfrm>
        </p:spPr>
        <p:txBody>
          <a:bodyPr/>
          <a:lstStyle>
            <a:lvl1pPr>
              <a:defRPr smtClean="0"/>
            </a:lvl1pPr>
          </a:lstStyle>
          <a:p>
            <a:pPr>
              <a:defRPr/>
            </a:pPr>
            <a:fld id="{2453C0CD-113D-4565-AB30-DF20D13FF4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7C8DD70C-C5EC-4E9D-9FB7-5D1BB7A7E4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A6897F58-737A-47BF-B5E7-5745EA0B9A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EE81FFE4-46DA-42A3-8F02-838C462BAD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0DEB8E11-AF3D-4120-8AE0-CEA07327CA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7A0DFD18-372E-478A-8F9C-310B8E2A69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B59555D0-BC6D-4BD2-A04E-6B5F279A26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0A093F60-48E6-4ED5-BAB3-2F15A6851F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13B07E5-2E55-42D0-9062-5B5AB66BC7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2185D"/>
            </a:gs>
            <a:gs pos="100000">
              <a:schemeClr val="bg1"/>
            </a:gs>
          </a:gsLst>
          <a:lin ang="5400000" scaled="1"/>
        </a:gradFill>
        <a:effectLst/>
      </p:bgPr>
    </p:bg>
    <p:spTree>
      <p:nvGrpSpPr>
        <p:cNvPr id="1" name=""/>
        <p:cNvGrpSpPr/>
        <p:nvPr/>
      </p:nvGrpSpPr>
      <p:grpSpPr>
        <a:xfrm>
          <a:off x="0" y="0"/>
          <a:ext cx="0" cy="0"/>
          <a:chOff x="0" y="0"/>
          <a:chExt cx="0" cy="0"/>
        </a:xfrm>
      </p:grpSpPr>
      <p:pic>
        <p:nvPicPr>
          <p:cNvPr id="6789122" name="Picture 43" descr="goesr_iosspdt_template1"/>
          <p:cNvPicPr>
            <a:picLocks noChangeAspect="1" noChangeArrowheads="1"/>
          </p:cNvPicPr>
          <p:nvPr userDrawn="1"/>
        </p:nvPicPr>
        <p:blipFill>
          <a:blip r:embed="rId14" cstate="print">
            <a:lum bright="-30000" contrast="-36000"/>
          </a:blip>
          <a:srcRect/>
          <a:stretch>
            <a:fillRect/>
          </a:stretch>
        </p:blipFill>
        <p:spPr bwMode="auto">
          <a:xfrm>
            <a:off x="0" y="0"/>
            <a:ext cx="9142413" cy="6856413"/>
          </a:xfrm>
          <a:prstGeom prst="rect">
            <a:avLst/>
          </a:prstGeom>
          <a:noFill/>
          <a:ln w="9525">
            <a:noFill/>
            <a:miter lim="800000"/>
            <a:headEnd/>
            <a:tailEnd/>
          </a:ln>
        </p:spPr>
      </p:pic>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rgbClr val="FFFF00"/>
                </a:solidFill>
                <a:latin typeface="Times New Roman" pitchFamily="18" charset="0"/>
              </a:defRPr>
            </a:lvl1pPr>
          </a:lstStyle>
          <a:p>
            <a:pPr>
              <a:defRPr/>
            </a:pPr>
            <a:fld id="{6141A2BF-6ED1-4414-9A02-C9D6BFCD5118}" type="slidenum">
              <a:rPr lang="en-US"/>
              <a:pPr>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a:defRPr/>
            </a:pPr>
            <a:endParaRPr lang="en-US" sz="1600" b="1">
              <a:solidFill>
                <a:srgbClr val="FFFF00"/>
              </a:solidFill>
              <a:latin typeface="Arial" charset="0"/>
            </a:endParaRPr>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a:defRPr/>
            </a:pPr>
            <a:endParaRPr lang="en-US" sz="1600" b="1">
              <a:solidFill>
                <a:srgbClr val="FFFF00"/>
              </a:solidFill>
              <a:latin typeface="Arial" charset="0"/>
            </a:endParaRPr>
          </a:p>
        </p:txBody>
      </p:sp>
      <p:sp>
        <p:nvSpPr>
          <p:cNvPr id="1031" name="Rectangle 7"/>
          <p:cNvSpPr>
            <a:spLocks noGrp="1" noChangeArrowheads="1"/>
          </p:cNvSpPr>
          <p:nvPr>
            <p:ph type="title"/>
          </p:nvPr>
        </p:nvSpPr>
        <p:spPr bwMode="auto">
          <a:xfrm>
            <a:off x="1295400" y="228600"/>
            <a:ext cx="60960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789130" name="Picture 39" descr="NOAA-NESDIS"/>
          <p:cNvPicPr>
            <a:picLocks noChangeAspect="1" noChangeArrowheads="1"/>
          </p:cNvPicPr>
          <p:nvPr/>
        </p:nvPicPr>
        <p:blipFill>
          <a:blip r:embed="rId15" cstate="print"/>
          <a:srcRect/>
          <a:stretch>
            <a:fillRect/>
          </a:stretch>
        </p:blipFill>
        <p:spPr bwMode="auto">
          <a:xfrm>
            <a:off x="84138" y="133350"/>
            <a:ext cx="1231900"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ftr="0" dt="0"/>
  <p:txStyles>
    <p:titleStyle>
      <a:lvl1pPr algn="ctr" rtl="0" fontAlgn="base">
        <a:lnSpc>
          <a:spcPct val="85000"/>
        </a:lnSpc>
        <a:spcBef>
          <a:spcPct val="0"/>
        </a:spcBef>
        <a:spcAft>
          <a:spcPct val="0"/>
        </a:spcAft>
        <a:defRPr sz="3600" b="1">
          <a:solidFill>
            <a:srgbClr val="FAFD00"/>
          </a:solidFill>
          <a:latin typeface="+mj-lt"/>
          <a:ea typeface="+mj-ea"/>
          <a:cs typeface="+mj-cs"/>
        </a:defRPr>
      </a:lvl1pPr>
      <a:lvl2pPr algn="ctr" rtl="0" fontAlgn="base">
        <a:lnSpc>
          <a:spcPct val="85000"/>
        </a:lnSpc>
        <a:spcBef>
          <a:spcPct val="0"/>
        </a:spcBef>
        <a:spcAft>
          <a:spcPct val="0"/>
        </a:spcAft>
        <a:defRPr sz="3600" b="1">
          <a:solidFill>
            <a:srgbClr val="FAFD00"/>
          </a:solidFill>
          <a:latin typeface="Book Antiqua" pitchFamily="18" charset="0"/>
        </a:defRPr>
      </a:lvl2pPr>
      <a:lvl3pPr algn="ctr" rtl="0" fontAlgn="base">
        <a:lnSpc>
          <a:spcPct val="85000"/>
        </a:lnSpc>
        <a:spcBef>
          <a:spcPct val="0"/>
        </a:spcBef>
        <a:spcAft>
          <a:spcPct val="0"/>
        </a:spcAft>
        <a:defRPr sz="3600" b="1">
          <a:solidFill>
            <a:srgbClr val="FAFD00"/>
          </a:solidFill>
          <a:latin typeface="Book Antiqua" pitchFamily="18" charset="0"/>
        </a:defRPr>
      </a:lvl3pPr>
      <a:lvl4pPr algn="ctr" rtl="0" fontAlgn="base">
        <a:lnSpc>
          <a:spcPct val="85000"/>
        </a:lnSpc>
        <a:spcBef>
          <a:spcPct val="0"/>
        </a:spcBef>
        <a:spcAft>
          <a:spcPct val="0"/>
        </a:spcAft>
        <a:defRPr sz="3600" b="1">
          <a:solidFill>
            <a:srgbClr val="FAFD00"/>
          </a:solidFill>
          <a:latin typeface="Book Antiqua" pitchFamily="18" charset="0"/>
        </a:defRPr>
      </a:lvl4pPr>
      <a:lvl5pPr algn="ctr" rtl="0" fontAlgn="base">
        <a:lnSpc>
          <a:spcPct val="85000"/>
        </a:lnSpc>
        <a:spcBef>
          <a:spcPct val="0"/>
        </a:spcBef>
        <a:spcAft>
          <a:spcPct val="0"/>
        </a:spcAft>
        <a:defRPr sz="3600" b="1">
          <a:solidFill>
            <a:srgbClr val="FAFD00"/>
          </a:solidFill>
          <a:latin typeface="Book Antiqua" pitchFamily="18" charset="0"/>
        </a:defRPr>
      </a:lvl5pPr>
      <a:lvl6pPr marL="457200" algn="ctr" rtl="0" fontAlgn="base">
        <a:lnSpc>
          <a:spcPct val="85000"/>
        </a:lnSpc>
        <a:spcBef>
          <a:spcPct val="0"/>
        </a:spcBef>
        <a:spcAft>
          <a:spcPct val="0"/>
        </a:spcAft>
        <a:defRPr sz="3600" b="1">
          <a:solidFill>
            <a:srgbClr val="FAFD00"/>
          </a:solidFill>
          <a:latin typeface="Book Antiqua" pitchFamily="18" charset="0"/>
        </a:defRPr>
      </a:lvl6pPr>
      <a:lvl7pPr marL="914400" algn="ctr" rtl="0" fontAlgn="base">
        <a:lnSpc>
          <a:spcPct val="85000"/>
        </a:lnSpc>
        <a:spcBef>
          <a:spcPct val="0"/>
        </a:spcBef>
        <a:spcAft>
          <a:spcPct val="0"/>
        </a:spcAft>
        <a:defRPr sz="3600" b="1">
          <a:solidFill>
            <a:srgbClr val="FAFD00"/>
          </a:solidFill>
          <a:latin typeface="Book Antiqua" pitchFamily="18" charset="0"/>
        </a:defRPr>
      </a:lvl7pPr>
      <a:lvl8pPr marL="1371600" algn="ctr" rtl="0" fontAlgn="base">
        <a:lnSpc>
          <a:spcPct val="85000"/>
        </a:lnSpc>
        <a:spcBef>
          <a:spcPct val="0"/>
        </a:spcBef>
        <a:spcAft>
          <a:spcPct val="0"/>
        </a:spcAft>
        <a:defRPr sz="3600" b="1">
          <a:solidFill>
            <a:srgbClr val="FAFD00"/>
          </a:solidFill>
          <a:latin typeface="Book Antiqua" pitchFamily="18" charset="0"/>
        </a:defRPr>
      </a:lvl8pPr>
      <a:lvl9pPr marL="1828800" algn="ctr" rtl="0" fontAlgn="base">
        <a:lnSpc>
          <a:spcPct val="85000"/>
        </a:lnSpc>
        <a:spcBef>
          <a:spcPct val="0"/>
        </a:spcBef>
        <a:spcAft>
          <a:spcPct val="0"/>
        </a:spcAft>
        <a:defRPr sz="3600" b="1">
          <a:solidFill>
            <a:srgbClr val="FAFD00"/>
          </a:solidFill>
          <a:latin typeface="Book Antiqua" pitchFamily="18" charset="0"/>
        </a:defRPr>
      </a:lvl9pPr>
    </p:titleStyle>
    <p:bodyStyle>
      <a:lvl1pPr marL="342900" indent="-342900" algn="l" rtl="0" fontAlgn="base">
        <a:spcBef>
          <a:spcPct val="20000"/>
        </a:spcBef>
        <a:spcAft>
          <a:spcPct val="0"/>
        </a:spcAft>
        <a:buClr>
          <a:srgbClr val="FAFD00"/>
        </a:buClr>
        <a:buSzPct val="100000"/>
        <a:buFont typeface="Symbol" pitchFamily="18" charset="2"/>
        <a:buChar char="·"/>
        <a:defRPr sz="2800">
          <a:solidFill>
            <a:srgbClr val="F8F8F8"/>
          </a:solidFill>
          <a:latin typeface="+mn-lt"/>
          <a:ea typeface="+mn-ea"/>
          <a:cs typeface="+mn-cs"/>
        </a:defRPr>
      </a:lvl1pPr>
      <a:lvl2pPr marL="742950" indent="-285750" algn="l" rtl="0" fontAlgn="base">
        <a:spcBef>
          <a:spcPct val="20000"/>
        </a:spcBef>
        <a:spcAft>
          <a:spcPct val="0"/>
        </a:spcAft>
        <a:buClr>
          <a:srgbClr val="A2D7FF"/>
        </a:buClr>
        <a:buSzPct val="100000"/>
        <a:buChar char="»"/>
        <a:defRPr sz="2400">
          <a:solidFill>
            <a:srgbClr val="F8F8F8"/>
          </a:solidFill>
          <a:latin typeface="+mn-lt"/>
        </a:defRPr>
      </a:lvl2pPr>
      <a:lvl3pPr marL="1143000" indent="-228600" algn="l" rtl="0" fontAlgn="base">
        <a:spcBef>
          <a:spcPct val="20000"/>
        </a:spcBef>
        <a:spcAft>
          <a:spcPct val="0"/>
        </a:spcAft>
        <a:buClr>
          <a:srgbClr val="FF6600"/>
        </a:buClr>
        <a:buSzPct val="100000"/>
        <a:buFont typeface="Times New Roman" pitchFamily="18" charset="0"/>
        <a:buChar char="–"/>
        <a:defRPr sz="2400">
          <a:solidFill>
            <a:srgbClr val="F8F8F8"/>
          </a:solidFill>
          <a:latin typeface="+mn-lt"/>
        </a:defRPr>
      </a:lvl3pPr>
      <a:lvl4pPr marL="1600200" indent="-228600" algn="l" rtl="0" fontAlgn="base">
        <a:spcBef>
          <a:spcPct val="20000"/>
        </a:spcBef>
        <a:spcAft>
          <a:spcPct val="0"/>
        </a:spcAft>
        <a:buClr>
          <a:schemeClr val="accent2"/>
        </a:buClr>
        <a:buSzPct val="65000"/>
        <a:buFont typeface="Monotype Sorts" pitchFamily="2" charset="2"/>
        <a:buChar char="l"/>
        <a:defRPr sz="2000">
          <a:solidFill>
            <a:srgbClr val="F8F8F8"/>
          </a:solidFill>
          <a:latin typeface="+mn-lt"/>
        </a:defRPr>
      </a:lvl4pPr>
      <a:lvl5pPr marL="2057400" indent="-228600" algn="l" rtl="0" fontAlgn="base">
        <a:spcBef>
          <a:spcPct val="20000"/>
        </a:spcBef>
        <a:spcAft>
          <a:spcPct val="0"/>
        </a:spcAft>
        <a:buClr>
          <a:schemeClr val="folHlink"/>
        </a:buClr>
        <a:buSzPct val="100000"/>
        <a:buChar char="»"/>
        <a:defRPr sz="2000">
          <a:solidFill>
            <a:srgbClr val="F8F8F8"/>
          </a:solidFill>
          <a:latin typeface="+mn-lt"/>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7887418-C0D5-4C16-B16F-E7DD26F2DA1A}" type="slidenum">
              <a:rPr lang="en-US"/>
              <a:pPr>
                <a:defRPr/>
              </a:pPr>
              <a:t>1</a:t>
            </a:fld>
            <a:endParaRPr lang="en-US" dirty="0"/>
          </a:p>
        </p:txBody>
      </p:sp>
      <p:sp>
        <p:nvSpPr>
          <p:cNvPr id="6839298" name="Rectangle 2"/>
          <p:cNvSpPr>
            <a:spLocks noGrp="1" noChangeArrowheads="1"/>
          </p:cNvSpPr>
          <p:nvPr>
            <p:ph type="ctrTitle"/>
          </p:nvPr>
        </p:nvSpPr>
        <p:spPr>
          <a:xfrm>
            <a:off x="685800" y="1752600"/>
            <a:ext cx="7772400" cy="2667000"/>
          </a:xfrm>
          <a:noFill/>
          <a:ln/>
        </p:spPr>
        <p:txBody>
          <a:bodyPr anchor="ctr"/>
          <a:lstStyle/>
          <a:p>
            <a:r>
              <a:rPr lang="en-US" sz="2800" dirty="0"/>
              <a:t/>
            </a:r>
            <a:br>
              <a:rPr lang="en-US" sz="2800" dirty="0"/>
            </a:br>
            <a:r>
              <a:rPr lang="en-US" sz="2800" dirty="0"/>
              <a:t> </a:t>
            </a:r>
            <a:r>
              <a:rPr lang="en-US" sz="3200" dirty="0"/>
              <a:t>NetCDF4 Reformatting Toolkit (N4RT):  BUFR and GRIB2 Tailoring</a:t>
            </a:r>
            <a:r>
              <a:rPr lang="en-US" dirty="0"/>
              <a:t> </a:t>
            </a:r>
            <a:r>
              <a:rPr lang="en-US" sz="2400" dirty="0"/>
              <a:t/>
            </a:r>
            <a:br>
              <a:rPr lang="en-US" sz="2400" dirty="0"/>
            </a:br>
            <a:r>
              <a:rPr lang="en-US" sz="1800" dirty="0"/>
              <a:t/>
            </a:r>
            <a:br>
              <a:rPr lang="en-US" sz="1800" dirty="0"/>
            </a:br>
            <a:r>
              <a:rPr lang="en-US" sz="3200" i="1" dirty="0" smtClean="0"/>
              <a:t>Algorithm Readiness Review (ARR) for </a:t>
            </a:r>
            <a:br>
              <a:rPr lang="en-US" sz="3200" i="1" dirty="0" smtClean="0"/>
            </a:br>
            <a:r>
              <a:rPr lang="en-US" sz="3200" i="1" dirty="0" smtClean="0"/>
              <a:t>Phase 1 SDR Products</a:t>
            </a:r>
            <a:r>
              <a:rPr lang="en-US" sz="2400" i="1" dirty="0"/>
              <a:t/>
            </a:r>
            <a:br>
              <a:rPr lang="en-US" sz="2400" i="1" dirty="0"/>
            </a:br>
            <a:r>
              <a:rPr lang="en-US" sz="2400" i="1" dirty="0"/>
              <a:t/>
            </a:r>
            <a:br>
              <a:rPr lang="en-US" sz="2400" i="1" dirty="0"/>
            </a:br>
            <a:r>
              <a:rPr lang="en-US" sz="2400" dirty="0" smtClean="0">
                <a:solidFill>
                  <a:srgbClr val="FFFF00"/>
                </a:solidFill>
              </a:rPr>
              <a:t> May 2, 2012</a:t>
            </a:r>
            <a:endParaRPr lang="en-US" sz="2000" dirty="0">
              <a:solidFill>
                <a:srgbClr val="FFFF00"/>
              </a:solidFill>
            </a:endParaRPr>
          </a:p>
        </p:txBody>
      </p:sp>
      <p:sp>
        <p:nvSpPr>
          <p:cNvPr id="6839299" name="Rectangle 3"/>
          <p:cNvSpPr>
            <a:spLocks noGrp="1" noChangeArrowheads="1"/>
          </p:cNvSpPr>
          <p:nvPr>
            <p:ph type="subTitle" idx="1"/>
          </p:nvPr>
        </p:nvSpPr>
        <p:spPr>
          <a:xfrm>
            <a:off x="990600" y="4800600"/>
            <a:ext cx="7239000" cy="1752600"/>
          </a:xfrm>
          <a:noFill/>
          <a:ln/>
        </p:spPr>
        <p:txBody>
          <a:bodyPr/>
          <a:lstStyle/>
          <a:p>
            <a:pPr marL="342900" indent="-342900">
              <a:lnSpc>
                <a:spcPct val="90000"/>
              </a:lnSpc>
            </a:pPr>
            <a:r>
              <a:rPr lang="en-US" sz="1800" i="1" dirty="0" smtClean="0"/>
              <a:t>Prepared By:</a:t>
            </a:r>
            <a:r>
              <a:rPr lang="en-US" sz="1800" dirty="0" smtClean="0"/>
              <a:t>  Tom King</a:t>
            </a:r>
            <a:r>
              <a:rPr lang="en-US" sz="1800" baseline="30000" dirty="0" smtClean="0"/>
              <a:t>1</a:t>
            </a:r>
            <a:r>
              <a:rPr lang="en-US" sz="1800" dirty="0" smtClean="0"/>
              <a:t> and Yi Song</a:t>
            </a:r>
            <a:r>
              <a:rPr lang="en-US" sz="1800" baseline="30000" dirty="0" smtClean="0"/>
              <a:t>1</a:t>
            </a:r>
          </a:p>
          <a:p>
            <a:pPr marL="342900" indent="-342900">
              <a:lnSpc>
                <a:spcPct val="90000"/>
              </a:lnSpc>
            </a:pPr>
            <a:r>
              <a:rPr lang="en-US" sz="1800" baseline="30000" dirty="0" smtClean="0"/>
              <a:t>1 </a:t>
            </a:r>
            <a:r>
              <a:rPr lang="en-US" sz="1800" dirty="0" smtClean="0"/>
              <a:t>Riverside</a:t>
            </a:r>
          </a:p>
          <a:p>
            <a:pPr marL="342900" indent="-342900">
              <a:lnSpc>
                <a:spcPct val="90000"/>
              </a:lnSpc>
            </a:pPr>
            <a:r>
              <a:rPr lang="en-US" sz="1800" baseline="30000" dirty="0" smtClean="0"/>
              <a:t>2 </a:t>
            </a:r>
            <a:r>
              <a:rPr lang="en-US" sz="1800" dirty="0" smtClean="0"/>
              <a:t>NOAA/NESDIS/STAR</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225269-CB90-4B95-8C86-B8E2A5B5797D}" type="slidenum">
              <a:rPr lang="en-US"/>
              <a:pPr>
                <a:defRPr/>
              </a:pPr>
              <a:t>10</a:t>
            </a:fld>
            <a:endParaRPr lang="en-US"/>
          </a:p>
        </p:txBody>
      </p:sp>
      <p:sp>
        <p:nvSpPr>
          <p:cNvPr id="7021570" name="Rectangle 2"/>
          <p:cNvSpPr>
            <a:spLocks noGrp="1" noChangeArrowheads="1"/>
          </p:cNvSpPr>
          <p:nvPr>
            <p:ph type="body" idx="1"/>
          </p:nvPr>
        </p:nvSpPr>
        <p:spPr>
          <a:xfrm>
            <a:off x="304800" y="1752600"/>
            <a:ext cx="8458200" cy="4953000"/>
          </a:xfrm>
          <a:noFill/>
          <a:ln/>
        </p:spPr>
        <p:txBody>
          <a:bodyPr/>
          <a:lstStyle/>
          <a:p>
            <a:r>
              <a:rPr lang="en-US" sz="2000" dirty="0" smtClean="0"/>
              <a:t>Phase 1 SDR</a:t>
            </a:r>
          </a:p>
          <a:p>
            <a:pPr lvl="1"/>
            <a:r>
              <a:rPr lang="en-US" sz="1600" dirty="0" err="1" smtClean="0"/>
              <a:t>CrIS</a:t>
            </a:r>
            <a:r>
              <a:rPr lang="en-US" sz="1600" dirty="0" smtClean="0"/>
              <a:t> Radiances (BUFR)</a:t>
            </a:r>
          </a:p>
          <a:p>
            <a:pPr lvl="1"/>
            <a:r>
              <a:rPr lang="en-US" sz="1600" dirty="0" smtClean="0"/>
              <a:t>ATMS </a:t>
            </a:r>
            <a:r>
              <a:rPr lang="en-US" sz="1600" dirty="0"/>
              <a:t>Radiances </a:t>
            </a:r>
            <a:r>
              <a:rPr lang="en-US" sz="1600" dirty="0" smtClean="0"/>
              <a:t>(BUFR)</a:t>
            </a:r>
            <a:endParaRPr lang="en-US" sz="1600" dirty="0"/>
          </a:p>
          <a:p>
            <a:pPr lvl="1"/>
            <a:r>
              <a:rPr lang="en-US" sz="1600" dirty="0" smtClean="0"/>
              <a:t>VIIRS </a:t>
            </a:r>
            <a:r>
              <a:rPr lang="en-US" sz="1600" dirty="0"/>
              <a:t>Radiances </a:t>
            </a:r>
            <a:r>
              <a:rPr lang="en-US" sz="1600" dirty="0" smtClean="0"/>
              <a:t>(BUFR)</a:t>
            </a:r>
          </a:p>
          <a:p>
            <a:pPr lvl="1"/>
            <a:r>
              <a:rPr lang="en-US" sz="1600" dirty="0" smtClean="0">
                <a:solidFill>
                  <a:srgbClr val="29FF29"/>
                </a:solidFill>
              </a:rPr>
              <a:t>Sea Surface Temperature from IDPS (BUFR)</a:t>
            </a:r>
          </a:p>
          <a:p>
            <a:r>
              <a:rPr lang="en-US" sz="2000" dirty="0" smtClean="0"/>
              <a:t>Phase 1 EDR</a:t>
            </a:r>
          </a:p>
          <a:p>
            <a:pPr lvl="1"/>
            <a:r>
              <a:rPr lang="en-US" sz="1600" dirty="0" smtClean="0"/>
              <a:t>Sea </a:t>
            </a:r>
            <a:r>
              <a:rPr lang="en-US" sz="1600" dirty="0"/>
              <a:t>Surface </a:t>
            </a:r>
            <a:r>
              <a:rPr lang="en-US" sz="1600" dirty="0" smtClean="0"/>
              <a:t>Temperature </a:t>
            </a:r>
            <a:r>
              <a:rPr lang="en-US" sz="1600" dirty="0" smtClean="0">
                <a:solidFill>
                  <a:srgbClr val="29FF29"/>
                </a:solidFill>
              </a:rPr>
              <a:t>from ACSPO</a:t>
            </a:r>
            <a:r>
              <a:rPr lang="en-US" sz="1600" dirty="0" smtClean="0"/>
              <a:t> (BUFR)</a:t>
            </a:r>
          </a:p>
          <a:p>
            <a:pPr lvl="1"/>
            <a:r>
              <a:rPr lang="en-US" sz="1600" dirty="0" smtClean="0"/>
              <a:t>Aerosol Optical Thickness (BUFR)</a:t>
            </a:r>
          </a:p>
          <a:p>
            <a:pPr lvl="1"/>
            <a:r>
              <a:rPr lang="en-US" sz="1600" dirty="0" smtClean="0"/>
              <a:t>Nadir Profile and Total Column Ozone (BUFR)</a:t>
            </a:r>
          </a:p>
          <a:p>
            <a:r>
              <a:rPr lang="en-US" sz="2000" dirty="0" smtClean="0"/>
              <a:t>Phase 2 EDR</a:t>
            </a:r>
          </a:p>
          <a:p>
            <a:pPr lvl="1"/>
            <a:r>
              <a:rPr lang="en-US" sz="1600" dirty="0" smtClean="0"/>
              <a:t>Polar Winds (BUFR)</a:t>
            </a:r>
          </a:p>
          <a:p>
            <a:pPr lvl="1"/>
            <a:r>
              <a:rPr lang="en-US" sz="1600" dirty="0" smtClean="0"/>
              <a:t>Green Vegetation Fraction (GRIB2)</a:t>
            </a:r>
          </a:p>
          <a:p>
            <a:r>
              <a:rPr lang="en-US" sz="2000" dirty="0" smtClean="0"/>
              <a:t>Phase 3 EDR</a:t>
            </a:r>
          </a:p>
          <a:p>
            <a:pPr lvl="1"/>
            <a:r>
              <a:rPr lang="en-US" sz="1600" dirty="0" smtClean="0"/>
              <a:t>OMPS Limb Profiles (BUFR)</a:t>
            </a:r>
          </a:p>
          <a:p>
            <a:pPr lvl="1"/>
            <a:r>
              <a:rPr lang="en-US" sz="1600" dirty="0" smtClean="0"/>
              <a:t>AVHRR, GOES, VIIRS Cloud Products (GRIB2)</a:t>
            </a:r>
            <a:endParaRPr lang="en-US" sz="1600" dirty="0"/>
          </a:p>
        </p:txBody>
      </p:sp>
      <p:sp>
        <p:nvSpPr>
          <p:cNvPr id="7021571" name="Rectangle 3"/>
          <p:cNvSpPr>
            <a:spLocks noGrp="1" noChangeArrowheads="1"/>
          </p:cNvSpPr>
          <p:nvPr>
            <p:ph type="title"/>
          </p:nvPr>
        </p:nvSpPr>
        <p:spPr>
          <a:noFill/>
          <a:ln/>
        </p:spPr>
        <p:txBody>
          <a:bodyPr/>
          <a:lstStyle/>
          <a:p>
            <a:r>
              <a:rPr lang="en-US" dirty="0" smtClean="0"/>
              <a:t>N4RT Project </a:t>
            </a:r>
            <a:r>
              <a:rPr lang="en-US" dirty="0"/>
              <a:t>Objectives </a:t>
            </a:r>
            <a:br>
              <a:rPr lang="en-US" dirty="0"/>
            </a:br>
            <a:r>
              <a:rPr lang="en-US" dirty="0"/>
              <a:t>Phase </a:t>
            </a:r>
            <a:r>
              <a:rPr lang="en-US" dirty="0" smtClean="0"/>
              <a:t>1-3 </a:t>
            </a:r>
            <a:r>
              <a:rPr lang="en-US" dirty="0"/>
              <a:t>Products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CBD90B-B54A-4974-91EF-95D30271B767}" type="slidenum">
              <a:rPr lang="en-US"/>
              <a:pPr>
                <a:defRPr/>
              </a:pPr>
              <a:t>100</a:t>
            </a:fld>
            <a:endParaRPr lang="en-US"/>
          </a:p>
        </p:txBody>
      </p:sp>
      <p:sp>
        <p:nvSpPr>
          <p:cNvPr id="6937602" name="Rectangle 2"/>
          <p:cNvSpPr>
            <a:spLocks noGrp="1" noChangeArrowheads="1"/>
          </p:cNvSpPr>
          <p:nvPr>
            <p:ph type="title"/>
          </p:nvPr>
        </p:nvSpPr>
        <p:spPr>
          <a:xfrm>
            <a:off x="762000" y="304800"/>
            <a:ext cx="7391400" cy="1143000"/>
          </a:xfrm>
          <a:noFill/>
          <a:ln/>
        </p:spPr>
        <p:txBody>
          <a:bodyPr/>
          <a:lstStyle/>
          <a:p>
            <a:r>
              <a:rPr lang="en-US" sz="3200"/>
              <a:t>Reformatting Toolkit </a:t>
            </a:r>
            <a:br>
              <a:rPr lang="en-US" sz="3200"/>
            </a:br>
            <a:r>
              <a:rPr lang="en-US" sz="3200"/>
              <a:t>Software: External Interfaces</a:t>
            </a:r>
          </a:p>
        </p:txBody>
      </p:sp>
      <p:sp>
        <p:nvSpPr>
          <p:cNvPr id="6937603" name="Rectangle 3"/>
          <p:cNvSpPr>
            <a:spLocks noGrp="1" noChangeArrowheads="1"/>
          </p:cNvSpPr>
          <p:nvPr>
            <p:ph type="body" idx="1"/>
          </p:nvPr>
        </p:nvSpPr>
        <p:spPr>
          <a:xfrm>
            <a:off x="152400" y="1828800"/>
            <a:ext cx="8763000" cy="4724400"/>
          </a:xfrm>
          <a:noFill/>
          <a:ln/>
        </p:spPr>
        <p:txBody>
          <a:bodyPr/>
          <a:lstStyle/>
          <a:p>
            <a:pPr marL="381000" indent="-381000">
              <a:lnSpc>
                <a:spcPct val="90000"/>
              </a:lnSpc>
            </a:pPr>
            <a:r>
              <a:rPr lang="en-US" sz="2000" dirty="0"/>
              <a:t>The driver </a:t>
            </a:r>
            <a:r>
              <a:rPr lang="en-US" sz="2000" dirty="0" smtClean="0"/>
              <a:t>script:</a:t>
            </a:r>
          </a:p>
          <a:p>
            <a:pPr marL="781050" lvl="1" indent="-381000">
              <a:lnSpc>
                <a:spcPct val="90000"/>
              </a:lnSpc>
            </a:pPr>
            <a:r>
              <a:rPr lang="en-US" sz="1600" dirty="0" smtClean="0"/>
              <a:t>Parses </a:t>
            </a:r>
            <a:r>
              <a:rPr lang="en-US" sz="1600" dirty="0"/>
              <a:t>the PCF </a:t>
            </a:r>
            <a:r>
              <a:rPr lang="en-US" sz="1600" dirty="0" smtClean="0"/>
              <a:t>content</a:t>
            </a:r>
          </a:p>
          <a:p>
            <a:pPr marL="781050" lvl="1" indent="-381000">
              <a:lnSpc>
                <a:spcPct val="90000"/>
              </a:lnSpc>
            </a:pPr>
            <a:r>
              <a:rPr lang="en-US" sz="1600" dirty="0" smtClean="0">
                <a:solidFill>
                  <a:srgbClr val="29FF29"/>
                </a:solidFill>
              </a:rPr>
              <a:t>Extracts HDF5 header metadata if applicable</a:t>
            </a:r>
          </a:p>
          <a:p>
            <a:pPr marL="781050" lvl="1" indent="-381000">
              <a:lnSpc>
                <a:spcPct val="90000"/>
              </a:lnSpc>
            </a:pPr>
            <a:r>
              <a:rPr lang="en-US" sz="1600" dirty="0" smtClean="0"/>
              <a:t>Runs h5augjpss if necessary</a:t>
            </a:r>
          </a:p>
          <a:p>
            <a:pPr marL="781050" lvl="1" indent="-381000">
              <a:lnSpc>
                <a:spcPct val="90000"/>
              </a:lnSpc>
            </a:pPr>
            <a:r>
              <a:rPr lang="en-US" sz="1600" dirty="0" smtClean="0"/>
              <a:t>Generates the intermediate resource file for the conversion executable</a:t>
            </a:r>
          </a:p>
          <a:p>
            <a:pPr marL="781050" lvl="1" indent="-381000">
              <a:lnSpc>
                <a:spcPct val="90000"/>
              </a:lnSpc>
            </a:pPr>
            <a:r>
              <a:rPr lang="en-US" sz="1600" dirty="0" smtClean="0"/>
              <a:t>Runs </a:t>
            </a:r>
            <a:r>
              <a:rPr lang="en-US" sz="1600" dirty="0"/>
              <a:t>the compiled conversion </a:t>
            </a:r>
            <a:r>
              <a:rPr lang="en-US" sz="1600" dirty="0" smtClean="0"/>
              <a:t>code</a:t>
            </a:r>
          </a:p>
          <a:p>
            <a:pPr marL="781050" lvl="1" indent="-381000">
              <a:lnSpc>
                <a:spcPct val="90000"/>
              </a:lnSpc>
            </a:pPr>
            <a:r>
              <a:rPr lang="en-US" sz="1600" dirty="0" smtClean="0"/>
              <a:t>Directs program standard output and error to log files</a:t>
            </a:r>
          </a:p>
          <a:p>
            <a:pPr marL="781050" lvl="1" indent="-381000">
              <a:lnSpc>
                <a:spcPct val="90000"/>
              </a:lnSpc>
            </a:pPr>
            <a:r>
              <a:rPr lang="en-US" sz="1600" dirty="0" smtClean="0"/>
              <a:t>Generates the return code for the DHS</a:t>
            </a:r>
          </a:p>
          <a:p>
            <a:pPr marL="781050" lvl="1" indent="-381000">
              <a:lnSpc>
                <a:spcPct val="90000"/>
              </a:lnSpc>
            </a:pPr>
            <a:r>
              <a:rPr lang="en-US" sz="1600" dirty="0" smtClean="0"/>
              <a:t>Generates </a:t>
            </a:r>
            <a:r>
              <a:rPr lang="en-US" sz="1600" dirty="0"/>
              <a:t>a </a:t>
            </a:r>
            <a:r>
              <a:rPr lang="en-US" sz="1600" dirty="0" smtClean="0"/>
              <a:t>PSF</a:t>
            </a:r>
            <a:endParaRPr lang="en-US" sz="1600" dirty="0"/>
          </a:p>
          <a:p>
            <a:pPr marL="381000" indent="-381000">
              <a:lnSpc>
                <a:spcPct val="90000"/>
              </a:lnSpc>
            </a:pPr>
            <a:endParaRPr lang="en-US" sz="2000" dirty="0"/>
          </a:p>
          <a:p>
            <a:pPr marL="381000" indent="-381000">
              <a:lnSpc>
                <a:spcPct val="90000"/>
              </a:lnSpc>
            </a:pPr>
            <a:r>
              <a:rPr lang="en-US" sz="2000" dirty="0"/>
              <a:t>If there are </a:t>
            </a:r>
            <a:r>
              <a:rPr lang="en-US" sz="2000" dirty="0" smtClean="0"/>
              <a:t>errors for a given run, NDE will direct </a:t>
            </a:r>
            <a:r>
              <a:rPr lang="en-US" sz="2000" dirty="0"/>
              <a:t>the contents of the </a:t>
            </a:r>
            <a:r>
              <a:rPr lang="en-US" sz="2000" dirty="0" smtClean="0"/>
              <a:t>run </a:t>
            </a:r>
            <a:r>
              <a:rPr lang="en-US" sz="2000" dirty="0"/>
              <a:t>in a forensics repository.</a:t>
            </a:r>
          </a:p>
          <a:p>
            <a:pPr marL="381000" indent="-381000">
              <a:lnSpc>
                <a:spcPct val="90000"/>
              </a:lnSpc>
            </a:pPr>
            <a:endParaRPr lang="en-US" sz="2000" dirty="0"/>
          </a:p>
          <a:p>
            <a:pPr marL="381000" indent="-381000">
              <a:lnSpc>
                <a:spcPct val="90000"/>
              </a:lnSpc>
            </a:pPr>
            <a:r>
              <a:rPr lang="en-US" sz="2000" dirty="0" smtClean="0"/>
              <a:t>NDE will transfer the output files to the </a:t>
            </a:r>
            <a:r>
              <a:rPr lang="en-US" sz="2000" dirty="0"/>
              <a:t>NDE </a:t>
            </a:r>
            <a:r>
              <a:rPr lang="en-US" sz="2000" dirty="0" smtClean="0"/>
              <a:t>distribution server.</a:t>
            </a:r>
            <a:endParaRPr lang="en-US" sz="20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10"/>
          </p:nvPr>
        </p:nvSpPr>
        <p:spPr/>
        <p:txBody>
          <a:bodyPr/>
          <a:lstStyle/>
          <a:p>
            <a:pPr>
              <a:defRPr/>
            </a:pPr>
            <a:fld id="{117C1FD4-BF93-4E72-B01A-4FAA04D7E767}" type="slidenum">
              <a:rPr lang="en-US"/>
              <a:pPr>
                <a:defRPr/>
              </a:pPr>
              <a:t>101</a:t>
            </a:fld>
            <a:endParaRPr lang="en-US"/>
          </a:p>
        </p:txBody>
      </p:sp>
      <p:sp>
        <p:nvSpPr>
          <p:cNvPr id="6939650" name="Rectangle 2"/>
          <p:cNvSpPr>
            <a:spLocks noGrp="1" noChangeArrowheads="1"/>
          </p:cNvSpPr>
          <p:nvPr>
            <p:ph type="title"/>
          </p:nvPr>
        </p:nvSpPr>
        <p:spPr>
          <a:noFill/>
          <a:ln/>
        </p:spPr>
        <p:txBody>
          <a:bodyPr/>
          <a:lstStyle/>
          <a:p>
            <a:r>
              <a:rPr lang="en-US" sz="3200"/>
              <a:t>Reformatting Toolkit External </a:t>
            </a:r>
            <a:br>
              <a:rPr lang="en-US" sz="3200"/>
            </a:br>
            <a:r>
              <a:rPr lang="en-US" sz="3200"/>
              <a:t>Interfaces to NDE</a:t>
            </a:r>
          </a:p>
        </p:txBody>
      </p:sp>
      <p:sp>
        <p:nvSpPr>
          <p:cNvPr id="6939651" name="Rectangle 3"/>
          <p:cNvSpPr>
            <a:spLocks noChangeArrowheads="1"/>
          </p:cNvSpPr>
          <p:nvPr/>
        </p:nvSpPr>
        <p:spPr bwMode="auto">
          <a:xfrm>
            <a:off x="304800" y="1828800"/>
            <a:ext cx="8534400" cy="4572000"/>
          </a:xfrm>
          <a:prstGeom prst="rect">
            <a:avLst/>
          </a:prstGeom>
          <a:solidFill>
            <a:srgbClr val="FFFFFF"/>
          </a:solidFill>
          <a:ln w="12700">
            <a:solidFill>
              <a:schemeClr val="tx1"/>
            </a:solidFill>
            <a:miter lim="800000"/>
            <a:headEnd type="none" w="sm" len="sm"/>
            <a:tailEnd/>
          </a:ln>
          <a:effectLst/>
        </p:spPr>
        <p:txBody>
          <a:bodyPr wrap="none" anchor="ctr"/>
          <a:lstStyle/>
          <a:p>
            <a:endParaRPr lang="en-US"/>
          </a:p>
        </p:txBody>
      </p:sp>
      <p:sp>
        <p:nvSpPr>
          <p:cNvPr id="6939652" name="Rectangle 4"/>
          <p:cNvSpPr>
            <a:spLocks noChangeArrowheads="1"/>
          </p:cNvSpPr>
          <p:nvPr/>
        </p:nvSpPr>
        <p:spPr bwMode="auto">
          <a:xfrm rot="16200000">
            <a:off x="7200900" y="2400300"/>
            <a:ext cx="762000" cy="1600200"/>
          </a:xfrm>
          <a:prstGeom prst="rect">
            <a:avLst/>
          </a:prstGeom>
          <a:solidFill>
            <a:srgbClr val="99CCFF"/>
          </a:solidFill>
          <a:ln w="9525">
            <a:solidFill>
              <a:srgbClr val="000000"/>
            </a:solidFill>
            <a:miter lim="800000"/>
            <a:headEnd/>
            <a:tailEnd/>
          </a:ln>
        </p:spPr>
        <p:txBody>
          <a:bodyPr vert="eaVert"/>
          <a:lstStyle/>
          <a:p>
            <a:pPr algn="ctr"/>
            <a:r>
              <a:rPr lang="en-US" sz="1400" b="1" dirty="0">
                <a:latin typeface="Arial" charset="0"/>
              </a:rPr>
              <a:t>Reformatting Toolkit Driver Script</a:t>
            </a:r>
          </a:p>
        </p:txBody>
      </p:sp>
      <p:sp>
        <p:nvSpPr>
          <p:cNvPr id="6939653" name="Rectangle 5"/>
          <p:cNvSpPr>
            <a:spLocks noChangeArrowheads="1"/>
          </p:cNvSpPr>
          <p:nvPr/>
        </p:nvSpPr>
        <p:spPr bwMode="auto">
          <a:xfrm rot="16200000">
            <a:off x="5143500" y="4686300"/>
            <a:ext cx="533400" cy="914400"/>
          </a:xfrm>
          <a:prstGeom prst="rect">
            <a:avLst/>
          </a:prstGeom>
          <a:solidFill>
            <a:srgbClr val="FF9900"/>
          </a:solidFill>
          <a:ln w="9525">
            <a:solidFill>
              <a:srgbClr val="000000"/>
            </a:solidFill>
            <a:miter lim="800000"/>
            <a:headEnd/>
            <a:tailEnd/>
          </a:ln>
        </p:spPr>
        <p:txBody>
          <a:bodyPr vert="eaVert"/>
          <a:lstStyle/>
          <a:p>
            <a:pPr algn="ctr"/>
            <a:r>
              <a:rPr lang="en-US" sz="2000" b="1">
                <a:latin typeface="Arial" charset="0"/>
              </a:rPr>
              <a:t>SAN</a:t>
            </a:r>
          </a:p>
        </p:txBody>
      </p:sp>
      <p:sp>
        <p:nvSpPr>
          <p:cNvPr id="6939654" name="Rectangle 6"/>
          <p:cNvSpPr>
            <a:spLocks noChangeArrowheads="1"/>
          </p:cNvSpPr>
          <p:nvPr/>
        </p:nvSpPr>
        <p:spPr bwMode="auto">
          <a:xfrm rot="16200000">
            <a:off x="3352800" y="2362200"/>
            <a:ext cx="914400" cy="1981200"/>
          </a:xfrm>
          <a:prstGeom prst="rect">
            <a:avLst/>
          </a:prstGeom>
          <a:solidFill>
            <a:schemeClr val="folHlink"/>
          </a:solidFill>
          <a:ln w="9525">
            <a:solidFill>
              <a:srgbClr val="000000"/>
            </a:solidFill>
            <a:miter lim="800000"/>
            <a:headEnd/>
            <a:tailEnd/>
          </a:ln>
        </p:spPr>
        <p:txBody>
          <a:bodyPr vert="eaVert"/>
          <a:lstStyle/>
          <a:p>
            <a:pPr algn="ctr"/>
            <a:r>
              <a:rPr lang="en-US" sz="1400" b="1">
                <a:latin typeface="Arial" charset="0"/>
              </a:rPr>
              <a:t>NDE Product Generation Manager</a:t>
            </a:r>
          </a:p>
        </p:txBody>
      </p:sp>
      <p:sp>
        <p:nvSpPr>
          <p:cNvPr id="6939655" name="Text Box 7"/>
          <p:cNvSpPr txBox="1">
            <a:spLocks noChangeArrowheads="1"/>
          </p:cNvSpPr>
          <p:nvPr/>
        </p:nvSpPr>
        <p:spPr bwMode="auto">
          <a:xfrm>
            <a:off x="2286000" y="1919288"/>
            <a:ext cx="4572000" cy="366712"/>
          </a:xfrm>
          <a:prstGeom prst="rect">
            <a:avLst/>
          </a:prstGeom>
          <a:noFill/>
          <a:ln w="12700">
            <a:noFill/>
            <a:miter lim="800000"/>
            <a:headEnd type="none" w="sm" len="sm"/>
            <a:tailEnd/>
          </a:ln>
          <a:effectLst/>
        </p:spPr>
        <p:txBody>
          <a:bodyPr>
            <a:spAutoFit/>
          </a:bodyPr>
          <a:lstStyle/>
          <a:p>
            <a:pPr>
              <a:spcBef>
                <a:spcPct val="50000"/>
              </a:spcBef>
            </a:pPr>
            <a:r>
              <a:rPr lang="en-US" sz="1800" b="1">
                <a:latin typeface="Arial" charset="0"/>
              </a:rPr>
              <a:t>Reformatting Toolkit External Interfaces</a:t>
            </a:r>
          </a:p>
        </p:txBody>
      </p:sp>
      <p:sp>
        <p:nvSpPr>
          <p:cNvPr id="6939656" name="Rectangle 8"/>
          <p:cNvSpPr>
            <a:spLocks noChangeArrowheads="1"/>
          </p:cNvSpPr>
          <p:nvPr/>
        </p:nvSpPr>
        <p:spPr bwMode="auto">
          <a:xfrm rot="16200000">
            <a:off x="914400" y="3200400"/>
            <a:ext cx="609600" cy="1066800"/>
          </a:xfrm>
          <a:prstGeom prst="rect">
            <a:avLst/>
          </a:prstGeom>
          <a:solidFill>
            <a:srgbClr val="99CC00"/>
          </a:solidFill>
          <a:ln w="9525">
            <a:solidFill>
              <a:srgbClr val="000000"/>
            </a:solidFill>
            <a:miter lim="800000"/>
            <a:headEnd/>
            <a:tailEnd/>
          </a:ln>
        </p:spPr>
        <p:txBody>
          <a:bodyPr vert="eaVert"/>
          <a:lstStyle/>
          <a:p>
            <a:pPr algn="ctr"/>
            <a:r>
              <a:rPr lang="en-US" sz="1000" b="1">
                <a:latin typeface="Arial" charset="0"/>
              </a:rPr>
              <a:t>Product Generation Specifications</a:t>
            </a:r>
          </a:p>
        </p:txBody>
      </p:sp>
      <p:sp>
        <p:nvSpPr>
          <p:cNvPr id="6939657" name="Rectangle 9"/>
          <p:cNvSpPr>
            <a:spLocks noChangeArrowheads="1"/>
          </p:cNvSpPr>
          <p:nvPr/>
        </p:nvSpPr>
        <p:spPr bwMode="auto">
          <a:xfrm rot="16200000">
            <a:off x="7239000" y="3810000"/>
            <a:ext cx="533400" cy="1295400"/>
          </a:xfrm>
          <a:prstGeom prst="rect">
            <a:avLst/>
          </a:prstGeom>
          <a:solidFill>
            <a:srgbClr val="FF9900"/>
          </a:solidFill>
          <a:ln w="9525">
            <a:solidFill>
              <a:srgbClr val="000000"/>
            </a:solidFill>
            <a:miter lim="800000"/>
            <a:headEnd/>
            <a:tailEnd/>
          </a:ln>
        </p:spPr>
        <p:txBody>
          <a:bodyPr vert="eaVert"/>
          <a:lstStyle/>
          <a:p>
            <a:pPr algn="ctr"/>
            <a:r>
              <a:rPr lang="en-US" sz="1000" b="1">
                <a:latin typeface="Arial" charset="0"/>
              </a:rPr>
              <a:t>Working Directory</a:t>
            </a:r>
          </a:p>
        </p:txBody>
      </p:sp>
      <p:sp>
        <p:nvSpPr>
          <p:cNvPr id="6939658" name="Rectangle 10"/>
          <p:cNvSpPr>
            <a:spLocks noChangeArrowheads="1"/>
          </p:cNvSpPr>
          <p:nvPr/>
        </p:nvSpPr>
        <p:spPr bwMode="auto">
          <a:xfrm rot="16200000">
            <a:off x="914400" y="2362200"/>
            <a:ext cx="609600" cy="1066800"/>
          </a:xfrm>
          <a:prstGeom prst="rect">
            <a:avLst/>
          </a:prstGeom>
          <a:solidFill>
            <a:srgbClr val="99CC00"/>
          </a:solidFill>
          <a:ln w="9525">
            <a:solidFill>
              <a:srgbClr val="000000"/>
            </a:solidFill>
            <a:miter lim="800000"/>
            <a:headEnd/>
            <a:tailEnd/>
          </a:ln>
        </p:spPr>
        <p:txBody>
          <a:bodyPr vert="eaVert"/>
          <a:lstStyle/>
          <a:p>
            <a:pPr algn="ctr"/>
            <a:r>
              <a:rPr lang="en-US" sz="1000" b="1">
                <a:latin typeface="Arial" charset="0"/>
              </a:rPr>
              <a:t>Systems Configurations</a:t>
            </a:r>
          </a:p>
        </p:txBody>
      </p:sp>
      <p:sp>
        <p:nvSpPr>
          <p:cNvPr id="6939659" name="Rectangle 11"/>
          <p:cNvSpPr>
            <a:spLocks noChangeArrowheads="1"/>
          </p:cNvSpPr>
          <p:nvPr/>
        </p:nvSpPr>
        <p:spPr bwMode="auto">
          <a:xfrm rot="16200000">
            <a:off x="2400300" y="4305300"/>
            <a:ext cx="533400" cy="914400"/>
          </a:xfrm>
          <a:prstGeom prst="rect">
            <a:avLst/>
          </a:prstGeom>
          <a:solidFill>
            <a:srgbClr val="FF9900"/>
          </a:solidFill>
          <a:ln w="9525">
            <a:solidFill>
              <a:srgbClr val="000000"/>
            </a:solidFill>
            <a:miter lim="800000"/>
            <a:headEnd/>
            <a:tailEnd/>
          </a:ln>
        </p:spPr>
        <p:txBody>
          <a:bodyPr vert="eaVert"/>
          <a:lstStyle/>
          <a:p>
            <a:pPr algn="ctr"/>
            <a:r>
              <a:rPr lang="en-US" sz="1000" b="1">
                <a:latin typeface="Arial" charset="0"/>
              </a:rPr>
              <a:t>Forensics Repository</a:t>
            </a:r>
          </a:p>
        </p:txBody>
      </p:sp>
      <p:sp>
        <p:nvSpPr>
          <p:cNvPr id="6939660" name="Line 12"/>
          <p:cNvSpPr>
            <a:spLocks noChangeShapeType="1"/>
          </p:cNvSpPr>
          <p:nvPr/>
        </p:nvSpPr>
        <p:spPr bwMode="auto">
          <a:xfrm>
            <a:off x="4800600" y="3200400"/>
            <a:ext cx="1981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61" name="Line 13"/>
          <p:cNvSpPr>
            <a:spLocks noChangeShapeType="1"/>
          </p:cNvSpPr>
          <p:nvPr/>
        </p:nvSpPr>
        <p:spPr bwMode="auto">
          <a:xfrm>
            <a:off x="7239000" y="3581400"/>
            <a:ext cx="0" cy="609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62" name="Text Box 14"/>
          <p:cNvSpPr txBox="1">
            <a:spLocks noChangeArrowheads="1"/>
          </p:cNvSpPr>
          <p:nvPr/>
        </p:nvSpPr>
        <p:spPr bwMode="auto">
          <a:xfrm rot="16200000">
            <a:off x="7810500" y="3467100"/>
            <a:ext cx="304800" cy="685800"/>
          </a:xfrm>
          <a:prstGeom prst="rect">
            <a:avLst/>
          </a:prstGeom>
          <a:noFill/>
          <a:ln w="9525">
            <a:noFill/>
            <a:miter lim="800000"/>
            <a:headEnd/>
            <a:tailEnd/>
          </a:ln>
        </p:spPr>
        <p:txBody>
          <a:bodyPr vert="eaVert"/>
          <a:lstStyle/>
          <a:p>
            <a:pPr algn="ctr"/>
            <a:r>
              <a:rPr lang="en-US" sz="900" b="1">
                <a:latin typeface="Arial" charset="0"/>
              </a:rPr>
              <a:t>Input Files &amp; PCF</a:t>
            </a:r>
          </a:p>
        </p:txBody>
      </p:sp>
      <p:sp>
        <p:nvSpPr>
          <p:cNvPr id="6939663" name="Text Box 15"/>
          <p:cNvSpPr txBox="1">
            <a:spLocks noChangeArrowheads="1"/>
          </p:cNvSpPr>
          <p:nvPr/>
        </p:nvSpPr>
        <p:spPr bwMode="auto">
          <a:xfrm rot="16200000">
            <a:off x="5600700" y="2628900"/>
            <a:ext cx="304800" cy="990600"/>
          </a:xfrm>
          <a:prstGeom prst="rect">
            <a:avLst/>
          </a:prstGeom>
          <a:noFill/>
          <a:ln w="9525">
            <a:noFill/>
            <a:miter lim="800000"/>
            <a:headEnd/>
            <a:tailEnd/>
          </a:ln>
        </p:spPr>
        <p:txBody>
          <a:bodyPr vert="eaVert"/>
          <a:lstStyle/>
          <a:p>
            <a:pPr algn="ctr"/>
            <a:r>
              <a:rPr lang="en-US" sz="900" b="1">
                <a:latin typeface="Arial" charset="0"/>
              </a:rPr>
              <a:t>Invocation</a:t>
            </a:r>
          </a:p>
        </p:txBody>
      </p:sp>
      <p:sp>
        <p:nvSpPr>
          <p:cNvPr id="6939664" name="Text Box 16"/>
          <p:cNvSpPr txBox="1">
            <a:spLocks noChangeArrowheads="1"/>
          </p:cNvSpPr>
          <p:nvPr/>
        </p:nvSpPr>
        <p:spPr bwMode="auto">
          <a:xfrm rot="16200000">
            <a:off x="2095500" y="2476500"/>
            <a:ext cx="304800" cy="990600"/>
          </a:xfrm>
          <a:prstGeom prst="rect">
            <a:avLst/>
          </a:prstGeom>
          <a:noFill/>
          <a:ln w="9525">
            <a:noFill/>
            <a:miter lim="800000"/>
            <a:headEnd/>
            <a:tailEnd/>
          </a:ln>
        </p:spPr>
        <p:txBody>
          <a:bodyPr vert="eaVert"/>
          <a:lstStyle/>
          <a:p>
            <a:pPr algn="ctr"/>
            <a:r>
              <a:rPr lang="en-US" sz="900" b="1">
                <a:latin typeface="Arial" charset="0"/>
              </a:rPr>
              <a:t>Process Req.</a:t>
            </a:r>
          </a:p>
        </p:txBody>
      </p:sp>
      <p:sp>
        <p:nvSpPr>
          <p:cNvPr id="6939665" name="Text Box 17"/>
          <p:cNvSpPr txBox="1">
            <a:spLocks noChangeArrowheads="1"/>
          </p:cNvSpPr>
          <p:nvPr/>
        </p:nvSpPr>
        <p:spPr bwMode="auto">
          <a:xfrm rot="16200000">
            <a:off x="2057400" y="3200400"/>
            <a:ext cx="381000" cy="990600"/>
          </a:xfrm>
          <a:prstGeom prst="rect">
            <a:avLst/>
          </a:prstGeom>
          <a:noFill/>
          <a:ln w="9525">
            <a:noFill/>
            <a:miter lim="800000"/>
            <a:headEnd/>
            <a:tailEnd/>
          </a:ln>
        </p:spPr>
        <p:txBody>
          <a:bodyPr vert="eaVert"/>
          <a:lstStyle/>
          <a:p>
            <a:pPr algn="ctr"/>
            <a:r>
              <a:rPr lang="en-US" sz="900" b="1">
                <a:latin typeface="Arial" charset="0"/>
              </a:rPr>
              <a:t>Rule Sets</a:t>
            </a:r>
          </a:p>
        </p:txBody>
      </p:sp>
      <p:sp>
        <p:nvSpPr>
          <p:cNvPr id="6939666" name="Text Box 18"/>
          <p:cNvSpPr txBox="1">
            <a:spLocks noChangeArrowheads="1"/>
          </p:cNvSpPr>
          <p:nvPr/>
        </p:nvSpPr>
        <p:spPr bwMode="auto">
          <a:xfrm rot="16200000">
            <a:off x="6629400" y="3429000"/>
            <a:ext cx="304800" cy="762000"/>
          </a:xfrm>
          <a:prstGeom prst="rect">
            <a:avLst/>
          </a:prstGeom>
          <a:noFill/>
          <a:ln w="9525">
            <a:noFill/>
            <a:miter lim="800000"/>
            <a:headEnd/>
            <a:tailEnd/>
          </a:ln>
        </p:spPr>
        <p:txBody>
          <a:bodyPr vert="eaVert"/>
          <a:lstStyle/>
          <a:p>
            <a:pPr algn="ctr"/>
            <a:r>
              <a:rPr lang="en-US" sz="900" b="1">
                <a:latin typeface="Arial" charset="0"/>
              </a:rPr>
              <a:t>Output Files &amp; PSF</a:t>
            </a:r>
          </a:p>
        </p:txBody>
      </p:sp>
      <p:sp>
        <p:nvSpPr>
          <p:cNvPr id="6939667" name="Text Box 19"/>
          <p:cNvSpPr txBox="1">
            <a:spLocks noChangeArrowheads="1"/>
          </p:cNvSpPr>
          <p:nvPr/>
        </p:nvSpPr>
        <p:spPr bwMode="auto">
          <a:xfrm rot="16200000">
            <a:off x="4076700" y="4305300"/>
            <a:ext cx="304800" cy="990600"/>
          </a:xfrm>
          <a:prstGeom prst="rect">
            <a:avLst/>
          </a:prstGeom>
          <a:noFill/>
          <a:ln w="9525">
            <a:noFill/>
            <a:miter lim="800000"/>
            <a:headEnd/>
            <a:tailEnd/>
          </a:ln>
        </p:spPr>
        <p:txBody>
          <a:bodyPr vert="eaVert"/>
          <a:lstStyle/>
          <a:p>
            <a:pPr algn="ctr"/>
            <a:r>
              <a:rPr lang="en-US" sz="900" b="1">
                <a:latin typeface="Arial" charset="0"/>
              </a:rPr>
              <a:t>BUFR &amp; GRIB2</a:t>
            </a:r>
          </a:p>
          <a:p>
            <a:pPr algn="ctr"/>
            <a:r>
              <a:rPr lang="en-US" sz="900" b="1">
                <a:latin typeface="Arial" charset="0"/>
              </a:rPr>
              <a:t>Output Files</a:t>
            </a:r>
          </a:p>
        </p:txBody>
      </p:sp>
      <p:sp>
        <p:nvSpPr>
          <p:cNvPr id="6939668" name="Text Box 20"/>
          <p:cNvSpPr txBox="1">
            <a:spLocks noChangeArrowheads="1"/>
          </p:cNvSpPr>
          <p:nvPr/>
        </p:nvSpPr>
        <p:spPr bwMode="auto">
          <a:xfrm rot="16200000">
            <a:off x="5410200" y="3429000"/>
            <a:ext cx="304800" cy="1676400"/>
          </a:xfrm>
          <a:prstGeom prst="rect">
            <a:avLst/>
          </a:prstGeom>
          <a:noFill/>
          <a:ln w="9525">
            <a:noFill/>
            <a:miter lim="800000"/>
            <a:headEnd/>
            <a:tailEnd/>
          </a:ln>
        </p:spPr>
        <p:txBody>
          <a:bodyPr vert="eaVert"/>
          <a:lstStyle/>
          <a:p>
            <a:pPr algn="ctr"/>
            <a:r>
              <a:rPr lang="en-US" sz="900" b="1">
                <a:latin typeface="Arial" charset="0"/>
              </a:rPr>
              <a:t>PSF (N4RT output)</a:t>
            </a:r>
          </a:p>
        </p:txBody>
      </p:sp>
      <p:sp>
        <p:nvSpPr>
          <p:cNvPr id="6939669" name="Line 21"/>
          <p:cNvSpPr>
            <a:spLocks noChangeShapeType="1"/>
          </p:cNvSpPr>
          <p:nvPr/>
        </p:nvSpPr>
        <p:spPr bwMode="auto">
          <a:xfrm flipH="1">
            <a:off x="4800600" y="3276600"/>
            <a:ext cx="1981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70" name="Text Box 22"/>
          <p:cNvSpPr txBox="1">
            <a:spLocks noChangeArrowheads="1"/>
          </p:cNvSpPr>
          <p:nvPr/>
        </p:nvSpPr>
        <p:spPr bwMode="auto">
          <a:xfrm rot="16200000">
            <a:off x="5600700" y="2857500"/>
            <a:ext cx="304800" cy="990600"/>
          </a:xfrm>
          <a:prstGeom prst="rect">
            <a:avLst/>
          </a:prstGeom>
          <a:noFill/>
          <a:ln w="9525">
            <a:noFill/>
            <a:miter lim="800000"/>
            <a:headEnd/>
            <a:tailEnd/>
          </a:ln>
        </p:spPr>
        <p:txBody>
          <a:bodyPr vert="eaVert"/>
          <a:lstStyle/>
          <a:p>
            <a:pPr algn="ctr"/>
            <a:r>
              <a:rPr lang="en-US" sz="900" b="1">
                <a:latin typeface="Arial" charset="0"/>
              </a:rPr>
              <a:t>Return Code</a:t>
            </a:r>
          </a:p>
        </p:txBody>
      </p:sp>
      <p:sp>
        <p:nvSpPr>
          <p:cNvPr id="6939671" name="Line 23"/>
          <p:cNvSpPr>
            <a:spLocks noChangeShapeType="1"/>
          </p:cNvSpPr>
          <p:nvPr/>
        </p:nvSpPr>
        <p:spPr bwMode="auto">
          <a:xfrm>
            <a:off x="2971800" y="3810000"/>
            <a:ext cx="0" cy="6858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72" name="Text Box 24"/>
          <p:cNvSpPr txBox="1">
            <a:spLocks noChangeArrowheads="1"/>
          </p:cNvSpPr>
          <p:nvPr/>
        </p:nvSpPr>
        <p:spPr bwMode="auto">
          <a:xfrm rot="16200000">
            <a:off x="2514600" y="3581400"/>
            <a:ext cx="304800" cy="914400"/>
          </a:xfrm>
          <a:prstGeom prst="rect">
            <a:avLst/>
          </a:prstGeom>
          <a:noFill/>
          <a:ln w="9525">
            <a:noFill/>
            <a:miter lim="800000"/>
            <a:headEnd/>
            <a:tailEnd/>
          </a:ln>
        </p:spPr>
        <p:txBody>
          <a:bodyPr vert="eaVert"/>
          <a:lstStyle/>
          <a:p>
            <a:pPr algn="ctr"/>
            <a:r>
              <a:rPr lang="en-US" sz="900" b="1">
                <a:latin typeface="Arial" charset="0"/>
              </a:rPr>
              <a:t>Working Directory Output</a:t>
            </a:r>
          </a:p>
        </p:txBody>
      </p:sp>
      <p:sp>
        <p:nvSpPr>
          <p:cNvPr id="6939673" name="Line 25"/>
          <p:cNvSpPr>
            <a:spLocks noChangeShapeType="1"/>
          </p:cNvSpPr>
          <p:nvPr/>
        </p:nvSpPr>
        <p:spPr bwMode="auto">
          <a:xfrm flipV="1">
            <a:off x="3733800" y="3810000"/>
            <a:ext cx="0" cy="1219200"/>
          </a:xfrm>
          <a:prstGeom prst="line">
            <a:avLst/>
          </a:prstGeom>
          <a:noFill/>
          <a:ln w="12700">
            <a:solidFill>
              <a:schemeClr val="tx1"/>
            </a:solidFill>
            <a:round/>
            <a:headEnd type="none" w="sm" len="sm"/>
            <a:tailEnd type="none" w="sm" len="sm"/>
          </a:ln>
          <a:effectLst/>
        </p:spPr>
        <p:txBody>
          <a:bodyPr/>
          <a:lstStyle/>
          <a:p>
            <a:endParaRPr lang="en-US"/>
          </a:p>
        </p:txBody>
      </p:sp>
      <p:sp>
        <p:nvSpPr>
          <p:cNvPr id="6939674" name="Line 26"/>
          <p:cNvSpPr>
            <a:spLocks noChangeShapeType="1"/>
          </p:cNvSpPr>
          <p:nvPr/>
        </p:nvSpPr>
        <p:spPr bwMode="auto">
          <a:xfrm>
            <a:off x="3733800" y="5029200"/>
            <a:ext cx="1219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75" name="Line 27"/>
          <p:cNvSpPr>
            <a:spLocks noChangeShapeType="1"/>
          </p:cNvSpPr>
          <p:nvPr/>
        </p:nvSpPr>
        <p:spPr bwMode="auto">
          <a:xfrm flipV="1">
            <a:off x="3429000" y="3810000"/>
            <a:ext cx="0" cy="1371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76" name="Text Box 28"/>
          <p:cNvSpPr txBox="1">
            <a:spLocks noChangeArrowheads="1"/>
          </p:cNvSpPr>
          <p:nvPr/>
        </p:nvSpPr>
        <p:spPr bwMode="auto">
          <a:xfrm rot="16200000">
            <a:off x="4000500" y="4381500"/>
            <a:ext cx="304800" cy="1752600"/>
          </a:xfrm>
          <a:prstGeom prst="rect">
            <a:avLst/>
          </a:prstGeom>
          <a:noFill/>
          <a:ln w="9525">
            <a:noFill/>
            <a:miter lim="800000"/>
            <a:headEnd/>
            <a:tailEnd/>
          </a:ln>
        </p:spPr>
        <p:txBody>
          <a:bodyPr vert="eaVert"/>
          <a:lstStyle/>
          <a:p>
            <a:pPr algn="ctr"/>
            <a:r>
              <a:rPr lang="en-US" sz="900" b="1">
                <a:latin typeface="Arial" charset="0"/>
              </a:rPr>
              <a:t>Input Files (NetCDF4)</a:t>
            </a:r>
          </a:p>
        </p:txBody>
      </p:sp>
      <p:sp>
        <p:nvSpPr>
          <p:cNvPr id="6939677" name="Rectangle 29"/>
          <p:cNvSpPr>
            <a:spLocks noChangeArrowheads="1"/>
          </p:cNvSpPr>
          <p:nvPr/>
        </p:nvSpPr>
        <p:spPr bwMode="auto">
          <a:xfrm rot="16200000">
            <a:off x="7162800" y="5029200"/>
            <a:ext cx="533400" cy="1295400"/>
          </a:xfrm>
          <a:prstGeom prst="rect">
            <a:avLst/>
          </a:prstGeom>
          <a:solidFill>
            <a:srgbClr val="FF9900"/>
          </a:solidFill>
          <a:ln w="9525">
            <a:solidFill>
              <a:srgbClr val="000000"/>
            </a:solidFill>
            <a:miter lim="800000"/>
            <a:headEnd/>
            <a:tailEnd/>
          </a:ln>
        </p:spPr>
        <p:txBody>
          <a:bodyPr vert="eaVert"/>
          <a:lstStyle/>
          <a:p>
            <a:pPr algn="ctr"/>
            <a:r>
              <a:rPr lang="en-US" sz="2000" b="1">
                <a:latin typeface="Arial" charset="0"/>
              </a:rPr>
              <a:t>NDE DDS</a:t>
            </a:r>
          </a:p>
        </p:txBody>
      </p:sp>
      <p:sp>
        <p:nvSpPr>
          <p:cNvPr id="6939678" name="Line 30"/>
          <p:cNvSpPr>
            <a:spLocks noChangeShapeType="1"/>
          </p:cNvSpPr>
          <p:nvPr/>
        </p:nvSpPr>
        <p:spPr bwMode="auto">
          <a:xfrm>
            <a:off x="1752600" y="3048000"/>
            <a:ext cx="10668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79" name="Line 31"/>
          <p:cNvSpPr>
            <a:spLocks noChangeShapeType="1"/>
          </p:cNvSpPr>
          <p:nvPr/>
        </p:nvSpPr>
        <p:spPr bwMode="auto">
          <a:xfrm>
            <a:off x="1752600" y="3581400"/>
            <a:ext cx="10668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80" name="Line 32"/>
          <p:cNvSpPr>
            <a:spLocks noChangeShapeType="1"/>
          </p:cNvSpPr>
          <p:nvPr/>
        </p:nvSpPr>
        <p:spPr bwMode="auto">
          <a:xfrm flipV="1">
            <a:off x="4419600" y="3810000"/>
            <a:ext cx="0" cy="5334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81" name="Line 33"/>
          <p:cNvSpPr>
            <a:spLocks noChangeShapeType="1"/>
          </p:cNvSpPr>
          <p:nvPr/>
        </p:nvSpPr>
        <p:spPr bwMode="auto">
          <a:xfrm>
            <a:off x="4419600" y="4343400"/>
            <a:ext cx="24384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39682" name="Line 34"/>
          <p:cNvSpPr>
            <a:spLocks noChangeShapeType="1"/>
          </p:cNvSpPr>
          <p:nvPr/>
        </p:nvSpPr>
        <p:spPr bwMode="auto">
          <a:xfrm>
            <a:off x="4267200" y="3810000"/>
            <a:ext cx="0" cy="762000"/>
          </a:xfrm>
          <a:prstGeom prst="line">
            <a:avLst/>
          </a:prstGeom>
          <a:noFill/>
          <a:ln w="12700">
            <a:solidFill>
              <a:schemeClr val="tx1"/>
            </a:solidFill>
            <a:round/>
            <a:headEnd type="none" w="sm" len="sm"/>
            <a:tailEnd type="none" w="sm" len="sm"/>
          </a:ln>
          <a:effectLst/>
        </p:spPr>
        <p:txBody>
          <a:bodyPr/>
          <a:lstStyle/>
          <a:p>
            <a:endParaRPr lang="en-US"/>
          </a:p>
        </p:txBody>
      </p:sp>
      <p:sp>
        <p:nvSpPr>
          <p:cNvPr id="6939683" name="Line 35"/>
          <p:cNvSpPr>
            <a:spLocks noChangeShapeType="1"/>
          </p:cNvSpPr>
          <p:nvPr/>
        </p:nvSpPr>
        <p:spPr bwMode="auto">
          <a:xfrm>
            <a:off x="4267200" y="4572000"/>
            <a:ext cx="25908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84" name="Text Box 36"/>
          <p:cNvSpPr txBox="1">
            <a:spLocks noChangeArrowheads="1"/>
          </p:cNvSpPr>
          <p:nvPr/>
        </p:nvSpPr>
        <p:spPr bwMode="auto">
          <a:xfrm rot="16200000">
            <a:off x="5524500" y="3771900"/>
            <a:ext cx="304800" cy="1752600"/>
          </a:xfrm>
          <a:prstGeom prst="rect">
            <a:avLst/>
          </a:prstGeom>
          <a:noFill/>
          <a:ln w="9525">
            <a:noFill/>
            <a:miter lim="800000"/>
            <a:headEnd/>
            <a:tailEnd/>
          </a:ln>
        </p:spPr>
        <p:txBody>
          <a:bodyPr vert="eaVert"/>
          <a:lstStyle/>
          <a:p>
            <a:pPr algn="ctr"/>
            <a:r>
              <a:rPr lang="en-US" sz="900" b="1">
                <a:latin typeface="Arial" charset="0"/>
              </a:rPr>
              <a:t>PCF (N4RT input)</a:t>
            </a:r>
          </a:p>
        </p:txBody>
      </p:sp>
      <p:sp>
        <p:nvSpPr>
          <p:cNvPr id="6939685" name="Text Box 37"/>
          <p:cNvSpPr txBox="1">
            <a:spLocks noChangeArrowheads="1"/>
          </p:cNvSpPr>
          <p:nvPr/>
        </p:nvSpPr>
        <p:spPr bwMode="auto">
          <a:xfrm rot="16200000">
            <a:off x="952500" y="4305300"/>
            <a:ext cx="457200" cy="990600"/>
          </a:xfrm>
          <a:prstGeom prst="rect">
            <a:avLst/>
          </a:prstGeom>
          <a:noFill/>
          <a:ln w="9525">
            <a:noFill/>
            <a:miter lim="800000"/>
            <a:headEnd/>
            <a:tailEnd/>
          </a:ln>
        </p:spPr>
        <p:txBody>
          <a:bodyPr vert="eaVert"/>
          <a:lstStyle/>
          <a:p>
            <a:pPr algn="ctr"/>
            <a:r>
              <a:rPr lang="en-US" sz="900" b="1">
                <a:latin typeface="Arial" charset="0"/>
              </a:rPr>
              <a:t>DAP Specifications</a:t>
            </a:r>
          </a:p>
        </p:txBody>
      </p:sp>
      <p:sp>
        <p:nvSpPr>
          <p:cNvPr id="6939686" name="Line 38"/>
          <p:cNvSpPr>
            <a:spLocks noChangeShapeType="1"/>
          </p:cNvSpPr>
          <p:nvPr/>
        </p:nvSpPr>
        <p:spPr bwMode="auto">
          <a:xfrm flipV="1">
            <a:off x="1143000" y="4038600"/>
            <a:ext cx="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87" name="Rectangle 39"/>
          <p:cNvSpPr>
            <a:spLocks noChangeArrowheads="1"/>
          </p:cNvSpPr>
          <p:nvPr/>
        </p:nvSpPr>
        <p:spPr bwMode="auto">
          <a:xfrm rot="16200000">
            <a:off x="990600" y="4953000"/>
            <a:ext cx="838200" cy="1752600"/>
          </a:xfrm>
          <a:prstGeom prst="rect">
            <a:avLst/>
          </a:prstGeom>
          <a:noFill/>
          <a:ln w="9525">
            <a:noFill/>
            <a:miter lim="800000"/>
            <a:headEnd/>
            <a:tailEnd/>
          </a:ln>
        </p:spPr>
        <p:txBody>
          <a:bodyPr vert="eaVert"/>
          <a:lstStyle/>
          <a:p>
            <a:r>
              <a:rPr lang="en-US" sz="1000" b="1">
                <a:solidFill>
                  <a:srgbClr val="FF8A3B"/>
                </a:solidFill>
                <a:latin typeface="Arial" charset="0"/>
              </a:rPr>
              <a:t>Data Areas</a:t>
            </a:r>
          </a:p>
          <a:p>
            <a:r>
              <a:rPr lang="en-US" sz="1000" b="1">
                <a:solidFill>
                  <a:schemeClr val="accent2"/>
                </a:solidFill>
                <a:latin typeface="Arial" charset="0"/>
              </a:rPr>
              <a:t>Configurations Info</a:t>
            </a:r>
          </a:p>
          <a:p>
            <a:r>
              <a:rPr lang="en-US" sz="1000" b="1">
                <a:solidFill>
                  <a:schemeClr val="accent1"/>
                </a:solidFill>
                <a:latin typeface="Arial" charset="0"/>
              </a:rPr>
              <a:t>N4RT System</a:t>
            </a:r>
          </a:p>
          <a:p>
            <a:r>
              <a:rPr lang="en-US" sz="1000" b="1">
                <a:solidFill>
                  <a:schemeClr val="bg2"/>
                </a:solidFill>
                <a:latin typeface="Arial" charset="0"/>
              </a:rPr>
              <a:t>NDE Production Manager</a:t>
            </a:r>
          </a:p>
        </p:txBody>
      </p:sp>
      <p:sp>
        <p:nvSpPr>
          <p:cNvPr id="6939688" name="Line 40"/>
          <p:cNvSpPr>
            <a:spLocks noChangeShapeType="1"/>
          </p:cNvSpPr>
          <p:nvPr/>
        </p:nvSpPr>
        <p:spPr bwMode="auto">
          <a:xfrm>
            <a:off x="533400" y="2438400"/>
            <a:ext cx="8001000" cy="0"/>
          </a:xfrm>
          <a:prstGeom prst="line">
            <a:avLst/>
          </a:prstGeom>
          <a:noFill/>
          <a:ln w="25400">
            <a:solidFill>
              <a:schemeClr val="tx1"/>
            </a:solidFill>
            <a:round/>
            <a:headEnd type="none" w="sm" len="sm"/>
            <a:tailEnd type="none" w="sm" len="sm"/>
          </a:ln>
          <a:effectLst/>
        </p:spPr>
        <p:txBody>
          <a:bodyPr/>
          <a:lstStyle/>
          <a:p>
            <a:endParaRPr lang="en-US"/>
          </a:p>
        </p:txBody>
      </p:sp>
      <p:sp>
        <p:nvSpPr>
          <p:cNvPr id="6939689" name="Line 41"/>
          <p:cNvSpPr>
            <a:spLocks noChangeShapeType="1"/>
          </p:cNvSpPr>
          <p:nvPr/>
        </p:nvSpPr>
        <p:spPr bwMode="auto">
          <a:xfrm>
            <a:off x="533400" y="2438400"/>
            <a:ext cx="0" cy="1905000"/>
          </a:xfrm>
          <a:prstGeom prst="line">
            <a:avLst/>
          </a:prstGeom>
          <a:noFill/>
          <a:ln w="25400">
            <a:solidFill>
              <a:schemeClr val="tx1"/>
            </a:solidFill>
            <a:round/>
            <a:headEnd type="none" w="sm" len="sm"/>
            <a:tailEnd type="none" w="sm" len="sm"/>
          </a:ln>
          <a:effectLst/>
        </p:spPr>
        <p:txBody>
          <a:bodyPr/>
          <a:lstStyle/>
          <a:p>
            <a:endParaRPr lang="en-US"/>
          </a:p>
        </p:txBody>
      </p:sp>
      <p:sp>
        <p:nvSpPr>
          <p:cNvPr id="6939690" name="Line 42"/>
          <p:cNvSpPr>
            <a:spLocks noChangeShapeType="1"/>
          </p:cNvSpPr>
          <p:nvPr/>
        </p:nvSpPr>
        <p:spPr bwMode="auto">
          <a:xfrm>
            <a:off x="533400" y="4343400"/>
            <a:ext cx="1295400" cy="0"/>
          </a:xfrm>
          <a:prstGeom prst="line">
            <a:avLst/>
          </a:prstGeom>
          <a:noFill/>
          <a:ln w="25400">
            <a:solidFill>
              <a:schemeClr val="tx1"/>
            </a:solidFill>
            <a:round/>
            <a:headEnd type="none" w="sm" len="sm"/>
            <a:tailEnd type="none" w="sm" len="sm"/>
          </a:ln>
          <a:effectLst/>
        </p:spPr>
        <p:txBody>
          <a:bodyPr/>
          <a:lstStyle/>
          <a:p>
            <a:endParaRPr lang="en-US"/>
          </a:p>
        </p:txBody>
      </p:sp>
      <p:sp>
        <p:nvSpPr>
          <p:cNvPr id="6939691" name="Line 43"/>
          <p:cNvSpPr>
            <a:spLocks noChangeShapeType="1"/>
          </p:cNvSpPr>
          <p:nvPr/>
        </p:nvSpPr>
        <p:spPr bwMode="auto">
          <a:xfrm>
            <a:off x="1828800" y="4343400"/>
            <a:ext cx="0" cy="1219200"/>
          </a:xfrm>
          <a:prstGeom prst="line">
            <a:avLst/>
          </a:prstGeom>
          <a:noFill/>
          <a:ln w="25400">
            <a:solidFill>
              <a:schemeClr val="tx1"/>
            </a:solidFill>
            <a:round/>
            <a:headEnd type="none" w="sm" len="sm"/>
            <a:tailEnd type="none" w="sm" len="sm"/>
          </a:ln>
          <a:effectLst/>
        </p:spPr>
        <p:txBody>
          <a:bodyPr/>
          <a:lstStyle/>
          <a:p>
            <a:endParaRPr lang="en-US"/>
          </a:p>
        </p:txBody>
      </p:sp>
      <p:sp>
        <p:nvSpPr>
          <p:cNvPr id="6939692" name="Text Box 44"/>
          <p:cNvSpPr txBox="1">
            <a:spLocks noChangeArrowheads="1"/>
          </p:cNvSpPr>
          <p:nvPr/>
        </p:nvSpPr>
        <p:spPr bwMode="auto">
          <a:xfrm rot="16200000">
            <a:off x="4381500" y="1562100"/>
            <a:ext cx="304800" cy="1905000"/>
          </a:xfrm>
          <a:prstGeom prst="rect">
            <a:avLst/>
          </a:prstGeom>
          <a:noFill/>
          <a:ln w="9525">
            <a:noFill/>
            <a:miter lim="800000"/>
            <a:headEnd/>
            <a:tailEnd/>
          </a:ln>
        </p:spPr>
        <p:txBody>
          <a:bodyPr vert="eaVert"/>
          <a:lstStyle/>
          <a:p>
            <a:pPr algn="ctr"/>
            <a:r>
              <a:rPr lang="en-US" sz="1200" b="1">
                <a:latin typeface="Arial" charset="0"/>
              </a:rPr>
              <a:t>NDE DHS Boundary</a:t>
            </a:r>
          </a:p>
        </p:txBody>
      </p:sp>
      <p:sp>
        <p:nvSpPr>
          <p:cNvPr id="6939693" name="Line 45"/>
          <p:cNvSpPr>
            <a:spLocks noChangeShapeType="1"/>
          </p:cNvSpPr>
          <p:nvPr/>
        </p:nvSpPr>
        <p:spPr bwMode="auto">
          <a:xfrm flipV="1">
            <a:off x="7543800" y="3581400"/>
            <a:ext cx="0" cy="609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694" name="Line 46"/>
          <p:cNvSpPr>
            <a:spLocks noChangeShapeType="1"/>
          </p:cNvSpPr>
          <p:nvPr/>
        </p:nvSpPr>
        <p:spPr bwMode="auto">
          <a:xfrm>
            <a:off x="3429000" y="5181600"/>
            <a:ext cx="15240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39695" name="Line 47"/>
          <p:cNvSpPr>
            <a:spLocks noChangeShapeType="1"/>
          </p:cNvSpPr>
          <p:nvPr/>
        </p:nvSpPr>
        <p:spPr bwMode="auto">
          <a:xfrm>
            <a:off x="1828800" y="5562600"/>
            <a:ext cx="4495800" cy="0"/>
          </a:xfrm>
          <a:prstGeom prst="line">
            <a:avLst/>
          </a:prstGeom>
          <a:noFill/>
          <a:ln w="25400">
            <a:solidFill>
              <a:schemeClr val="tx1"/>
            </a:solidFill>
            <a:round/>
            <a:headEnd type="none" w="sm" len="sm"/>
            <a:tailEnd type="none" w="sm" len="sm"/>
          </a:ln>
          <a:effectLst/>
        </p:spPr>
        <p:txBody>
          <a:bodyPr/>
          <a:lstStyle/>
          <a:p>
            <a:endParaRPr lang="en-US"/>
          </a:p>
        </p:txBody>
      </p:sp>
      <p:sp>
        <p:nvSpPr>
          <p:cNvPr id="6939696" name="Line 48"/>
          <p:cNvSpPr>
            <a:spLocks noChangeShapeType="1"/>
          </p:cNvSpPr>
          <p:nvPr/>
        </p:nvSpPr>
        <p:spPr bwMode="auto">
          <a:xfrm flipV="1">
            <a:off x="6324600" y="4953000"/>
            <a:ext cx="0" cy="609600"/>
          </a:xfrm>
          <a:prstGeom prst="line">
            <a:avLst/>
          </a:prstGeom>
          <a:noFill/>
          <a:ln w="25400">
            <a:solidFill>
              <a:schemeClr val="tx1"/>
            </a:solidFill>
            <a:round/>
            <a:headEnd type="none" w="sm" len="sm"/>
            <a:tailEnd type="none" w="sm" len="sm"/>
          </a:ln>
          <a:effectLst/>
        </p:spPr>
        <p:txBody>
          <a:bodyPr/>
          <a:lstStyle/>
          <a:p>
            <a:endParaRPr lang="en-US"/>
          </a:p>
        </p:txBody>
      </p:sp>
      <p:sp>
        <p:nvSpPr>
          <p:cNvPr id="6939697" name="Line 49"/>
          <p:cNvSpPr>
            <a:spLocks noChangeShapeType="1"/>
          </p:cNvSpPr>
          <p:nvPr/>
        </p:nvSpPr>
        <p:spPr bwMode="auto">
          <a:xfrm>
            <a:off x="8534400" y="2438400"/>
            <a:ext cx="0" cy="2514600"/>
          </a:xfrm>
          <a:prstGeom prst="line">
            <a:avLst/>
          </a:prstGeom>
          <a:noFill/>
          <a:ln w="25400">
            <a:solidFill>
              <a:schemeClr val="tx1"/>
            </a:solidFill>
            <a:round/>
            <a:headEnd type="none" w="sm" len="sm"/>
            <a:tailEnd type="none" w="sm" len="sm"/>
          </a:ln>
          <a:effectLst/>
        </p:spPr>
        <p:txBody>
          <a:bodyPr/>
          <a:lstStyle/>
          <a:p>
            <a:endParaRPr lang="en-US"/>
          </a:p>
        </p:txBody>
      </p:sp>
      <p:sp>
        <p:nvSpPr>
          <p:cNvPr id="6939698" name="Line 50"/>
          <p:cNvSpPr>
            <a:spLocks noChangeShapeType="1"/>
          </p:cNvSpPr>
          <p:nvPr/>
        </p:nvSpPr>
        <p:spPr bwMode="auto">
          <a:xfrm>
            <a:off x="6324600" y="4953000"/>
            <a:ext cx="2209800" cy="0"/>
          </a:xfrm>
          <a:prstGeom prst="line">
            <a:avLst/>
          </a:prstGeom>
          <a:noFill/>
          <a:ln w="25400">
            <a:solidFill>
              <a:schemeClr val="tx1"/>
            </a:solidFill>
            <a:round/>
            <a:headEnd type="none" w="sm" len="sm"/>
            <a:tailEnd type="none" w="sm" len="sm"/>
          </a:ln>
          <a:effectLst/>
        </p:spPr>
        <p:txBody>
          <a:bodyPr/>
          <a:lstStyle/>
          <a:p>
            <a:endParaRPr lang="en-US"/>
          </a:p>
        </p:txBody>
      </p:sp>
      <p:sp>
        <p:nvSpPr>
          <p:cNvPr id="6939699" name="Line 51"/>
          <p:cNvSpPr>
            <a:spLocks noChangeShapeType="1"/>
          </p:cNvSpPr>
          <p:nvPr/>
        </p:nvSpPr>
        <p:spPr bwMode="auto">
          <a:xfrm>
            <a:off x="5867400" y="5181600"/>
            <a:ext cx="14478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39700" name="Line 52"/>
          <p:cNvSpPr>
            <a:spLocks noChangeShapeType="1"/>
          </p:cNvSpPr>
          <p:nvPr/>
        </p:nvSpPr>
        <p:spPr bwMode="auto">
          <a:xfrm>
            <a:off x="7315200" y="5181600"/>
            <a:ext cx="0" cy="228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701" name="Line 53"/>
          <p:cNvSpPr>
            <a:spLocks noChangeShapeType="1"/>
          </p:cNvSpPr>
          <p:nvPr/>
        </p:nvSpPr>
        <p:spPr bwMode="auto">
          <a:xfrm flipV="1">
            <a:off x="5410200" y="5410200"/>
            <a:ext cx="0" cy="3810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39702" name="Line 54"/>
          <p:cNvSpPr>
            <a:spLocks noChangeShapeType="1"/>
          </p:cNvSpPr>
          <p:nvPr/>
        </p:nvSpPr>
        <p:spPr bwMode="auto">
          <a:xfrm flipH="1">
            <a:off x="4876800" y="5791200"/>
            <a:ext cx="5334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39703" name="Text Box 55"/>
          <p:cNvSpPr txBox="1">
            <a:spLocks noChangeArrowheads="1"/>
          </p:cNvSpPr>
          <p:nvPr/>
        </p:nvSpPr>
        <p:spPr bwMode="auto">
          <a:xfrm rot="16200000">
            <a:off x="4000500" y="4914900"/>
            <a:ext cx="304800" cy="1752600"/>
          </a:xfrm>
          <a:prstGeom prst="rect">
            <a:avLst/>
          </a:prstGeom>
          <a:noFill/>
          <a:ln w="9525">
            <a:noFill/>
            <a:miter lim="800000"/>
            <a:headEnd/>
            <a:tailEnd/>
          </a:ln>
        </p:spPr>
        <p:txBody>
          <a:bodyPr vert="eaVert"/>
          <a:lstStyle/>
          <a:p>
            <a:pPr algn="ctr"/>
            <a:r>
              <a:rPr lang="en-US" sz="900" b="1">
                <a:latin typeface="Arial" charset="0"/>
              </a:rPr>
              <a:t>Input Files (NetCDF4)</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325AD6A-C906-4A1B-A3EB-C0BA8E7E77D5}" type="slidenum">
              <a:rPr lang="en-US"/>
              <a:pPr>
                <a:defRPr/>
              </a:pPr>
              <a:t>102</a:t>
            </a:fld>
            <a:endParaRPr lang="en-US"/>
          </a:p>
        </p:txBody>
      </p:sp>
      <p:sp>
        <p:nvSpPr>
          <p:cNvPr id="6941698" name="Rectangle 2"/>
          <p:cNvSpPr>
            <a:spLocks noGrp="1" noChangeArrowheads="1"/>
          </p:cNvSpPr>
          <p:nvPr>
            <p:ph type="title"/>
          </p:nvPr>
        </p:nvSpPr>
        <p:spPr>
          <a:xfrm>
            <a:off x="762000" y="228600"/>
            <a:ext cx="7848600" cy="1143000"/>
          </a:xfrm>
          <a:noFill/>
          <a:ln/>
        </p:spPr>
        <p:txBody>
          <a:bodyPr/>
          <a:lstStyle/>
          <a:p>
            <a:r>
              <a:rPr lang="en-US"/>
              <a:t>Reformatting Toolkit </a:t>
            </a:r>
            <a:br>
              <a:rPr lang="en-US"/>
            </a:br>
            <a:r>
              <a:rPr lang="en-US"/>
              <a:t>Software: System Level</a:t>
            </a:r>
          </a:p>
        </p:txBody>
      </p:sp>
      <p:sp>
        <p:nvSpPr>
          <p:cNvPr id="6941699" name="Rectangle 3"/>
          <p:cNvSpPr>
            <a:spLocks noGrp="1" noChangeArrowheads="1"/>
          </p:cNvSpPr>
          <p:nvPr>
            <p:ph type="body" idx="1"/>
          </p:nvPr>
        </p:nvSpPr>
        <p:spPr>
          <a:xfrm>
            <a:off x="76200" y="1752600"/>
            <a:ext cx="8991600" cy="4648200"/>
          </a:xfrm>
          <a:noFill/>
          <a:ln/>
        </p:spPr>
        <p:txBody>
          <a:bodyPr/>
          <a:lstStyle/>
          <a:p>
            <a:pPr marL="381000" indent="-381000">
              <a:lnSpc>
                <a:spcPct val="90000"/>
              </a:lnSpc>
            </a:pPr>
            <a:r>
              <a:rPr lang="en-US" sz="2000" dirty="0"/>
              <a:t>The Reformatting Toolkit driver script </a:t>
            </a:r>
            <a:r>
              <a:rPr lang="en-US" sz="2000" dirty="0" smtClean="0"/>
              <a:t>is </a:t>
            </a:r>
            <a:r>
              <a:rPr lang="en-US" sz="2000" dirty="0"/>
              <a:t>a single Perl script that acts as a wrapper for the compiled Reformatting Toolkit code.</a:t>
            </a:r>
          </a:p>
          <a:p>
            <a:pPr marL="800100" lvl="1" indent="-342900">
              <a:lnSpc>
                <a:spcPct val="90000"/>
              </a:lnSpc>
            </a:pPr>
            <a:r>
              <a:rPr lang="en-US" sz="1800" dirty="0" smtClean="0"/>
              <a:t>There are no </a:t>
            </a:r>
            <a:r>
              <a:rPr lang="en-US" sz="1800" dirty="0"/>
              <a:t>hard coded paths in the script.  All needed information regarding locations of files will come through the PCF.</a:t>
            </a:r>
          </a:p>
          <a:p>
            <a:pPr marL="800100" lvl="1" indent="-342900">
              <a:lnSpc>
                <a:spcPct val="90000"/>
              </a:lnSpc>
            </a:pPr>
            <a:r>
              <a:rPr lang="en-US" sz="1800" dirty="0" smtClean="0"/>
              <a:t>All Perl library function calls and system </a:t>
            </a:r>
            <a:r>
              <a:rPr lang="en-US" sz="1800" dirty="0"/>
              <a:t>calls have their return values </a:t>
            </a:r>
            <a:r>
              <a:rPr lang="en-US" sz="1800" dirty="0" smtClean="0"/>
              <a:t>checked and errors trapped </a:t>
            </a:r>
            <a:r>
              <a:rPr lang="en-US" sz="1800" dirty="0"/>
              <a:t>so the exits are graceful and informative.</a:t>
            </a:r>
          </a:p>
          <a:p>
            <a:pPr marL="800100" lvl="1" indent="-342900">
              <a:lnSpc>
                <a:spcPct val="90000"/>
              </a:lnSpc>
            </a:pPr>
            <a:r>
              <a:rPr lang="en-US" sz="1800" dirty="0" smtClean="0"/>
              <a:t>All </a:t>
            </a:r>
            <a:r>
              <a:rPr lang="en-US" sz="1800" dirty="0"/>
              <a:t>standard out and standard error </a:t>
            </a:r>
            <a:r>
              <a:rPr lang="en-US" sz="1800" dirty="0" smtClean="0"/>
              <a:t>is directed </a:t>
            </a:r>
            <a:r>
              <a:rPr lang="en-US" sz="1800" dirty="0"/>
              <a:t>to a single log file that can be read by NDE for obtaining any error or warning </a:t>
            </a:r>
            <a:r>
              <a:rPr lang="en-US" sz="1800" dirty="0" smtClean="0"/>
              <a:t>messages.</a:t>
            </a:r>
            <a:endParaRPr lang="en-US" sz="1800" dirty="0"/>
          </a:p>
          <a:p>
            <a:pPr marL="800100" lvl="1" indent="-342900">
              <a:lnSpc>
                <a:spcPct val="90000"/>
              </a:lnSpc>
            </a:pPr>
            <a:r>
              <a:rPr lang="en-US" sz="1800" dirty="0" smtClean="0"/>
              <a:t>The </a:t>
            </a:r>
            <a:r>
              <a:rPr lang="en-US" sz="1800" dirty="0"/>
              <a:t>driver </a:t>
            </a:r>
            <a:r>
              <a:rPr lang="en-US" sz="1800" dirty="0" smtClean="0"/>
              <a:t>script translates </a:t>
            </a:r>
            <a:r>
              <a:rPr lang="en-US" sz="1800" dirty="0"/>
              <a:t>the low-level program errors into </a:t>
            </a:r>
            <a:r>
              <a:rPr lang="en-US" sz="1800" dirty="0" smtClean="0"/>
              <a:t>a high-level </a:t>
            </a:r>
            <a:r>
              <a:rPr lang="en-US" sz="1800" dirty="0"/>
              <a:t>numerical </a:t>
            </a:r>
            <a:r>
              <a:rPr lang="en-US" sz="1800" dirty="0" smtClean="0"/>
              <a:t>value </a:t>
            </a:r>
            <a:r>
              <a:rPr lang="en-US" sz="1800" dirty="0"/>
              <a:t>expected by the </a:t>
            </a:r>
            <a:r>
              <a:rPr lang="en-US" sz="1800" dirty="0" smtClean="0"/>
              <a:t>PGM (0 = success, 1=failure).</a:t>
            </a:r>
          </a:p>
          <a:p>
            <a:pPr marL="800100" lvl="1" indent="-342900">
              <a:lnSpc>
                <a:spcPct val="90000"/>
              </a:lnSpc>
            </a:pPr>
            <a:r>
              <a:rPr lang="en-US" sz="1800" dirty="0" smtClean="0"/>
              <a:t>The driver will run the h5augjpss conversion utility if the input data type requires conversion. </a:t>
            </a:r>
          </a:p>
          <a:p>
            <a:pPr marL="800100" lvl="1" indent="-342900">
              <a:lnSpc>
                <a:spcPct val="90000"/>
              </a:lnSpc>
            </a:pPr>
            <a:r>
              <a:rPr lang="en-US" sz="1800" dirty="0" smtClean="0"/>
              <a:t>The driver </a:t>
            </a:r>
            <a:r>
              <a:rPr lang="en-US" sz="1800" dirty="0"/>
              <a:t>script </a:t>
            </a:r>
            <a:r>
              <a:rPr lang="en-US" sz="1800" dirty="0" smtClean="0"/>
              <a:t>generates </a:t>
            </a:r>
            <a:r>
              <a:rPr lang="en-US" sz="1800" dirty="0"/>
              <a:t>an internal control file for the main Reformatting Toolkit program.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6E9B63-9CD9-47F5-8647-80F101EDAABB}" type="slidenum">
              <a:rPr lang="en-US"/>
              <a:pPr>
                <a:defRPr/>
              </a:pPr>
              <a:t>103</a:t>
            </a:fld>
            <a:endParaRPr lang="en-US"/>
          </a:p>
        </p:txBody>
      </p:sp>
      <p:sp>
        <p:nvSpPr>
          <p:cNvPr id="6943746" name="Rectangle 2"/>
          <p:cNvSpPr>
            <a:spLocks noGrp="1" noChangeArrowheads="1"/>
          </p:cNvSpPr>
          <p:nvPr>
            <p:ph type="title"/>
          </p:nvPr>
        </p:nvSpPr>
        <p:spPr>
          <a:xfrm>
            <a:off x="838200" y="228600"/>
            <a:ext cx="7315200" cy="1143000"/>
          </a:xfrm>
          <a:noFill/>
          <a:ln/>
        </p:spPr>
        <p:txBody>
          <a:bodyPr/>
          <a:lstStyle/>
          <a:p>
            <a:r>
              <a:rPr lang="en-US"/>
              <a:t>Reformatting Toolkit </a:t>
            </a:r>
            <a:br>
              <a:rPr lang="en-US"/>
            </a:br>
            <a:r>
              <a:rPr lang="en-US"/>
              <a:t>Software: System Level</a:t>
            </a:r>
          </a:p>
        </p:txBody>
      </p:sp>
      <p:sp>
        <p:nvSpPr>
          <p:cNvPr id="6943747" name="Rectangle 3"/>
          <p:cNvSpPr>
            <a:spLocks noGrp="1" noChangeArrowheads="1"/>
          </p:cNvSpPr>
          <p:nvPr>
            <p:ph type="body" idx="1"/>
          </p:nvPr>
        </p:nvSpPr>
        <p:spPr>
          <a:xfrm>
            <a:off x="76200" y="1905000"/>
            <a:ext cx="8991600" cy="4572000"/>
          </a:xfrm>
          <a:noFill/>
          <a:ln/>
        </p:spPr>
        <p:txBody>
          <a:bodyPr/>
          <a:lstStyle/>
          <a:p>
            <a:pPr marL="381000" indent="-381000">
              <a:lnSpc>
                <a:spcPct val="90000"/>
              </a:lnSpc>
            </a:pPr>
            <a:r>
              <a:rPr lang="en-US" sz="2400" dirty="0"/>
              <a:t>The PCF </a:t>
            </a:r>
            <a:r>
              <a:rPr lang="en-US" sz="2400" dirty="0" smtClean="0"/>
              <a:t>content:</a:t>
            </a:r>
            <a:endParaRPr lang="en-US" sz="2400" dirty="0"/>
          </a:p>
          <a:p>
            <a:pPr marL="800100" lvl="1" indent="-342900">
              <a:lnSpc>
                <a:spcPct val="90000"/>
              </a:lnSpc>
            </a:pPr>
            <a:r>
              <a:rPr lang="en-US" sz="2000" dirty="0" smtClean="0"/>
              <a:t>Job coverage start date and time string (</a:t>
            </a:r>
            <a:r>
              <a:rPr lang="en-US" sz="2000" dirty="0" err="1" smtClean="0"/>
              <a:t>yyyymmddhhmmsss</a:t>
            </a:r>
            <a:r>
              <a:rPr lang="en-US" sz="2000" dirty="0" smtClean="0"/>
              <a:t>)</a:t>
            </a:r>
          </a:p>
          <a:p>
            <a:pPr marL="800100" lvl="1" indent="-342900">
              <a:lnSpc>
                <a:spcPct val="90000"/>
              </a:lnSpc>
            </a:pPr>
            <a:r>
              <a:rPr lang="en-US" sz="2000" dirty="0" smtClean="0"/>
              <a:t>Job coverage end data and time string (</a:t>
            </a:r>
            <a:r>
              <a:rPr lang="en-US" sz="2000" dirty="0" err="1" smtClean="0"/>
              <a:t>yyyymmddhhmmsss</a:t>
            </a:r>
            <a:r>
              <a:rPr lang="en-US" sz="2000" dirty="0" smtClean="0"/>
              <a:t>)</a:t>
            </a:r>
          </a:p>
          <a:p>
            <a:pPr marL="800100" lvl="1" indent="-342900">
              <a:lnSpc>
                <a:spcPct val="90000"/>
              </a:lnSpc>
            </a:pPr>
            <a:r>
              <a:rPr lang="en-US" sz="2000" dirty="0" smtClean="0"/>
              <a:t>Input </a:t>
            </a:r>
            <a:r>
              <a:rPr lang="en-US" sz="2000" dirty="0"/>
              <a:t>NetCDF4 </a:t>
            </a:r>
            <a:r>
              <a:rPr lang="en-US" sz="2000" dirty="0" smtClean="0"/>
              <a:t>file names</a:t>
            </a:r>
            <a:endParaRPr lang="en-US" sz="2000" dirty="0"/>
          </a:p>
          <a:p>
            <a:pPr marL="800100" lvl="1" indent="-342900">
              <a:lnSpc>
                <a:spcPct val="90000"/>
              </a:lnSpc>
            </a:pPr>
            <a:r>
              <a:rPr lang="en-US" sz="2000" dirty="0" smtClean="0"/>
              <a:t>Direction </a:t>
            </a:r>
            <a:r>
              <a:rPr lang="en-US" sz="2000" dirty="0"/>
              <a:t>of conversion </a:t>
            </a:r>
            <a:r>
              <a:rPr lang="en-US" sz="2000" dirty="0" smtClean="0"/>
              <a:t>mnemonic (</a:t>
            </a:r>
            <a:r>
              <a:rPr lang="en-US" sz="2000" dirty="0" err="1" smtClean="0"/>
              <a:t>eg</a:t>
            </a:r>
            <a:r>
              <a:rPr lang="en-US" sz="2000" dirty="0"/>
              <a:t>. </a:t>
            </a:r>
            <a:r>
              <a:rPr lang="en-US" sz="2000" dirty="0" smtClean="0"/>
              <a:t>NC2BUFR)</a:t>
            </a:r>
            <a:endParaRPr lang="en-US" sz="2000" dirty="0"/>
          </a:p>
          <a:p>
            <a:pPr marL="800100" lvl="1" indent="-342900">
              <a:lnSpc>
                <a:spcPct val="90000"/>
              </a:lnSpc>
            </a:pPr>
            <a:r>
              <a:rPr lang="en-US" sz="2000" dirty="0"/>
              <a:t>Input and output product </a:t>
            </a:r>
            <a:r>
              <a:rPr lang="en-US" sz="2000" dirty="0" smtClean="0"/>
              <a:t>types mnemonic (e.g. NUCAPS)</a:t>
            </a:r>
            <a:endParaRPr lang="en-US" sz="2000" dirty="0"/>
          </a:p>
          <a:p>
            <a:pPr marL="800100" lvl="1" indent="-342900">
              <a:lnSpc>
                <a:spcPct val="90000"/>
              </a:lnSpc>
            </a:pPr>
            <a:r>
              <a:rPr lang="en-US" sz="2000" dirty="0" smtClean="0"/>
              <a:t>Input BUFR or GRIB2 table needed for conversion</a:t>
            </a:r>
            <a:endParaRPr lang="en-US" sz="2000" dirty="0"/>
          </a:p>
          <a:p>
            <a:pPr marL="800100" lvl="1" indent="-342900">
              <a:lnSpc>
                <a:spcPct val="90000"/>
              </a:lnSpc>
            </a:pPr>
            <a:r>
              <a:rPr lang="en-US" sz="2000" dirty="0" smtClean="0"/>
              <a:t>Path to the executables (</a:t>
            </a:r>
            <a:r>
              <a:rPr lang="en-US" sz="2000" dirty="0" err="1" smtClean="0"/>
              <a:t>main_npr</a:t>
            </a:r>
            <a:r>
              <a:rPr lang="en-US" sz="2000" dirty="0" smtClean="0"/>
              <a:t> and h5augjpss)</a:t>
            </a:r>
            <a:endParaRPr lang="en-US" sz="2000" dirty="0"/>
          </a:p>
          <a:p>
            <a:pPr marL="800100" lvl="1" indent="-342900">
              <a:lnSpc>
                <a:spcPct val="90000"/>
              </a:lnSpc>
            </a:pPr>
            <a:endParaRPr lang="en-US" sz="2000" dirty="0"/>
          </a:p>
          <a:p>
            <a:pPr marL="381000" indent="-381000">
              <a:lnSpc>
                <a:spcPct val="90000"/>
              </a:lnSpc>
            </a:pPr>
            <a:r>
              <a:rPr lang="en-US" sz="2400" dirty="0"/>
              <a:t>The </a:t>
            </a:r>
            <a:r>
              <a:rPr lang="en-US" sz="2400" dirty="0" smtClean="0"/>
              <a:t>PSF </a:t>
            </a:r>
            <a:r>
              <a:rPr lang="en-US" sz="2400" dirty="0"/>
              <a:t>content (test mode): </a:t>
            </a:r>
          </a:p>
          <a:p>
            <a:pPr marL="800100" lvl="1" indent="-342900">
              <a:lnSpc>
                <a:spcPct val="90000"/>
              </a:lnSpc>
            </a:pPr>
            <a:r>
              <a:rPr lang="en-US" sz="2000" dirty="0" smtClean="0"/>
              <a:t>Output BUFR or GRIB2 file name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6E9B63-9CD9-47F5-8647-80F101EDAABB}" type="slidenum">
              <a:rPr lang="en-US"/>
              <a:pPr>
                <a:defRPr/>
              </a:pPr>
              <a:t>104</a:t>
            </a:fld>
            <a:endParaRPr lang="en-US"/>
          </a:p>
        </p:txBody>
      </p:sp>
      <p:sp>
        <p:nvSpPr>
          <p:cNvPr id="6943746" name="Rectangle 2"/>
          <p:cNvSpPr>
            <a:spLocks noGrp="1" noChangeArrowheads="1"/>
          </p:cNvSpPr>
          <p:nvPr>
            <p:ph type="title"/>
          </p:nvPr>
        </p:nvSpPr>
        <p:spPr>
          <a:xfrm>
            <a:off x="838200" y="228600"/>
            <a:ext cx="7315200" cy="1143000"/>
          </a:xfrm>
          <a:noFill/>
          <a:ln/>
        </p:spPr>
        <p:txBody>
          <a:bodyPr/>
          <a:lstStyle/>
          <a:p>
            <a:r>
              <a:rPr lang="en-US" dirty="0"/>
              <a:t>Reformatting Toolkit </a:t>
            </a:r>
            <a:br>
              <a:rPr lang="en-US" dirty="0"/>
            </a:br>
            <a:r>
              <a:rPr lang="en-US" dirty="0"/>
              <a:t>Software: System Level</a:t>
            </a:r>
          </a:p>
        </p:txBody>
      </p:sp>
      <p:sp>
        <p:nvSpPr>
          <p:cNvPr id="6943747" name="Rectangle 3"/>
          <p:cNvSpPr>
            <a:spLocks noGrp="1" noChangeArrowheads="1"/>
          </p:cNvSpPr>
          <p:nvPr>
            <p:ph type="body" idx="1"/>
          </p:nvPr>
        </p:nvSpPr>
        <p:spPr>
          <a:xfrm>
            <a:off x="76200" y="1905000"/>
            <a:ext cx="8991600" cy="4572000"/>
          </a:xfrm>
          <a:noFill/>
          <a:ln/>
        </p:spPr>
        <p:txBody>
          <a:bodyPr/>
          <a:lstStyle/>
          <a:p>
            <a:pPr marL="381000" indent="-381000">
              <a:lnSpc>
                <a:spcPct val="90000"/>
              </a:lnSpc>
            </a:pPr>
            <a:r>
              <a:rPr lang="en-US" sz="2000" dirty="0" smtClean="0"/>
              <a:t>The h5augjpss conversion utility</a:t>
            </a:r>
          </a:p>
          <a:p>
            <a:pPr marL="781050" lvl="1" indent="-381000">
              <a:lnSpc>
                <a:spcPct val="90000"/>
              </a:lnSpc>
            </a:pPr>
            <a:r>
              <a:rPr lang="en-US" sz="1600" dirty="0" smtClean="0"/>
              <a:t>Command line tool run within the driver script upstream of the N4RT conversion program.</a:t>
            </a:r>
          </a:p>
          <a:p>
            <a:pPr marL="800100" lvl="1" indent="-342900">
              <a:lnSpc>
                <a:spcPct val="90000"/>
              </a:lnSpc>
            </a:pPr>
            <a:r>
              <a:rPr lang="en-US" sz="1600" dirty="0" smtClean="0"/>
              <a:t>The JPSS HDF5 files are not compliant with the netCDF4 data model so they cannot be read by the netCDF4 library API functions.</a:t>
            </a:r>
          </a:p>
          <a:p>
            <a:pPr marL="800100" lvl="1" indent="-342900">
              <a:lnSpc>
                <a:spcPct val="90000"/>
              </a:lnSpc>
            </a:pPr>
            <a:r>
              <a:rPr lang="en-US" sz="1600" dirty="0" smtClean="0"/>
              <a:t>h5augjpss is a tool that modifies a JPSS HDF5 file by adding associated data or metadata or by hiding HDF5 elements in order to make the file accessible to </a:t>
            </a:r>
            <a:r>
              <a:rPr lang="en-US" sz="1600" dirty="0" err="1" smtClean="0"/>
              <a:t>netCDF</a:t>
            </a:r>
            <a:r>
              <a:rPr lang="en-US" sz="1600" dirty="0" smtClean="0"/>
              <a:t> based applications and tools.</a:t>
            </a:r>
          </a:p>
          <a:p>
            <a:pPr marL="800100" lvl="1" indent="-342900">
              <a:lnSpc>
                <a:spcPct val="90000"/>
              </a:lnSpc>
            </a:pPr>
            <a:r>
              <a:rPr lang="en-US" sz="1600" dirty="0" smtClean="0"/>
              <a:t>This is required for the converting ATMS and VIIRS HDF5 files, but not NUCAPS because those files are already processed into netCDF4.</a:t>
            </a:r>
          </a:p>
          <a:p>
            <a:pPr marL="800100" lvl="1" indent="-342900">
              <a:lnSpc>
                <a:spcPct val="90000"/>
              </a:lnSpc>
            </a:pPr>
            <a:r>
              <a:rPr lang="en-US" sz="1600" dirty="0" smtClean="0"/>
              <a:t>The HDF Group was funded by JPSS to develop the tool.</a:t>
            </a:r>
          </a:p>
          <a:p>
            <a:pPr marL="800100" lvl="1" indent="-342900">
              <a:lnSpc>
                <a:spcPct val="90000"/>
              </a:lnSpc>
            </a:pPr>
            <a:r>
              <a:rPr lang="en-US" sz="1600" dirty="0" smtClean="0"/>
              <a:t>Yi Song was one of the early testers of this tool working with the HDF Group to increase is functionality.</a:t>
            </a:r>
          </a:p>
          <a:p>
            <a:pPr marL="800100" lvl="1" indent="-342900">
              <a:lnSpc>
                <a:spcPct val="90000"/>
              </a:lnSpc>
            </a:pPr>
            <a:endParaRPr lang="en-US" sz="1600" dirty="0" smtClean="0"/>
          </a:p>
          <a:p>
            <a:pPr marL="400050">
              <a:lnSpc>
                <a:spcPct val="90000"/>
              </a:lnSpc>
            </a:pPr>
            <a:r>
              <a:rPr lang="en-US" sz="2000" dirty="0" smtClean="0"/>
              <a:t>The following flow chart shows the system-level flow (within the driver script).  Black lines identify operational flow and blue show the test flow capabilities that are used for validation.</a:t>
            </a:r>
            <a:endParaRPr lang="en-US" sz="20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p:cNvSpPr>
            <a:spLocks noGrp="1"/>
          </p:cNvSpPr>
          <p:nvPr>
            <p:ph type="sldNum" sz="quarter" idx="10"/>
          </p:nvPr>
        </p:nvSpPr>
        <p:spPr/>
        <p:txBody>
          <a:bodyPr/>
          <a:lstStyle/>
          <a:p>
            <a:pPr>
              <a:defRPr/>
            </a:pPr>
            <a:fld id="{2C99632F-49AD-4C28-BD38-EE733E5185E2}" type="slidenum">
              <a:rPr lang="en-US"/>
              <a:pPr>
                <a:defRPr/>
              </a:pPr>
              <a:t>105</a:t>
            </a:fld>
            <a:endParaRPr lang="en-US"/>
          </a:p>
        </p:txBody>
      </p:sp>
      <p:sp>
        <p:nvSpPr>
          <p:cNvPr id="6945794" name="Rectangle 2"/>
          <p:cNvSpPr>
            <a:spLocks noGrp="1" noChangeArrowheads="1"/>
          </p:cNvSpPr>
          <p:nvPr>
            <p:ph type="title"/>
          </p:nvPr>
        </p:nvSpPr>
        <p:spPr>
          <a:noFill/>
          <a:ln/>
        </p:spPr>
        <p:txBody>
          <a:bodyPr/>
          <a:lstStyle/>
          <a:p>
            <a:r>
              <a:rPr lang="en-US" sz="3200" dirty="0">
                <a:solidFill>
                  <a:srgbClr val="FFFF00"/>
                </a:solidFill>
              </a:rPr>
              <a:t>Reformatting Toolkit System </a:t>
            </a:r>
            <a:br>
              <a:rPr lang="en-US" sz="3200" dirty="0">
                <a:solidFill>
                  <a:srgbClr val="FFFF00"/>
                </a:solidFill>
              </a:rPr>
            </a:br>
            <a:r>
              <a:rPr lang="en-US" sz="3200" dirty="0">
                <a:solidFill>
                  <a:srgbClr val="FFFF00"/>
                </a:solidFill>
              </a:rPr>
              <a:t>Level Data </a:t>
            </a:r>
            <a:r>
              <a:rPr lang="en-US" sz="3200" dirty="0" smtClean="0">
                <a:solidFill>
                  <a:srgbClr val="FFFF00"/>
                </a:solidFill>
              </a:rPr>
              <a:t>Flow</a:t>
            </a:r>
            <a:endParaRPr lang="en-US" sz="3200" dirty="0">
              <a:solidFill>
                <a:srgbClr val="FFFF00"/>
              </a:solidFill>
            </a:endParaRPr>
          </a:p>
        </p:txBody>
      </p:sp>
      <p:sp>
        <p:nvSpPr>
          <p:cNvPr id="6945795" name="Rectangle 3"/>
          <p:cNvSpPr>
            <a:spLocks noChangeArrowheads="1"/>
          </p:cNvSpPr>
          <p:nvPr/>
        </p:nvSpPr>
        <p:spPr bwMode="auto">
          <a:xfrm>
            <a:off x="685800" y="1752600"/>
            <a:ext cx="7772400" cy="4876800"/>
          </a:xfrm>
          <a:prstGeom prst="rect">
            <a:avLst/>
          </a:prstGeom>
          <a:solidFill>
            <a:srgbClr val="FFFFFF"/>
          </a:solidFill>
          <a:ln w="12700">
            <a:solidFill>
              <a:schemeClr val="tx1"/>
            </a:solidFill>
            <a:miter lim="800000"/>
            <a:headEnd type="none" w="sm" len="sm"/>
            <a:tailEnd/>
          </a:ln>
          <a:effectLst/>
        </p:spPr>
        <p:txBody>
          <a:bodyPr wrap="none" anchor="ctr"/>
          <a:lstStyle/>
          <a:p>
            <a:endParaRPr lang="en-US"/>
          </a:p>
        </p:txBody>
      </p:sp>
      <p:sp>
        <p:nvSpPr>
          <p:cNvPr id="6945796" name="Text Box 4"/>
          <p:cNvSpPr txBox="1">
            <a:spLocks noChangeArrowheads="1"/>
          </p:cNvSpPr>
          <p:nvPr/>
        </p:nvSpPr>
        <p:spPr bwMode="auto">
          <a:xfrm rot="16200000">
            <a:off x="3238500" y="1485900"/>
            <a:ext cx="2667000" cy="5638800"/>
          </a:xfrm>
          <a:prstGeom prst="rect">
            <a:avLst/>
          </a:prstGeom>
          <a:solidFill>
            <a:srgbClr val="99CCFF"/>
          </a:solidFill>
          <a:ln w="9525">
            <a:solidFill>
              <a:schemeClr val="tx1"/>
            </a:solidFill>
            <a:miter lim="800000"/>
            <a:headEnd/>
            <a:tailEnd/>
          </a:ln>
        </p:spPr>
        <p:txBody>
          <a:bodyPr rot="10800000"/>
          <a:lstStyle/>
          <a:p>
            <a:pPr algn="ctr"/>
            <a:endParaRPr lang="en-US" sz="800" b="1">
              <a:latin typeface="Arial" charset="0"/>
            </a:endParaRPr>
          </a:p>
        </p:txBody>
      </p:sp>
      <p:sp>
        <p:nvSpPr>
          <p:cNvPr id="6945797" name="Text Box 5"/>
          <p:cNvSpPr txBox="1">
            <a:spLocks noChangeArrowheads="1"/>
          </p:cNvSpPr>
          <p:nvPr/>
        </p:nvSpPr>
        <p:spPr bwMode="auto">
          <a:xfrm>
            <a:off x="2286000" y="1752600"/>
            <a:ext cx="4038600" cy="304800"/>
          </a:xfrm>
          <a:prstGeom prst="rect">
            <a:avLst/>
          </a:prstGeom>
          <a:noFill/>
          <a:ln w="12700">
            <a:noFill/>
            <a:miter lim="800000"/>
            <a:headEnd type="none" w="sm" len="sm"/>
            <a:tailEnd/>
          </a:ln>
          <a:effectLst/>
        </p:spPr>
        <p:txBody>
          <a:bodyPr>
            <a:spAutoFit/>
          </a:bodyPr>
          <a:lstStyle/>
          <a:p>
            <a:pPr>
              <a:spcBef>
                <a:spcPct val="50000"/>
              </a:spcBef>
            </a:pPr>
            <a:r>
              <a:rPr lang="en-US" sz="1400" b="1">
                <a:latin typeface="Arial" charset="0"/>
              </a:rPr>
              <a:t>Reformatting Toolkit System Level Data Flow</a:t>
            </a:r>
          </a:p>
        </p:txBody>
      </p:sp>
      <p:sp>
        <p:nvSpPr>
          <p:cNvPr id="6945798" name="Text Box 6"/>
          <p:cNvSpPr txBox="1">
            <a:spLocks noChangeArrowheads="1"/>
          </p:cNvSpPr>
          <p:nvPr/>
        </p:nvSpPr>
        <p:spPr bwMode="auto">
          <a:xfrm rot="16200000">
            <a:off x="3162300" y="2019301"/>
            <a:ext cx="304800" cy="685800"/>
          </a:xfrm>
          <a:prstGeom prst="rect">
            <a:avLst/>
          </a:prstGeom>
          <a:noFill/>
          <a:ln w="9525">
            <a:solidFill>
              <a:schemeClr val="tx1"/>
            </a:solidFill>
            <a:miter lim="800000"/>
            <a:headEnd/>
            <a:tailEnd/>
          </a:ln>
        </p:spPr>
        <p:txBody>
          <a:bodyPr vert="eaVert"/>
          <a:lstStyle/>
          <a:p>
            <a:pPr algn="ctr"/>
            <a:r>
              <a:rPr lang="en-US" sz="800" b="1">
                <a:latin typeface="Arial" charset="0"/>
              </a:rPr>
              <a:t>PCF</a:t>
            </a:r>
          </a:p>
        </p:txBody>
      </p:sp>
      <p:sp>
        <p:nvSpPr>
          <p:cNvPr id="6945799" name="Text Box 7"/>
          <p:cNvSpPr txBox="1">
            <a:spLocks noChangeArrowheads="1"/>
          </p:cNvSpPr>
          <p:nvPr/>
        </p:nvSpPr>
        <p:spPr bwMode="auto">
          <a:xfrm rot="16200000">
            <a:off x="6781800" y="1981201"/>
            <a:ext cx="381000" cy="838200"/>
          </a:xfrm>
          <a:prstGeom prst="rect">
            <a:avLst/>
          </a:prstGeom>
          <a:noFill/>
          <a:ln w="9525">
            <a:noFill/>
            <a:miter lim="800000"/>
            <a:headEnd/>
            <a:tailEnd/>
          </a:ln>
        </p:spPr>
        <p:txBody>
          <a:bodyPr vert="eaVert"/>
          <a:lstStyle/>
          <a:p>
            <a:pPr algn="ctr"/>
            <a:r>
              <a:rPr lang="en-US" sz="800" b="1">
                <a:latin typeface="Arial" charset="0"/>
              </a:rPr>
              <a:t>Return Value to PGM</a:t>
            </a:r>
          </a:p>
        </p:txBody>
      </p:sp>
      <p:sp>
        <p:nvSpPr>
          <p:cNvPr id="6945800" name="Text Box 8"/>
          <p:cNvSpPr txBox="1">
            <a:spLocks noChangeArrowheads="1"/>
          </p:cNvSpPr>
          <p:nvPr/>
        </p:nvSpPr>
        <p:spPr bwMode="auto">
          <a:xfrm rot="16200000">
            <a:off x="1828800" y="1981201"/>
            <a:ext cx="381000" cy="838200"/>
          </a:xfrm>
          <a:prstGeom prst="rect">
            <a:avLst/>
          </a:prstGeom>
          <a:noFill/>
          <a:ln w="9525">
            <a:noFill/>
            <a:miter lim="800000"/>
            <a:headEnd/>
            <a:tailEnd/>
          </a:ln>
        </p:spPr>
        <p:txBody>
          <a:bodyPr vert="eaVert"/>
          <a:lstStyle/>
          <a:p>
            <a:pPr algn="ctr"/>
            <a:r>
              <a:rPr lang="en-US" sz="800" b="1">
                <a:latin typeface="Arial" charset="0"/>
              </a:rPr>
              <a:t>Execution from PGM</a:t>
            </a:r>
          </a:p>
        </p:txBody>
      </p:sp>
      <p:sp>
        <p:nvSpPr>
          <p:cNvPr id="6945801" name="Line 9"/>
          <p:cNvSpPr>
            <a:spLocks noChangeShapeType="1"/>
          </p:cNvSpPr>
          <p:nvPr/>
        </p:nvSpPr>
        <p:spPr bwMode="auto">
          <a:xfrm flipV="1">
            <a:off x="6934200" y="2590800"/>
            <a:ext cx="0" cy="3810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02" name="Text Box 10"/>
          <p:cNvSpPr txBox="1">
            <a:spLocks noChangeArrowheads="1"/>
          </p:cNvSpPr>
          <p:nvPr/>
        </p:nvSpPr>
        <p:spPr bwMode="auto">
          <a:xfrm>
            <a:off x="3962400" y="2971800"/>
            <a:ext cx="1447800" cy="244475"/>
          </a:xfrm>
          <a:prstGeom prst="rect">
            <a:avLst/>
          </a:prstGeom>
          <a:noFill/>
          <a:ln w="12700">
            <a:noFill/>
            <a:miter lim="800000"/>
            <a:headEnd type="none" w="sm" len="sm"/>
            <a:tailEnd/>
          </a:ln>
          <a:effectLst/>
        </p:spPr>
        <p:txBody>
          <a:bodyPr>
            <a:spAutoFit/>
          </a:bodyPr>
          <a:lstStyle/>
          <a:p>
            <a:pPr>
              <a:spcBef>
                <a:spcPct val="50000"/>
              </a:spcBef>
            </a:pPr>
            <a:r>
              <a:rPr lang="en-US" sz="1000" b="1" dirty="0">
                <a:latin typeface="Arial" charset="0"/>
              </a:rPr>
              <a:t>N4RT Driver Script</a:t>
            </a:r>
          </a:p>
        </p:txBody>
      </p:sp>
      <p:sp>
        <p:nvSpPr>
          <p:cNvPr id="6945803" name="Line 11"/>
          <p:cNvSpPr>
            <a:spLocks noChangeShapeType="1"/>
          </p:cNvSpPr>
          <p:nvPr/>
        </p:nvSpPr>
        <p:spPr bwMode="auto">
          <a:xfrm>
            <a:off x="3657600" y="2362201"/>
            <a:ext cx="838200" cy="0"/>
          </a:xfrm>
          <a:prstGeom prst="line">
            <a:avLst/>
          </a:prstGeom>
          <a:noFill/>
          <a:ln w="12700">
            <a:solidFill>
              <a:schemeClr val="tx1"/>
            </a:solidFill>
            <a:prstDash val="dash"/>
            <a:round/>
            <a:headEnd type="none" w="sm" len="sm"/>
            <a:tailEnd type="none" w="sm" len="sm"/>
          </a:ln>
          <a:effectLst/>
        </p:spPr>
        <p:txBody>
          <a:bodyPr/>
          <a:lstStyle/>
          <a:p>
            <a:endParaRPr lang="en-US"/>
          </a:p>
        </p:txBody>
      </p:sp>
      <p:sp>
        <p:nvSpPr>
          <p:cNvPr id="6945804" name="Text Box 12"/>
          <p:cNvSpPr txBox="1">
            <a:spLocks noChangeArrowheads="1"/>
          </p:cNvSpPr>
          <p:nvPr/>
        </p:nvSpPr>
        <p:spPr bwMode="auto">
          <a:xfrm rot="16200000">
            <a:off x="3657600" y="5715000"/>
            <a:ext cx="381000" cy="838200"/>
          </a:xfrm>
          <a:prstGeom prst="rect">
            <a:avLst/>
          </a:prstGeom>
          <a:noFill/>
          <a:ln w="9525">
            <a:noFill/>
            <a:miter lim="800000"/>
            <a:headEnd/>
            <a:tailEnd/>
          </a:ln>
        </p:spPr>
        <p:txBody>
          <a:bodyPr vert="eaVert"/>
          <a:lstStyle/>
          <a:p>
            <a:pPr algn="ctr"/>
            <a:r>
              <a:rPr lang="en-US" sz="800" b="1">
                <a:latin typeface="Arial" charset="0"/>
              </a:rPr>
              <a:t>Working directory</a:t>
            </a:r>
          </a:p>
        </p:txBody>
      </p:sp>
      <p:sp>
        <p:nvSpPr>
          <p:cNvPr id="6945805" name="Text Box 13"/>
          <p:cNvSpPr txBox="1">
            <a:spLocks noChangeArrowheads="1"/>
          </p:cNvSpPr>
          <p:nvPr/>
        </p:nvSpPr>
        <p:spPr bwMode="auto">
          <a:xfrm rot="16200000">
            <a:off x="6400800" y="5029200"/>
            <a:ext cx="304800" cy="609600"/>
          </a:xfrm>
          <a:prstGeom prst="rect">
            <a:avLst/>
          </a:prstGeom>
          <a:noFill/>
          <a:ln w="9525">
            <a:solidFill>
              <a:schemeClr val="tx1"/>
            </a:solidFill>
            <a:miter lim="800000"/>
            <a:headEnd/>
            <a:tailEnd/>
          </a:ln>
        </p:spPr>
        <p:txBody>
          <a:bodyPr vert="eaVert"/>
          <a:lstStyle/>
          <a:p>
            <a:pPr algn="ctr"/>
            <a:r>
              <a:rPr lang="en-US" sz="800" b="1">
                <a:latin typeface="Arial" charset="0"/>
              </a:rPr>
              <a:t>PSF</a:t>
            </a:r>
          </a:p>
        </p:txBody>
      </p:sp>
      <p:sp>
        <p:nvSpPr>
          <p:cNvPr id="6945806" name="Text Box 14"/>
          <p:cNvSpPr txBox="1">
            <a:spLocks noChangeArrowheads="1"/>
          </p:cNvSpPr>
          <p:nvPr/>
        </p:nvSpPr>
        <p:spPr bwMode="auto">
          <a:xfrm rot="16200000">
            <a:off x="2514600" y="5715000"/>
            <a:ext cx="381000" cy="838200"/>
          </a:xfrm>
          <a:prstGeom prst="rect">
            <a:avLst/>
          </a:prstGeom>
          <a:noFill/>
          <a:ln w="9525">
            <a:noFill/>
            <a:miter lim="800000"/>
            <a:headEnd/>
            <a:tailEnd/>
          </a:ln>
        </p:spPr>
        <p:txBody>
          <a:bodyPr vert="eaVert"/>
          <a:lstStyle/>
          <a:p>
            <a:pPr algn="ctr"/>
            <a:r>
              <a:rPr lang="en-US" sz="800" b="1">
                <a:latin typeface="Arial" charset="0"/>
              </a:rPr>
              <a:t>Working directory</a:t>
            </a:r>
          </a:p>
        </p:txBody>
      </p:sp>
      <p:sp>
        <p:nvSpPr>
          <p:cNvPr id="6945807" name="Rectangle 15"/>
          <p:cNvSpPr>
            <a:spLocks noChangeArrowheads="1"/>
          </p:cNvSpPr>
          <p:nvPr/>
        </p:nvSpPr>
        <p:spPr bwMode="auto">
          <a:xfrm rot="16200000">
            <a:off x="4267200" y="3429000"/>
            <a:ext cx="533400" cy="2514600"/>
          </a:xfrm>
          <a:prstGeom prst="rect">
            <a:avLst/>
          </a:prstGeom>
          <a:solidFill>
            <a:srgbClr val="CCFFFF"/>
          </a:solidFill>
          <a:ln w="9525">
            <a:solidFill>
              <a:srgbClr val="000000"/>
            </a:solidFill>
            <a:miter lim="800000"/>
            <a:headEnd/>
            <a:tailEnd/>
          </a:ln>
        </p:spPr>
        <p:txBody>
          <a:bodyPr vert="eaVert"/>
          <a:lstStyle/>
          <a:p>
            <a:pPr algn="ctr"/>
            <a:r>
              <a:rPr lang="en-US" sz="1200" b="1">
                <a:latin typeface="Arial" charset="0"/>
              </a:rPr>
              <a:t>N4RT Main</a:t>
            </a:r>
          </a:p>
          <a:p>
            <a:pPr algn="ctr"/>
            <a:r>
              <a:rPr lang="en-US" sz="1200" b="1">
                <a:latin typeface="Arial" charset="0"/>
              </a:rPr>
              <a:t>Converter</a:t>
            </a:r>
          </a:p>
          <a:p>
            <a:pPr algn="ctr"/>
            <a:endParaRPr lang="en-US" sz="1400" b="1">
              <a:latin typeface="Arial" charset="0"/>
            </a:endParaRPr>
          </a:p>
        </p:txBody>
      </p:sp>
      <p:sp>
        <p:nvSpPr>
          <p:cNvPr id="6945808" name="Text Box 16"/>
          <p:cNvSpPr txBox="1">
            <a:spLocks noChangeArrowheads="1"/>
          </p:cNvSpPr>
          <p:nvPr/>
        </p:nvSpPr>
        <p:spPr bwMode="auto">
          <a:xfrm rot="16200000">
            <a:off x="6438900" y="4381500"/>
            <a:ext cx="304800" cy="685800"/>
          </a:xfrm>
          <a:prstGeom prst="rect">
            <a:avLst/>
          </a:prstGeom>
          <a:noFill/>
          <a:ln w="9525">
            <a:solidFill>
              <a:schemeClr val="tx1"/>
            </a:solidFill>
            <a:miter lim="800000"/>
            <a:headEnd/>
            <a:tailEnd/>
          </a:ln>
        </p:spPr>
        <p:txBody>
          <a:bodyPr vert="eaVert"/>
          <a:lstStyle/>
          <a:p>
            <a:pPr algn="ctr"/>
            <a:r>
              <a:rPr lang="en-US" sz="800" b="1">
                <a:latin typeface="Arial" charset="0"/>
              </a:rPr>
              <a:t>N4RT log </a:t>
            </a:r>
          </a:p>
        </p:txBody>
      </p:sp>
      <p:sp>
        <p:nvSpPr>
          <p:cNvPr id="6945809" name="Text Box 17"/>
          <p:cNvSpPr txBox="1">
            <a:spLocks noChangeArrowheads="1"/>
          </p:cNvSpPr>
          <p:nvPr/>
        </p:nvSpPr>
        <p:spPr bwMode="auto">
          <a:xfrm rot="16200000">
            <a:off x="3695700" y="4914900"/>
            <a:ext cx="304800" cy="838200"/>
          </a:xfrm>
          <a:prstGeom prst="rect">
            <a:avLst/>
          </a:prstGeom>
          <a:noFill/>
          <a:ln w="9525">
            <a:solidFill>
              <a:schemeClr val="tx1"/>
            </a:solidFill>
            <a:miter lim="800000"/>
            <a:headEnd/>
            <a:tailEnd/>
          </a:ln>
        </p:spPr>
        <p:txBody>
          <a:bodyPr vert="eaVert"/>
          <a:lstStyle/>
          <a:p>
            <a:pPr algn="ctr"/>
            <a:r>
              <a:rPr lang="en-US" sz="800" b="1">
                <a:latin typeface="Arial" charset="0"/>
              </a:rPr>
              <a:t>BUFR file</a:t>
            </a:r>
          </a:p>
        </p:txBody>
      </p:sp>
      <p:sp>
        <p:nvSpPr>
          <p:cNvPr id="6945810" name="Text Box 18"/>
          <p:cNvSpPr txBox="1">
            <a:spLocks noChangeArrowheads="1"/>
          </p:cNvSpPr>
          <p:nvPr/>
        </p:nvSpPr>
        <p:spPr bwMode="auto">
          <a:xfrm rot="16200000">
            <a:off x="4457700" y="3619500"/>
            <a:ext cx="304800" cy="838200"/>
          </a:xfrm>
          <a:prstGeom prst="rect">
            <a:avLst/>
          </a:prstGeom>
          <a:noFill/>
          <a:ln w="9525">
            <a:solidFill>
              <a:schemeClr val="tx1"/>
            </a:solidFill>
            <a:miter lim="800000"/>
            <a:headEnd/>
            <a:tailEnd/>
          </a:ln>
        </p:spPr>
        <p:txBody>
          <a:bodyPr vert="eaVert"/>
          <a:lstStyle/>
          <a:p>
            <a:pPr algn="ctr"/>
            <a:r>
              <a:rPr lang="en-US" sz="800" b="1">
                <a:latin typeface="Arial" charset="0"/>
              </a:rPr>
              <a:t> Resource</a:t>
            </a:r>
          </a:p>
        </p:txBody>
      </p:sp>
      <p:sp>
        <p:nvSpPr>
          <p:cNvPr id="6945811" name="Text Box 19"/>
          <p:cNvSpPr txBox="1">
            <a:spLocks noChangeArrowheads="1"/>
          </p:cNvSpPr>
          <p:nvPr/>
        </p:nvSpPr>
        <p:spPr bwMode="auto">
          <a:xfrm rot="16200000">
            <a:off x="5219700" y="4914900"/>
            <a:ext cx="304800" cy="838200"/>
          </a:xfrm>
          <a:prstGeom prst="rect">
            <a:avLst/>
          </a:prstGeom>
          <a:noFill/>
          <a:ln w="9525">
            <a:solidFill>
              <a:schemeClr val="tx1"/>
            </a:solidFill>
            <a:miter lim="800000"/>
            <a:headEnd/>
            <a:tailEnd/>
          </a:ln>
        </p:spPr>
        <p:txBody>
          <a:bodyPr vert="eaVert"/>
          <a:lstStyle/>
          <a:p>
            <a:pPr algn="ctr"/>
            <a:r>
              <a:rPr lang="en-US" sz="800" b="1">
                <a:latin typeface="Arial" charset="0"/>
              </a:rPr>
              <a:t>GRIB2 file</a:t>
            </a:r>
          </a:p>
        </p:txBody>
      </p:sp>
      <p:sp>
        <p:nvSpPr>
          <p:cNvPr id="6945812" name="Text Box 20"/>
          <p:cNvSpPr txBox="1">
            <a:spLocks noChangeArrowheads="1"/>
          </p:cNvSpPr>
          <p:nvPr/>
        </p:nvSpPr>
        <p:spPr bwMode="auto">
          <a:xfrm rot="16200000">
            <a:off x="5181600" y="5715000"/>
            <a:ext cx="381000" cy="838200"/>
          </a:xfrm>
          <a:prstGeom prst="rect">
            <a:avLst/>
          </a:prstGeom>
          <a:noFill/>
          <a:ln w="9525">
            <a:noFill/>
            <a:miter lim="800000"/>
            <a:headEnd/>
            <a:tailEnd/>
          </a:ln>
        </p:spPr>
        <p:txBody>
          <a:bodyPr vert="eaVert"/>
          <a:lstStyle/>
          <a:p>
            <a:pPr algn="ctr"/>
            <a:r>
              <a:rPr lang="en-US" sz="800" b="1">
                <a:latin typeface="Arial" charset="0"/>
              </a:rPr>
              <a:t>Working directory</a:t>
            </a:r>
          </a:p>
        </p:txBody>
      </p:sp>
      <p:sp>
        <p:nvSpPr>
          <p:cNvPr id="6945813" name="Text Box 21"/>
          <p:cNvSpPr txBox="1">
            <a:spLocks noChangeArrowheads="1"/>
          </p:cNvSpPr>
          <p:nvPr/>
        </p:nvSpPr>
        <p:spPr bwMode="auto">
          <a:xfrm rot="16200000">
            <a:off x="3390900" y="3467100"/>
            <a:ext cx="304800" cy="685800"/>
          </a:xfrm>
          <a:prstGeom prst="rect">
            <a:avLst/>
          </a:prstGeom>
          <a:noFill/>
          <a:ln w="9525">
            <a:solidFill>
              <a:schemeClr val="tx1"/>
            </a:solidFill>
            <a:miter lim="800000"/>
            <a:headEnd/>
            <a:tailEnd/>
          </a:ln>
        </p:spPr>
        <p:txBody>
          <a:bodyPr vert="eaVert"/>
          <a:lstStyle/>
          <a:p>
            <a:pPr algn="ctr"/>
            <a:r>
              <a:rPr lang="en-US" sz="800" b="1" dirty="0">
                <a:latin typeface="Arial" charset="0"/>
              </a:rPr>
              <a:t>NetCDF4</a:t>
            </a:r>
          </a:p>
        </p:txBody>
      </p:sp>
      <p:sp>
        <p:nvSpPr>
          <p:cNvPr id="6945814" name="Text Box 22"/>
          <p:cNvSpPr txBox="1">
            <a:spLocks noChangeArrowheads="1"/>
          </p:cNvSpPr>
          <p:nvPr/>
        </p:nvSpPr>
        <p:spPr bwMode="auto">
          <a:xfrm rot="16200000">
            <a:off x="5753100" y="3162300"/>
            <a:ext cx="304800" cy="838200"/>
          </a:xfrm>
          <a:prstGeom prst="rect">
            <a:avLst/>
          </a:prstGeom>
          <a:noFill/>
          <a:ln w="9525">
            <a:solidFill>
              <a:schemeClr val="bg1"/>
            </a:solidFill>
            <a:miter lim="800000"/>
            <a:headEnd/>
            <a:tailEnd/>
          </a:ln>
        </p:spPr>
        <p:txBody>
          <a:bodyPr vert="eaVert"/>
          <a:lstStyle/>
          <a:p>
            <a:pPr algn="ctr"/>
            <a:r>
              <a:rPr lang="en-US" sz="800" b="1" dirty="0">
                <a:latin typeface="Arial" charset="0"/>
              </a:rPr>
              <a:t>NC Template</a:t>
            </a:r>
          </a:p>
        </p:txBody>
      </p:sp>
      <p:sp>
        <p:nvSpPr>
          <p:cNvPr id="6945815" name="Text Box 23"/>
          <p:cNvSpPr txBox="1">
            <a:spLocks noChangeArrowheads="1"/>
          </p:cNvSpPr>
          <p:nvPr/>
        </p:nvSpPr>
        <p:spPr bwMode="auto">
          <a:xfrm rot="16200000">
            <a:off x="5753100" y="3695700"/>
            <a:ext cx="304800" cy="838200"/>
          </a:xfrm>
          <a:prstGeom prst="rect">
            <a:avLst/>
          </a:prstGeom>
          <a:noFill/>
          <a:ln w="9525">
            <a:solidFill>
              <a:schemeClr val="tx1"/>
            </a:solidFill>
            <a:miter lim="800000"/>
            <a:headEnd/>
            <a:tailEnd/>
          </a:ln>
        </p:spPr>
        <p:txBody>
          <a:bodyPr vert="eaVert"/>
          <a:lstStyle/>
          <a:p>
            <a:pPr algn="ctr"/>
            <a:r>
              <a:rPr lang="en-US" sz="800" b="1" dirty="0">
                <a:latin typeface="Arial" charset="0"/>
              </a:rPr>
              <a:t>BF or GB table</a:t>
            </a:r>
          </a:p>
        </p:txBody>
      </p:sp>
      <p:sp>
        <p:nvSpPr>
          <p:cNvPr id="6945816" name="Line 24"/>
          <p:cNvSpPr>
            <a:spLocks noChangeShapeType="1"/>
          </p:cNvSpPr>
          <p:nvPr/>
        </p:nvSpPr>
        <p:spPr bwMode="auto">
          <a:xfrm>
            <a:off x="3200400" y="2819400"/>
            <a:ext cx="3429000" cy="1"/>
          </a:xfrm>
          <a:prstGeom prst="line">
            <a:avLst/>
          </a:prstGeom>
          <a:noFill/>
          <a:ln w="12700">
            <a:solidFill>
              <a:schemeClr val="tx1"/>
            </a:solidFill>
            <a:prstDash val="dash"/>
            <a:round/>
            <a:headEnd type="none" w="sm" len="sm"/>
            <a:tailEnd type="none" w="sm" len="sm"/>
          </a:ln>
          <a:effectLst/>
        </p:spPr>
        <p:txBody>
          <a:bodyPr/>
          <a:lstStyle/>
          <a:p>
            <a:endParaRPr lang="en-US"/>
          </a:p>
        </p:txBody>
      </p:sp>
      <p:sp>
        <p:nvSpPr>
          <p:cNvPr id="6945817" name="Line 25"/>
          <p:cNvSpPr>
            <a:spLocks noChangeShapeType="1"/>
          </p:cNvSpPr>
          <p:nvPr/>
        </p:nvSpPr>
        <p:spPr bwMode="auto">
          <a:xfrm>
            <a:off x="1981200" y="2590801"/>
            <a:ext cx="0" cy="380999"/>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18" name="Line 26"/>
          <p:cNvSpPr>
            <a:spLocks noChangeShapeType="1"/>
          </p:cNvSpPr>
          <p:nvPr/>
        </p:nvSpPr>
        <p:spPr bwMode="auto">
          <a:xfrm>
            <a:off x="2514600" y="2362201"/>
            <a:ext cx="457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19" name="Line 27"/>
          <p:cNvSpPr>
            <a:spLocks noChangeShapeType="1"/>
          </p:cNvSpPr>
          <p:nvPr/>
        </p:nvSpPr>
        <p:spPr bwMode="auto">
          <a:xfrm>
            <a:off x="4495800" y="2362201"/>
            <a:ext cx="0" cy="457200"/>
          </a:xfrm>
          <a:prstGeom prst="line">
            <a:avLst/>
          </a:prstGeom>
          <a:noFill/>
          <a:ln w="12700">
            <a:solidFill>
              <a:schemeClr val="tx1"/>
            </a:solidFill>
            <a:prstDash val="dash"/>
            <a:round/>
            <a:headEnd type="none" w="sm" len="sm"/>
            <a:tailEnd type="none" w="sm" len="sm"/>
          </a:ln>
          <a:effectLst/>
        </p:spPr>
        <p:txBody>
          <a:bodyPr/>
          <a:lstStyle/>
          <a:p>
            <a:endParaRPr lang="en-US"/>
          </a:p>
        </p:txBody>
      </p:sp>
      <p:sp>
        <p:nvSpPr>
          <p:cNvPr id="6945820" name="Line 28"/>
          <p:cNvSpPr>
            <a:spLocks noChangeShapeType="1"/>
          </p:cNvSpPr>
          <p:nvPr/>
        </p:nvSpPr>
        <p:spPr bwMode="auto">
          <a:xfrm>
            <a:off x="3657600" y="2819400"/>
            <a:ext cx="0" cy="838199"/>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21" name="Line 29"/>
          <p:cNvSpPr>
            <a:spLocks noChangeShapeType="1"/>
          </p:cNvSpPr>
          <p:nvPr/>
        </p:nvSpPr>
        <p:spPr bwMode="auto">
          <a:xfrm>
            <a:off x="6629400" y="2819400"/>
            <a:ext cx="0" cy="1295400"/>
          </a:xfrm>
          <a:prstGeom prst="line">
            <a:avLst/>
          </a:prstGeom>
          <a:noFill/>
          <a:ln w="12700">
            <a:solidFill>
              <a:schemeClr val="tx1"/>
            </a:solidFill>
            <a:round/>
            <a:headEnd type="none" w="sm" len="sm"/>
            <a:tailEnd type="none" w="sm" len="sm"/>
          </a:ln>
          <a:effectLst/>
        </p:spPr>
        <p:txBody>
          <a:bodyPr/>
          <a:lstStyle/>
          <a:p>
            <a:endParaRPr lang="en-US"/>
          </a:p>
        </p:txBody>
      </p:sp>
      <p:sp>
        <p:nvSpPr>
          <p:cNvPr id="6945822" name="Line 30"/>
          <p:cNvSpPr>
            <a:spLocks noChangeShapeType="1"/>
          </p:cNvSpPr>
          <p:nvPr/>
        </p:nvSpPr>
        <p:spPr bwMode="auto">
          <a:xfrm flipH="1">
            <a:off x="6324600" y="4114800"/>
            <a:ext cx="3048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23" name="Line 31"/>
          <p:cNvSpPr>
            <a:spLocks noChangeShapeType="1"/>
          </p:cNvSpPr>
          <p:nvPr/>
        </p:nvSpPr>
        <p:spPr bwMode="auto">
          <a:xfrm flipH="1">
            <a:off x="6324600" y="3581400"/>
            <a:ext cx="3048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45824" name="Line 32"/>
          <p:cNvSpPr>
            <a:spLocks noChangeShapeType="1"/>
          </p:cNvSpPr>
          <p:nvPr/>
        </p:nvSpPr>
        <p:spPr bwMode="auto">
          <a:xfrm>
            <a:off x="3505200" y="3962399"/>
            <a:ext cx="0" cy="152401"/>
          </a:xfrm>
          <a:prstGeom prst="line">
            <a:avLst/>
          </a:prstGeom>
          <a:noFill/>
          <a:ln w="12700">
            <a:solidFill>
              <a:schemeClr val="tx1"/>
            </a:solidFill>
            <a:round/>
            <a:headEnd type="none" w="sm" len="sm"/>
            <a:tailEnd type="none" w="sm" len="sm"/>
          </a:ln>
          <a:effectLst/>
        </p:spPr>
        <p:txBody>
          <a:bodyPr/>
          <a:lstStyle/>
          <a:p>
            <a:endParaRPr lang="en-US"/>
          </a:p>
        </p:txBody>
      </p:sp>
      <p:sp>
        <p:nvSpPr>
          <p:cNvPr id="6945825" name="Line 33"/>
          <p:cNvSpPr>
            <a:spLocks noChangeShapeType="1"/>
          </p:cNvSpPr>
          <p:nvPr/>
        </p:nvSpPr>
        <p:spPr bwMode="auto">
          <a:xfrm>
            <a:off x="3505200" y="4114801"/>
            <a:ext cx="6858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26" name="Line 34"/>
          <p:cNvSpPr>
            <a:spLocks noChangeShapeType="1"/>
          </p:cNvSpPr>
          <p:nvPr/>
        </p:nvSpPr>
        <p:spPr bwMode="auto">
          <a:xfrm flipH="1">
            <a:off x="4572000" y="3581400"/>
            <a:ext cx="9144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45827" name="Line 35"/>
          <p:cNvSpPr>
            <a:spLocks noChangeShapeType="1"/>
          </p:cNvSpPr>
          <p:nvPr/>
        </p:nvSpPr>
        <p:spPr bwMode="auto">
          <a:xfrm>
            <a:off x="4572000" y="3581400"/>
            <a:ext cx="0" cy="3048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45828" name="Line 36"/>
          <p:cNvSpPr>
            <a:spLocks noChangeShapeType="1"/>
          </p:cNvSpPr>
          <p:nvPr/>
        </p:nvSpPr>
        <p:spPr bwMode="auto">
          <a:xfrm>
            <a:off x="4572000" y="4191000"/>
            <a:ext cx="0" cy="228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29" name="Line 37"/>
          <p:cNvSpPr>
            <a:spLocks noChangeShapeType="1"/>
          </p:cNvSpPr>
          <p:nvPr/>
        </p:nvSpPr>
        <p:spPr bwMode="auto">
          <a:xfrm flipH="1">
            <a:off x="5029200" y="4038600"/>
            <a:ext cx="457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30" name="Line 38"/>
          <p:cNvSpPr>
            <a:spLocks noChangeShapeType="1"/>
          </p:cNvSpPr>
          <p:nvPr/>
        </p:nvSpPr>
        <p:spPr bwMode="auto">
          <a:xfrm>
            <a:off x="3810000" y="4953000"/>
            <a:ext cx="0" cy="228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31" name="Line 39"/>
          <p:cNvSpPr>
            <a:spLocks noChangeShapeType="1"/>
          </p:cNvSpPr>
          <p:nvPr/>
        </p:nvSpPr>
        <p:spPr bwMode="auto">
          <a:xfrm>
            <a:off x="5334000" y="4953000"/>
            <a:ext cx="0" cy="228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32" name="Line 40"/>
          <p:cNvSpPr>
            <a:spLocks noChangeShapeType="1"/>
          </p:cNvSpPr>
          <p:nvPr/>
        </p:nvSpPr>
        <p:spPr bwMode="auto">
          <a:xfrm>
            <a:off x="3810000" y="5486400"/>
            <a:ext cx="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33" name="Line 41"/>
          <p:cNvSpPr>
            <a:spLocks noChangeShapeType="1"/>
          </p:cNvSpPr>
          <p:nvPr/>
        </p:nvSpPr>
        <p:spPr bwMode="auto">
          <a:xfrm>
            <a:off x="5334000" y="5486400"/>
            <a:ext cx="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34" name="Line 42"/>
          <p:cNvSpPr>
            <a:spLocks noChangeShapeType="1"/>
          </p:cNvSpPr>
          <p:nvPr/>
        </p:nvSpPr>
        <p:spPr bwMode="auto">
          <a:xfrm>
            <a:off x="6553200" y="5486400"/>
            <a:ext cx="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45835" name="Line 43"/>
          <p:cNvSpPr>
            <a:spLocks noChangeShapeType="1"/>
          </p:cNvSpPr>
          <p:nvPr/>
        </p:nvSpPr>
        <p:spPr bwMode="auto">
          <a:xfrm>
            <a:off x="6477000" y="4876800"/>
            <a:ext cx="0" cy="304800"/>
          </a:xfrm>
          <a:prstGeom prst="line">
            <a:avLst/>
          </a:prstGeom>
          <a:noFill/>
          <a:ln w="12700">
            <a:solidFill>
              <a:schemeClr val="tx1"/>
            </a:solidFill>
            <a:prstDash val="dash"/>
            <a:round/>
            <a:headEnd type="none" w="sm" len="sm"/>
            <a:tailEnd type="triangle" w="sm" len="sm"/>
          </a:ln>
          <a:effectLst/>
        </p:spPr>
        <p:txBody>
          <a:bodyPr/>
          <a:lstStyle/>
          <a:p>
            <a:endParaRPr lang="en-US"/>
          </a:p>
        </p:txBody>
      </p:sp>
      <p:sp>
        <p:nvSpPr>
          <p:cNvPr id="6945836" name="Text Box 44"/>
          <p:cNvSpPr txBox="1">
            <a:spLocks noChangeArrowheads="1"/>
          </p:cNvSpPr>
          <p:nvPr/>
        </p:nvSpPr>
        <p:spPr bwMode="auto">
          <a:xfrm rot="16200000">
            <a:off x="2476500" y="4914900"/>
            <a:ext cx="304800" cy="838200"/>
          </a:xfrm>
          <a:prstGeom prst="rect">
            <a:avLst/>
          </a:prstGeom>
          <a:noFill/>
          <a:ln w="9525">
            <a:solidFill>
              <a:schemeClr val="bg1"/>
            </a:solidFill>
            <a:miter lim="800000"/>
            <a:headEnd/>
            <a:tailEnd/>
          </a:ln>
        </p:spPr>
        <p:txBody>
          <a:bodyPr vert="eaVert"/>
          <a:lstStyle/>
          <a:p>
            <a:pPr algn="ctr"/>
            <a:r>
              <a:rPr lang="en-US" sz="800" b="1">
                <a:latin typeface="Arial" charset="0"/>
              </a:rPr>
              <a:t>NetCDF4</a:t>
            </a:r>
          </a:p>
        </p:txBody>
      </p:sp>
      <p:sp>
        <p:nvSpPr>
          <p:cNvPr id="6945837" name="Line 45"/>
          <p:cNvSpPr>
            <a:spLocks noChangeShapeType="1"/>
          </p:cNvSpPr>
          <p:nvPr/>
        </p:nvSpPr>
        <p:spPr bwMode="auto">
          <a:xfrm>
            <a:off x="2590800" y="4724400"/>
            <a:ext cx="6858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45838" name="Line 46"/>
          <p:cNvSpPr>
            <a:spLocks noChangeShapeType="1"/>
          </p:cNvSpPr>
          <p:nvPr/>
        </p:nvSpPr>
        <p:spPr bwMode="auto">
          <a:xfrm>
            <a:off x="2590800" y="4724400"/>
            <a:ext cx="0" cy="4572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45839" name="Line 47"/>
          <p:cNvSpPr>
            <a:spLocks noChangeShapeType="1"/>
          </p:cNvSpPr>
          <p:nvPr/>
        </p:nvSpPr>
        <p:spPr bwMode="auto">
          <a:xfrm>
            <a:off x="2590800" y="5486400"/>
            <a:ext cx="0" cy="4572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45840" name="Text Box 48"/>
          <p:cNvSpPr txBox="1">
            <a:spLocks noChangeArrowheads="1"/>
          </p:cNvSpPr>
          <p:nvPr/>
        </p:nvSpPr>
        <p:spPr bwMode="auto">
          <a:xfrm rot="16200000">
            <a:off x="2324100" y="3390900"/>
            <a:ext cx="304800" cy="838200"/>
          </a:xfrm>
          <a:prstGeom prst="rect">
            <a:avLst/>
          </a:prstGeom>
          <a:noFill/>
          <a:ln w="9525">
            <a:solidFill>
              <a:schemeClr val="bg1"/>
            </a:solidFill>
            <a:miter lim="800000"/>
            <a:headEnd/>
            <a:tailEnd/>
          </a:ln>
        </p:spPr>
        <p:txBody>
          <a:bodyPr vert="eaVert"/>
          <a:lstStyle/>
          <a:p>
            <a:pPr algn="ctr"/>
            <a:r>
              <a:rPr lang="en-US" sz="800" b="1" dirty="0">
                <a:latin typeface="Arial" charset="0"/>
              </a:rPr>
              <a:t>BUFR/GRIB2</a:t>
            </a:r>
          </a:p>
        </p:txBody>
      </p:sp>
      <p:sp>
        <p:nvSpPr>
          <p:cNvPr id="6945841" name="Line 49"/>
          <p:cNvSpPr>
            <a:spLocks noChangeShapeType="1"/>
          </p:cNvSpPr>
          <p:nvPr/>
        </p:nvSpPr>
        <p:spPr bwMode="auto">
          <a:xfrm>
            <a:off x="2438400" y="2819400"/>
            <a:ext cx="0" cy="838199"/>
          </a:xfrm>
          <a:prstGeom prst="line">
            <a:avLst/>
          </a:prstGeom>
          <a:noFill/>
          <a:ln w="12700">
            <a:solidFill>
              <a:schemeClr val="bg1"/>
            </a:solidFill>
            <a:round/>
            <a:headEnd type="none" w="sm" len="sm"/>
            <a:tailEnd type="triangle" w="sm" len="sm"/>
          </a:ln>
          <a:effectLst/>
        </p:spPr>
        <p:txBody>
          <a:bodyPr/>
          <a:lstStyle/>
          <a:p>
            <a:endParaRPr lang="en-US"/>
          </a:p>
        </p:txBody>
      </p:sp>
      <p:sp>
        <p:nvSpPr>
          <p:cNvPr id="6945842" name="Line 50"/>
          <p:cNvSpPr>
            <a:spLocks noChangeShapeType="1"/>
          </p:cNvSpPr>
          <p:nvPr/>
        </p:nvSpPr>
        <p:spPr bwMode="auto">
          <a:xfrm flipH="1">
            <a:off x="2438400" y="4114801"/>
            <a:ext cx="10668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45843" name="Line 51"/>
          <p:cNvSpPr>
            <a:spLocks noChangeShapeType="1"/>
          </p:cNvSpPr>
          <p:nvPr/>
        </p:nvSpPr>
        <p:spPr bwMode="auto">
          <a:xfrm flipV="1">
            <a:off x="2438400" y="3962399"/>
            <a:ext cx="0" cy="152401"/>
          </a:xfrm>
          <a:prstGeom prst="line">
            <a:avLst/>
          </a:prstGeom>
          <a:noFill/>
          <a:ln w="12700">
            <a:solidFill>
              <a:schemeClr val="bg1"/>
            </a:solidFill>
            <a:round/>
            <a:headEnd type="none" w="sm" len="sm"/>
            <a:tailEnd type="none" w="sm" len="sm"/>
          </a:ln>
          <a:effectLst/>
        </p:spPr>
        <p:txBody>
          <a:bodyPr/>
          <a:lstStyle/>
          <a:p>
            <a:endParaRPr lang="en-US"/>
          </a:p>
        </p:txBody>
      </p:sp>
      <p:sp>
        <p:nvSpPr>
          <p:cNvPr id="6945844" name="Line 52"/>
          <p:cNvSpPr>
            <a:spLocks noChangeShapeType="1"/>
          </p:cNvSpPr>
          <p:nvPr/>
        </p:nvSpPr>
        <p:spPr bwMode="auto">
          <a:xfrm flipV="1">
            <a:off x="2438400" y="2819400"/>
            <a:ext cx="762000" cy="1"/>
          </a:xfrm>
          <a:prstGeom prst="line">
            <a:avLst/>
          </a:prstGeom>
          <a:noFill/>
          <a:ln w="12700">
            <a:solidFill>
              <a:schemeClr val="bg1"/>
            </a:solidFill>
            <a:prstDash val="dash"/>
            <a:round/>
            <a:headEnd type="none" w="sm" len="sm"/>
            <a:tailEnd type="none" w="sm" len="sm"/>
          </a:ln>
          <a:effectLst/>
        </p:spPr>
        <p:txBody>
          <a:bodyPr/>
          <a:lstStyle/>
          <a:p>
            <a:endParaRPr lang="en-US"/>
          </a:p>
        </p:txBody>
      </p:sp>
      <p:sp>
        <p:nvSpPr>
          <p:cNvPr id="6945845" name="Text Box 53"/>
          <p:cNvSpPr txBox="1">
            <a:spLocks noChangeArrowheads="1"/>
          </p:cNvSpPr>
          <p:nvPr/>
        </p:nvSpPr>
        <p:spPr bwMode="auto">
          <a:xfrm rot="16200000">
            <a:off x="6400800" y="5715000"/>
            <a:ext cx="381000" cy="838200"/>
          </a:xfrm>
          <a:prstGeom prst="rect">
            <a:avLst/>
          </a:prstGeom>
          <a:noFill/>
          <a:ln w="9525">
            <a:noFill/>
            <a:miter lim="800000"/>
            <a:headEnd/>
            <a:tailEnd/>
          </a:ln>
        </p:spPr>
        <p:txBody>
          <a:bodyPr vert="eaVert"/>
          <a:lstStyle/>
          <a:p>
            <a:pPr algn="ctr"/>
            <a:r>
              <a:rPr lang="en-US" sz="800" b="1">
                <a:latin typeface="Arial" charset="0"/>
              </a:rPr>
              <a:t>Working directory</a:t>
            </a:r>
          </a:p>
        </p:txBody>
      </p:sp>
      <p:sp>
        <p:nvSpPr>
          <p:cNvPr id="6945846" name="Rectangle 54"/>
          <p:cNvSpPr>
            <a:spLocks noChangeArrowheads="1"/>
          </p:cNvSpPr>
          <p:nvPr/>
        </p:nvSpPr>
        <p:spPr bwMode="auto">
          <a:xfrm rot="16200000">
            <a:off x="1066800" y="5791200"/>
            <a:ext cx="457200" cy="1066800"/>
          </a:xfrm>
          <a:prstGeom prst="rect">
            <a:avLst/>
          </a:prstGeom>
          <a:noFill/>
          <a:ln w="9525">
            <a:noFill/>
            <a:miter lim="800000"/>
            <a:headEnd/>
            <a:tailEnd/>
          </a:ln>
        </p:spPr>
        <p:txBody>
          <a:bodyPr vert="eaVert"/>
          <a:lstStyle/>
          <a:p>
            <a:r>
              <a:rPr lang="en-US" sz="1000" b="1">
                <a:latin typeface="Arial" charset="0"/>
              </a:rPr>
              <a:t>Nominal Mode</a:t>
            </a:r>
          </a:p>
          <a:p>
            <a:r>
              <a:rPr lang="en-US" sz="1000" b="1">
                <a:solidFill>
                  <a:schemeClr val="bg1"/>
                </a:solidFill>
                <a:latin typeface="Arial" charset="0"/>
              </a:rPr>
              <a:t>Test Mode</a:t>
            </a:r>
            <a:endParaRPr lang="en-US" sz="1000" b="1">
              <a:solidFill>
                <a:schemeClr val="bg2"/>
              </a:solidFill>
              <a:latin typeface="Arial" charset="0"/>
            </a:endParaRPr>
          </a:p>
        </p:txBody>
      </p:sp>
      <p:sp>
        <p:nvSpPr>
          <p:cNvPr id="6945847" name="Line 55"/>
          <p:cNvSpPr>
            <a:spLocks noChangeShapeType="1"/>
          </p:cNvSpPr>
          <p:nvPr/>
        </p:nvSpPr>
        <p:spPr bwMode="auto">
          <a:xfrm>
            <a:off x="1752600" y="6248400"/>
            <a:ext cx="3048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45848" name="Line 56"/>
          <p:cNvSpPr>
            <a:spLocks noChangeShapeType="1"/>
          </p:cNvSpPr>
          <p:nvPr/>
        </p:nvSpPr>
        <p:spPr bwMode="auto">
          <a:xfrm>
            <a:off x="1752600" y="6400800"/>
            <a:ext cx="3048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45849" name="Line 57"/>
          <p:cNvSpPr>
            <a:spLocks noChangeShapeType="1"/>
          </p:cNvSpPr>
          <p:nvPr/>
        </p:nvSpPr>
        <p:spPr bwMode="auto">
          <a:xfrm flipV="1">
            <a:off x="6934200" y="2971800"/>
            <a:ext cx="0" cy="1295400"/>
          </a:xfrm>
          <a:prstGeom prst="line">
            <a:avLst/>
          </a:prstGeom>
          <a:noFill/>
          <a:ln w="12700">
            <a:solidFill>
              <a:schemeClr val="tx1"/>
            </a:solidFill>
            <a:prstDash val="dash"/>
            <a:round/>
            <a:headEnd type="none" w="sm" len="sm"/>
            <a:tailEnd type="triangle" w="sm" len="sm"/>
          </a:ln>
          <a:effectLst/>
        </p:spPr>
        <p:txBody>
          <a:bodyPr/>
          <a:lstStyle/>
          <a:p>
            <a:endParaRPr lang="en-US"/>
          </a:p>
        </p:txBody>
      </p:sp>
      <p:sp>
        <p:nvSpPr>
          <p:cNvPr id="6945850" name="Line 58"/>
          <p:cNvSpPr>
            <a:spLocks noChangeShapeType="1"/>
          </p:cNvSpPr>
          <p:nvPr/>
        </p:nvSpPr>
        <p:spPr bwMode="auto">
          <a:xfrm flipH="1">
            <a:off x="6705600" y="4267200"/>
            <a:ext cx="228600" cy="304800"/>
          </a:xfrm>
          <a:prstGeom prst="line">
            <a:avLst/>
          </a:prstGeom>
          <a:noFill/>
          <a:ln w="12700">
            <a:solidFill>
              <a:schemeClr val="tx1"/>
            </a:solidFill>
            <a:prstDash val="dash"/>
            <a:round/>
            <a:headEnd type="none" w="sm" len="sm"/>
            <a:tailEnd type="none" w="sm" len="sm"/>
          </a:ln>
          <a:effectLst/>
        </p:spPr>
        <p:txBody>
          <a:bodyPr/>
          <a:lstStyle/>
          <a:p>
            <a:endParaRPr lang="en-US"/>
          </a:p>
        </p:txBody>
      </p:sp>
      <p:sp>
        <p:nvSpPr>
          <p:cNvPr id="6945851" name="Line 59"/>
          <p:cNvSpPr>
            <a:spLocks noChangeShapeType="1"/>
          </p:cNvSpPr>
          <p:nvPr/>
        </p:nvSpPr>
        <p:spPr bwMode="auto">
          <a:xfrm>
            <a:off x="5791200" y="4724400"/>
            <a:ext cx="457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1" name="Text Box 21"/>
          <p:cNvSpPr txBox="1">
            <a:spLocks noChangeArrowheads="1"/>
          </p:cNvSpPr>
          <p:nvPr/>
        </p:nvSpPr>
        <p:spPr bwMode="auto">
          <a:xfrm rot="16200000">
            <a:off x="2933700" y="3009900"/>
            <a:ext cx="304800" cy="685800"/>
          </a:xfrm>
          <a:prstGeom prst="rect">
            <a:avLst/>
          </a:prstGeom>
          <a:solidFill>
            <a:srgbClr val="CCFFFF"/>
          </a:solidFill>
          <a:ln w="9525">
            <a:solidFill>
              <a:schemeClr val="tx1"/>
            </a:solidFill>
            <a:miter lim="800000"/>
            <a:headEnd/>
            <a:tailEnd/>
          </a:ln>
        </p:spPr>
        <p:txBody>
          <a:bodyPr vert="eaVert"/>
          <a:lstStyle/>
          <a:p>
            <a:pPr algn="ctr"/>
            <a:r>
              <a:rPr lang="en-US" sz="800" b="1" dirty="0" smtClean="0">
                <a:latin typeface="Arial" charset="0"/>
              </a:rPr>
              <a:t>h5augjpss</a:t>
            </a:r>
            <a:endParaRPr lang="en-US" sz="800" b="1" dirty="0">
              <a:latin typeface="Arial" charset="0"/>
            </a:endParaRPr>
          </a:p>
        </p:txBody>
      </p:sp>
      <p:sp>
        <p:nvSpPr>
          <p:cNvPr id="62" name="Line 28"/>
          <p:cNvSpPr>
            <a:spLocks noChangeShapeType="1"/>
          </p:cNvSpPr>
          <p:nvPr/>
        </p:nvSpPr>
        <p:spPr bwMode="auto">
          <a:xfrm>
            <a:off x="3200400" y="2819401"/>
            <a:ext cx="0" cy="381000"/>
          </a:xfrm>
          <a:prstGeom prst="line">
            <a:avLst/>
          </a:prstGeom>
          <a:noFill/>
          <a:ln w="12700">
            <a:solidFill>
              <a:schemeClr val="tx1"/>
            </a:solidFill>
            <a:round/>
            <a:headEnd type="none" w="sm" len="sm"/>
            <a:tailEnd type="triangle" w="sm" len="sm"/>
          </a:ln>
          <a:effectLst/>
        </p:spPr>
        <p:txBody>
          <a:bodyPr/>
          <a:lstStyle/>
          <a:p>
            <a:endParaRPr lang="en-US"/>
          </a:p>
        </p:txBody>
      </p:sp>
      <p:sp>
        <p:nvSpPr>
          <p:cNvPr id="64" name="Line 28"/>
          <p:cNvSpPr>
            <a:spLocks noChangeShapeType="1"/>
          </p:cNvSpPr>
          <p:nvPr/>
        </p:nvSpPr>
        <p:spPr bwMode="auto">
          <a:xfrm>
            <a:off x="3352800" y="3505200"/>
            <a:ext cx="0" cy="152400"/>
          </a:xfrm>
          <a:prstGeom prst="line">
            <a:avLst/>
          </a:prstGeom>
          <a:noFill/>
          <a:ln w="12700">
            <a:solidFill>
              <a:schemeClr val="tx1"/>
            </a:solidFill>
            <a:round/>
            <a:headEnd type="none" w="sm" len="sm"/>
            <a:tailEnd type="triangle" w="sm" len="sm"/>
          </a:ln>
          <a:effectLst/>
        </p:spPr>
        <p:txBody>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39F50B3-73DA-4B7C-9066-9A2B60D3531A}" type="slidenum">
              <a:rPr lang="en-US"/>
              <a:pPr>
                <a:defRPr/>
              </a:pPr>
              <a:t>106</a:t>
            </a:fld>
            <a:endParaRPr lang="en-US"/>
          </a:p>
        </p:txBody>
      </p:sp>
      <p:sp>
        <p:nvSpPr>
          <p:cNvPr id="6947842" name="Rectangle 2"/>
          <p:cNvSpPr>
            <a:spLocks noGrp="1" noChangeArrowheads="1"/>
          </p:cNvSpPr>
          <p:nvPr>
            <p:ph type="title"/>
          </p:nvPr>
        </p:nvSpPr>
        <p:spPr>
          <a:xfrm>
            <a:off x="762000" y="304800"/>
            <a:ext cx="7848600" cy="1143000"/>
          </a:xfrm>
          <a:noFill/>
          <a:ln/>
        </p:spPr>
        <p:txBody>
          <a:bodyPr/>
          <a:lstStyle/>
          <a:p>
            <a:r>
              <a:rPr lang="en-US"/>
              <a:t>Reformatting Toolkit </a:t>
            </a:r>
            <a:br>
              <a:rPr lang="en-US"/>
            </a:br>
            <a:r>
              <a:rPr lang="en-US"/>
              <a:t>Software: Unit Level</a:t>
            </a:r>
          </a:p>
        </p:txBody>
      </p:sp>
      <p:sp>
        <p:nvSpPr>
          <p:cNvPr id="6947843" name="Rectangle 3"/>
          <p:cNvSpPr>
            <a:spLocks noGrp="1" noChangeArrowheads="1"/>
          </p:cNvSpPr>
          <p:nvPr>
            <p:ph type="body" idx="1"/>
          </p:nvPr>
        </p:nvSpPr>
        <p:spPr>
          <a:xfrm>
            <a:off x="152400" y="1752600"/>
            <a:ext cx="8991600" cy="4724400"/>
          </a:xfrm>
          <a:noFill/>
          <a:ln/>
        </p:spPr>
        <p:txBody>
          <a:bodyPr/>
          <a:lstStyle/>
          <a:p>
            <a:pPr marL="381000" indent="-381000">
              <a:lnSpc>
                <a:spcPct val="80000"/>
              </a:lnSpc>
            </a:pPr>
            <a:r>
              <a:rPr lang="en-US" sz="2000" dirty="0"/>
              <a:t>The Reformatting Toolkit </a:t>
            </a:r>
            <a:r>
              <a:rPr lang="en-US" sz="2000" dirty="0" smtClean="0"/>
              <a:t>consists of a single </a:t>
            </a:r>
            <a:r>
              <a:rPr lang="en-US" sz="2000" dirty="0"/>
              <a:t>main </a:t>
            </a:r>
            <a:r>
              <a:rPr lang="en-US" sz="2000" dirty="0" smtClean="0"/>
              <a:t>Fortran 90 program.  It contains </a:t>
            </a:r>
            <a:r>
              <a:rPr lang="en-US" sz="2000" dirty="0"/>
              <a:t>all the predefined data structures </a:t>
            </a:r>
            <a:r>
              <a:rPr lang="en-US" sz="2000" dirty="0" smtClean="0"/>
              <a:t>for the various BUFR data types.</a:t>
            </a:r>
            <a:endParaRPr lang="en-US" sz="1800" dirty="0"/>
          </a:p>
          <a:p>
            <a:pPr marL="800100" lvl="1" indent="-342900">
              <a:lnSpc>
                <a:spcPct val="80000"/>
              </a:lnSpc>
            </a:pPr>
            <a:r>
              <a:rPr lang="en-US" sz="1800" dirty="0"/>
              <a:t>APIs for BUFR are only Fortran 77.</a:t>
            </a:r>
          </a:p>
          <a:p>
            <a:pPr marL="800100" lvl="1" indent="-342900">
              <a:lnSpc>
                <a:spcPct val="80000"/>
              </a:lnSpc>
            </a:pPr>
            <a:r>
              <a:rPr lang="en-US" sz="1800" dirty="0"/>
              <a:t>Much of the code being reused is already in Fortran 90.</a:t>
            </a:r>
          </a:p>
          <a:p>
            <a:pPr marL="800100" lvl="1" indent="-342900">
              <a:lnSpc>
                <a:spcPct val="80000"/>
              </a:lnSpc>
            </a:pPr>
            <a:r>
              <a:rPr lang="en-US" sz="1800" dirty="0"/>
              <a:t>Many users tend to request readers in Fortran 90.</a:t>
            </a:r>
          </a:p>
          <a:p>
            <a:pPr marL="381000" indent="-381000">
              <a:lnSpc>
                <a:spcPct val="80000"/>
              </a:lnSpc>
            </a:pPr>
            <a:endParaRPr lang="en-US" sz="2000" dirty="0"/>
          </a:p>
          <a:p>
            <a:pPr marL="381000" indent="-381000">
              <a:lnSpc>
                <a:spcPct val="80000"/>
              </a:lnSpc>
            </a:pPr>
            <a:r>
              <a:rPr lang="en-US" sz="2000" dirty="0"/>
              <a:t>In the Reformatting Toolkit main program, all data structures </a:t>
            </a:r>
            <a:r>
              <a:rPr lang="en-US" sz="2000" dirty="0" smtClean="0"/>
              <a:t>are declared </a:t>
            </a:r>
            <a:r>
              <a:rPr lang="en-US" sz="2000" dirty="0"/>
              <a:t>and a series of cases statements </a:t>
            </a:r>
            <a:r>
              <a:rPr lang="en-US" sz="2000" dirty="0" smtClean="0"/>
              <a:t>directs </a:t>
            </a:r>
            <a:r>
              <a:rPr lang="en-US" sz="2000" dirty="0"/>
              <a:t>the program flow based on the type of input files and the direction of conversion.  </a:t>
            </a:r>
          </a:p>
          <a:p>
            <a:pPr marL="381000" indent="-381000">
              <a:lnSpc>
                <a:spcPct val="80000"/>
              </a:lnSpc>
            </a:pPr>
            <a:endParaRPr lang="en-US" sz="2000" dirty="0"/>
          </a:p>
          <a:p>
            <a:pPr marL="381000" indent="-381000">
              <a:lnSpc>
                <a:spcPct val="80000"/>
              </a:lnSpc>
            </a:pPr>
            <a:r>
              <a:rPr lang="en-US" sz="2000" dirty="0"/>
              <a:t>The Reformatting Toolkit subroutines at the next level down </a:t>
            </a:r>
            <a:r>
              <a:rPr lang="en-US" sz="2000" dirty="0" smtClean="0"/>
              <a:t>manage</a:t>
            </a:r>
            <a:r>
              <a:rPr lang="en-US" sz="2000" dirty="0"/>
              <a:t>:</a:t>
            </a:r>
          </a:p>
          <a:p>
            <a:pPr marL="800100" lvl="1" indent="-342900">
              <a:lnSpc>
                <a:spcPct val="80000"/>
              </a:lnSpc>
            </a:pPr>
            <a:r>
              <a:rPr lang="en-US" sz="1800" dirty="0"/>
              <a:t>Allocation, initialization, </a:t>
            </a:r>
            <a:r>
              <a:rPr lang="en-US" sz="1800" dirty="0" err="1"/>
              <a:t>deallocation</a:t>
            </a:r>
            <a:r>
              <a:rPr lang="en-US" sz="1800" dirty="0"/>
              <a:t> of data structures.  </a:t>
            </a:r>
          </a:p>
          <a:p>
            <a:pPr marL="800100" lvl="1" indent="-342900">
              <a:lnSpc>
                <a:spcPct val="80000"/>
              </a:lnSpc>
            </a:pPr>
            <a:r>
              <a:rPr lang="en-US" sz="1800" dirty="0"/>
              <a:t>They are designed for overseeing specific product definitions and conversions.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874A49-D295-4FD5-8413-618AB02BDC5F}" type="slidenum">
              <a:rPr lang="en-US"/>
              <a:pPr>
                <a:defRPr/>
              </a:pPr>
              <a:t>107</a:t>
            </a:fld>
            <a:endParaRPr lang="en-US"/>
          </a:p>
        </p:txBody>
      </p:sp>
      <p:sp>
        <p:nvSpPr>
          <p:cNvPr id="6949890" name="Rectangle 2"/>
          <p:cNvSpPr>
            <a:spLocks noGrp="1" noChangeArrowheads="1"/>
          </p:cNvSpPr>
          <p:nvPr>
            <p:ph type="title"/>
          </p:nvPr>
        </p:nvSpPr>
        <p:spPr>
          <a:xfrm>
            <a:off x="762000" y="304800"/>
            <a:ext cx="7848600" cy="1143000"/>
          </a:xfrm>
          <a:noFill/>
          <a:ln/>
        </p:spPr>
        <p:txBody>
          <a:bodyPr/>
          <a:lstStyle/>
          <a:p>
            <a:r>
              <a:rPr lang="en-US"/>
              <a:t>Reformatting Toolkit </a:t>
            </a:r>
            <a:br>
              <a:rPr lang="en-US"/>
            </a:br>
            <a:r>
              <a:rPr lang="en-US"/>
              <a:t>Software: Unit Level</a:t>
            </a:r>
          </a:p>
        </p:txBody>
      </p:sp>
      <p:sp>
        <p:nvSpPr>
          <p:cNvPr id="6949891" name="Rectangle 3"/>
          <p:cNvSpPr>
            <a:spLocks noGrp="1" noChangeArrowheads="1"/>
          </p:cNvSpPr>
          <p:nvPr>
            <p:ph type="body" idx="1"/>
          </p:nvPr>
        </p:nvSpPr>
        <p:spPr>
          <a:xfrm>
            <a:off x="152400" y="1676400"/>
            <a:ext cx="8991600" cy="5029200"/>
          </a:xfrm>
          <a:noFill/>
          <a:ln/>
        </p:spPr>
        <p:txBody>
          <a:bodyPr/>
          <a:lstStyle/>
          <a:p>
            <a:pPr marL="381000" indent="-381000"/>
            <a:r>
              <a:rPr lang="en-US" sz="2000" dirty="0"/>
              <a:t>The lowest-level Reformatting Toolkit subroutines:</a:t>
            </a:r>
          </a:p>
          <a:p>
            <a:pPr marL="800100" lvl="1" indent="-342900"/>
            <a:r>
              <a:rPr lang="en-US" sz="1600" dirty="0"/>
              <a:t>Perform the actual reading and writing of the specific file types.</a:t>
            </a:r>
          </a:p>
          <a:p>
            <a:pPr marL="800100" lvl="1" indent="-342900"/>
            <a:r>
              <a:rPr lang="en-US" sz="1600" dirty="0"/>
              <a:t>Directly call the library APIs for BUFR, GRIB2, and NetCDF4.</a:t>
            </a:r>
          </a:p>
          <a:p>
            <a:pPr marL="800100" lvl="1" indent="-342900"/>
            <a:endParaRPr lang="en-US" sz="2000" dirty="0"/>
          </a:p>
          <a:p>
            <a:pPr marL="381000" indent="-381000"/>
            <a:r>
              <a:rPr lang="en-US" sz="2000" dirty="0"/>
              <a:t>General Reformatting Toolkit compiled code characteristics:</a:t>
            </a:r>
          </a:p>
          <a:p>
            <a:pPr marL="800100" lvl="1" indent="-342900"/>
            <a:r>
              <a:rPr lang="en-US" sz="1600" dirty="0"/>
              <a:t>The status of all functions are checked to allow for graceful and informative exits.</a:t>
            </a:r>
          </a:p>
          <a:p>
            <a:pPr marL="800100" lvl="1" indent="-342900"/>
            <a:r>
              <a:rPr lang="en-US" sz="1600" dirty="0"/>
              <a:t>No paths are hard coded in the compiled code.</a:t>
            </a:r>
          </a:p>
          <a:p>
            <a:pPr marL="800100" lvl="1" indent="-342900"/>
            <a:r>
              <a:rPr lang="en-US" sz="1600" dirty="0" smtClean="0"/>
              <a:t>There </a:t>
            </a:r>
            <a:r>
              <a:rPr lang="en-US" sz="1600" dirty="0"/>
              <a:t>are no system calls from within the compiled code.</a:t>
            </a:r>
          </a:p>
          <a:p>
            <a:pPr marL="800100" lvl="1" indent="-342900"/>
            <a:r>
              <a:rPr lang="en-US" sz="1600" dirty="0"/>
              <a:t>All code </a:t>
            </a:r>
            <a:r>
              <a:rPr lang="en-US" sz="1600" dirty="0" smtClean="0"/>
              <a:t>is </a:t>
            </a:r>
            <a:r>
              <a:rPr lang="en-US" sz="1600" dirty="0"/>
              <a:t>compiled as 64 bit to utilize the IBM architecture.</a:t>
            </a:r>
          </a:p>
          <a:p>
            <a:pPr marL="800100" lvl="1" indent="-342900"/>
            <a:r>
              <a:rPr lang="en-US" sz="1600" dirty="0"/>
              <a:t>All code </a:t>
            </a:r>
            <a:r>
              <a:rPr lang="en-US" sz="1600" dirty="0" smtClean="0"/>
              <a:t>is </a:t>
            </a:r>
            <a:r>
              <a:rPr lang="en-US" sz="1600" dirty="0"/>
              <a:t>“mostly statically” linked (i.e. only system libraries like </a:t>
            </a:r>
            <a:r>
              <a:rPr lang="en-US" sz="1600" dirty="0" err="1"/>
              <a:t>libc.a</a:t>
            </a:r>
            <a:r>
              <a:rPr lang="en-US" sz="1600" dirty="0"/>
              <a:t> and the 64-bit UNIX kernel will be dynamically linked</a:t>
            </a:r>
            <a:r>
              <a:rPr lang="en-US" sz="1600" dirty="0" smtClean="0"/>
              <a:t>).</a:t>
            </a:r>
          </a:p>
          <a:p>
            <a:pPr marL="800100" lvl="1" indent="-342900"/>
            <a:endParaRPr lang="en-US" sz="2000" dirty="0" smtClean="0"/>
          </a:p>
          <a:p>
            <a:pPr marL="400050"/>
            <a:r>
              <a:rPr lang="en-US" sz="2000" dirty="0" smtClean="0"/>
              <a:t>The following flow chart shows the system-level flow (within the driver script).  Black lines identify operational flow and blue show the test flow capabilities that are used for validation.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laceholder 3"/>
          <p:cNvSpPr>
            <a:spLocks noGrp="1"/>
          </p:cNvSpPr>
          <p:nvPr>
            <p:ph type="sldNum" sz="quarter" idx="10"/>
          </p:nvPr>
        </p:nvSpPr>
        <p:spPr/>
        <p:txBody>
          <a:bodyPr/>
          <a:lstStyle/>
          <a:p>
            <a:pPr>
              <a:defRPr/>
            </a:pPr>
            <a:fld id="{1D982F86-CF9B-401C-BD96-75E6EAB48FE6}" type="slidenum">
              <a:rPr lang="en-US"/>
              <a:pPr>
                <a:defRPr/>
              </a:pPr>
              <a:t>108</a:t>
            </a:fld>
            <a:endParaRPr lang="en-US"/>
          </a:p>
        </p:txBody>
      </p:sp>
      <p:sp>
        <p:nvSpPr>
          <p:cNvPr id="6951938" name="Rectangle 2"/>
          <p:cNvSpPr>
            <a:spLocks noGrp="1" noChangeArrowheads="1"/>
          </p:cNvSpPr>
          <p:nvPr>
            <p:ph type="title"/>
          </p:nvPr>
        </p:nvSpPr>
        <p:spPr>
          <a:noFill/>
          <a:ln/>
        </p:spPr>
        <p:txBody>
          <a:bodyPr/>
          <a:lstStyle/>
          <a:p>
            <a:r>
              <a:rPr lang="en-US" dirty="0"/>
              <a:t>Reformatting Toolkit Unit </a:t>
            </a:r>
            <a:br>
              <a:rPr lang="en-US" dirty="0"/>
            </a:br>
            <a:r>
              <a:rPr lang="en-US" dirty="0"/>
              <a:t>Level Data Flow</a:t>
            </a:r>
          </a:p>
        </p:txBody>
      </p:sp>
      <p:sp>
        <p:nvSpPr>
          <p:cNvPr id="6951939" name="Rectangle 3"/>
          <p:cNvSpPr>
            <a:spLocks noChangeArrowheads="1"/>
          </p:cNvSpPr>
          <p:nvPr/>
        </p:nvSpPr>
        <p:spPr bwMode="auto">
          <a:xfrm>
            <a:off x="76200" y="1600200"/>
            <a:ext cx="8991600" cy="5181600"/>
          </a:xfrm>
          <a:prstGeom prst="rect">
            <a:avLst/>
          </a:prstGeom>
          <a:solidFill>
            <a:srgbClr val="FFFFFF"/>
          </a:solidFill>
          <a:ln w="12700">
            <a:solidFill>
              <a:schemeClr val="bg1"/>
            </a:solidFill>
            <a:miter lim="800000"/>
            <a:headEnd type="none" w="sm" len="sm"/>
            <a:tailEnd/>
          </a:ln>
          <a:effectLst/>
        </p:spPr>
        <p:txBody>
          <a:bodyPr wrap="none" anchor="ctr"/>
          <a:lstStyle/>
          <a:p>
            <a:endParaRPr lang="en-US"/>
          </a:p>
        </p:txBody>
      </p:sp>
      <p:sp>
        <p:nvSpPr>
          <p:cNvPr id="6951940" name="Text Box 4"/>
          <p:cNvSpPr txBox="1">
            <a:spLocks noChangeArrowheads="1"/>
          </p:cNvSpPr>
          <p:nvPr/>
        </p:nvSpPr>
        <p:spPr bwMode="auto">
          <a:xfrm>
            <a:off x="2514600" y="1600200"/>
            <a:ext cx="3810000" cy="304800"/>
          </a:xfrm>
          <a:prstGeom prst="rect">
            <a:avLst/>
          </a:prstGeom>
          <a:noFill/>
          <a:ln w="12700">
            <a:noFill/>
            <a:miter lim="800000"/>
            <a:headEnd type="none" w="sm" len="sm"/>
            <a:tailEnd/>
          </a:ln>
          <a:effectLst/>
        </p:spPr>
        <p:txBody>
          <a:bodyPr>
            <a:spAutoFit/>
          </a:bodyPr>
          <a:lstStyle/>
          <a:p>
            <a:pPr>
              <a:spcBef>
                <a:spcPct val="50000"/>
              </a:spcBef>
            </a:pPr>
            <a:r>
              <a:rPr lang="en-US" sz="1400" b="1" dirty="0">
                <a:latin typeface="Arial" charset="0"/>
              </a:rPr>
              <a:t>Reformatting Toolkit </a:t>
            </a:r>
            <a:r>
              <a:rPr lang="en-US" sz="1400" b="1" dirty="0" smtClean="0">
                <a:latin typeface="Arial" charset="0"/>
              </a:rPr>
              <a:t>Unit-Level </a:t>
            </a:r>
            <a:r>
              <a:rPr lang="en-US" sz="1400" b="1" dirty="0">
                <a:latin typeface="Arial" charset="0"/>
              </a:rPr>
              <a:t>Data Flow</a:t>
            </a:r>
          </a:p>
        </p:txBody>
      </p:sp>
      <p:sp>
        <p:nvSpPr>
          <p:cNvPr id="6951941" name="Rectangle 5"/>
          <p:cNvSpPr>
            <a:spLocks noChangeArrowheads="1"/>
          </p:cNvSpPr>
          <p:nvPr/>
        </p:nvSpPr>
        <p:spPr bwMode="auto">
          <a:xfrm rot="16200000">
            <a:off x="2552700" y="-114300"/>
            <a:ext cx="3962400" cy="8610600"/>
          </a:xfrm>
          <a:prstGeom prst="rect">
            <a:avLst/>
          </a:prstGeom>
          <a:solidFill>
            <a:srgbClr val="CCFFFF"/>
          </a:solidFill>
          <a:ln w="9525">
            <a:solidFill>
              <a:srgbClr val="000000"/>
            </a:solidFill>
            <a:miter lim="800000"/>
            <a:headEnd/>
            <a:tailEnd/>
          </a:ln>
        </p:spPr>
        <p:txBody>
          <a:bodyPr vert="eaVert"/>
          <a:lstStyle/>
          <a:p>
            <a:pPr algn="ctr"/>
            <a:endParaRPr lang="en-US" sz="1200" b="1">
              <a:latin typeface="Arial" charset="0"/>
            </a:endParaRPr>
          </a:p>
          <a:p>
            <a:pPr algn="ctr"/>
            <a:endParaRPr lang="en-US" sz="1400" b="1">
              <a:latin typeface="Arial" charset="0"/>
            </a:endParaRPr>
          </a:p>
        </p:txBody>
      </p:sp>
      <p:sp>
        <p:nvSpPr>
          <p:cNvPr id="6951942" name="Rectangle 6"/>
          <p:cNvSpPr>
            <a:spLocks noChangeArrowheads="1"/>
          </p:cNvSpPr>
          <p:nvPr/>
        </p:nvSpPr>
        <p:spPr bwMode="auto">
          <a:xfrm rot="16200000">
            <a:off x="0" y="3581400"/>
            <a:ext cx="3048000" cy="1828800"/>
          </a:xfrm>
          <a:prstGeom prst="rect">
            <a:avLst/>
          </a:prstGeom>
          <a:solidFill>
            <a:srgbClr val="CCFFCC"/>
          </a:solidFill>
          <a:ln w="9525">
            <a:solidFill>
              <a:srgbClr val="000000"/>
            </a:solidFill>
            <a:miter lim="800000"/>
            <a:headEnd/>
            <a:tailEnd/>
          </a:ln>
        </p:spPr>
        <p:txBody>
          <a:bodyPr vert="eaVert"/>
          <a:lstStyle/>
          <a:p>
            <a:pPr algn="ctr"/>
            <a:r>
              <a:rPr lang="en-US" sz="1200" b="1">
                <a:latin typeface="Arial" charset="0"/>
              </a:rPr>
              <a:t> Prod N - NC2BF</a:t>
            </a:r>
          </a:p>
          <a:p>
            <a:pPr algn="ctr"/>
            <a:endParaRPr lang="en-US" sz="1400" b="1">
              <a:latin typeface="Arial" charset="0"/>
            </a:endParaRPr>
          </a:p>
        </p:txBody>
      </p:sp>
      <p:sp>
        <p:nvSpPr>
          <p:cNvPr id="6951943" name="Rectangle 7"/>
          <p:cNvSpPr>
            <a:spLocks noChangeArrowheads="1"/>
          </p:cNvSpPr>
          <p:nvPr/>
        </p:nvSpPr>
        <p:spPr bwMode="auto">
          <a:xfrm rot="16200000">
            <a:off x="3962400" y="3581400"/>
            <a:ext cx="3048000" cy="1828800"/>
          </a:xfrm>
          <a:prstGeom prst="rect">
            <a:avLst/>
          </a:prstGeom>
          <a:solidFill>
            <a:srgbClr val="CCFFCC"/>
          </a:solidFill>
          <a:ln w="9525">
            <a:solidFill>
              <a:srgbClr val="000000"/>
            </a:solidFill>
            <a:miter lim="800000"/>
            <a:headEnd/>
            <a:tailEnd/>
          </a:ln>
        </p:spPr>
        <p:txBody>
          <a:bodyPr vert="eaVert"/>
          <a:lstStyle/>
          <a:p>
            <a:pPr algn="ctr"/>
            <a:r>
              <a:rPr lang="en-US" sz="1200" b="1">
                <a:latin typeface="Arial" charset="0"/>
              </a:rPr>
              <a:t>Prod N - BF2NC</a:t>
            </a:r>
          </a:p>
          <a:p>
            <a:pPr algn="ctr"/>
            <a:endParaRPr lang="en-US" sz="1400" b="1">
              <a:latin typeface="Arial" charset="0"/>
            </a:endParaRPr>
          </a:p>
        </p:txBody>
      </p:sp>
      <p:sp>
        <p:nvSpPr>
          <p:cNvPr id="6951944" name="Rectangle 8"/>
          <p:cNvSpPr>
            <a:spLocks noChangeArrowheads="1"/>
          </p:cNvSpPr>
          <p:nvPr/>
        </p:nvSpPr>
        <p:spPr bwMode="auto">
          <a:xfrm rot="16200000">
            <a:off x="1981200" y="3581400"/>
            <a:ext cx="3048000" cy="1828800"/>
          </a:xfrm>
          <a:prstGeom prst="rect">
            <a:avLst/>
          </a:prstGeom>
          <a:solidFill>
            <a:srgbClr val="CCFFCC"/>
          </a:solidFill>
          <a:ln w="9525">
            <a:solidFill>
              <a:srgbClr val="000000"/>
            </a:solidFill>
            <a:miter lim="800000"/>
            <a:headEnd/>
            <a:tailEnd/>
          </a:ln>
        </p:spPr>
        <p:txBody>
          <a:bodyPr vert="eaVert"/>
          <a:lstStyle/>
          <a:p>
            <a:pPr algn="ctr"/>
            <a:r>
              <a:rPr lang="en-US" sz="1200" b="1" dirty="0">
                <a:latin typeface="Arial" charset="0"/>
              </a:rPr>
              <a:t>Prod N - NC2GB</a:t>
            </a:r>
          </a:p>
          <a:p>
            <a:pPr algn="ctr"/>
            <a:endParaRPr lang="en-US" sz="1400" b="1" dirty="0">
              <a:latin typeface="Arial" charset="0"/>
            </a:endParaRPr>
          </a:p>
        </p:txBody>
      </p:sp>
      <p:sp>
        <p:nvSpPr>
          <p:cNvPr id="6951945" name="Rectangle 9"/>
          <p:cNvSpPr>
            <a:spLocks noChangeArrowheads="1"/>
          </p:cNvSpPr>
          <p:nvPr/>
        </p:nvSpPr>
        <p:spPr bwMode="auto">
          <a:xfrm rot="16200000">
            <a:off x="5943600" y="3581400"/>
            <a:ext cx="3048000" cy="1828800"/>
          </a:xfrm>
          <a:prstGeom prst="rect">
            <a:avLst/>
          </a:prstGeom>
          <a:solidFill>
            <a:srgbClr val="CCFFCC"/>
          </a:solidFill>
          <a:ln w="9525">
            <a:solidFill>
              <a:srgbClr val="000000"/>
            </a:solidFill>
            <a:miter lim="800000"/>
            <a:headEnd/>
            <a:tailEnd/>
          </a:ln>
        </p:spPr>
        <p:txBody>
          <a:bodyPr vert="eaVert"/>
          <a:lstStyle/>
          <a:p>
            <a:pPr algn="ctr"/>
            <a:r>
              <a:rPr lang="en-US" sz="1200" b="1" dirty="0">
                <a:latin typeface="Arial" charset="0"/>
              </a:rPr>
              <a:t>Prod N - GB2NC</a:t>
            </a:r>
          </a:p>
          <a:p>
            <a:pPr algn="ctr"/>
            <a:endParaRPr lang="en-US" sz="1400" b="1" dirty="0">
              <a:latin typeface="Arial" charset="0"/>
            </a:endParaRPr>
          </a:p>
        </p:txBody>
      </p:sp>
      <p:sp>
        <p:nvSpPr>
          <p:cNvPr id="6951946" name="Rectangle 10"/>
          <p:cNvSpPr>
            <a:spLocks noChangeArrowheads="1"/>
          </p:cNvSpPr>
          <p:nvPr/>
        </p:nvSpPr>
        <p:spPr bwMode="auto">
          <a:xfrm rot="16200000">
            <a:off x="5181600" y="32766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Allocate</a:t>
            </a:r>
          </a:p>
          <a:p>
            <a:pPr algn="ctr"/>
            <a:endParaRPr lang="en-US" sz="1400" b="1">
              <a:latin typeface="Arial" charset="0"/>
            </a:endParaRPr>
          </a:p>
        </p:txBody>
      </p:sp>
      <p:sp>
        <p:nvSpPr>
          <p:cNvPr id="6951947" name="Rectangle 11"/>
          <p:cNvSpPr>
            <a:spLocks noChangeArrowheads="1"/>
          </p:cNvSpPr>
          <p:nvPr/>
        </p:nvSpPr>
        <p:spPr bwMode="auto">
          <a:xfrm rot="16200000">
            <a:off x="5181600" y="51054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Deallocate</a:t>
            </a:r>
          </a:p>
          <a:p>
            <a:pPr algn="ctr"/>
            <a:endParaRPr lang="en-US" sz="1400" b="1">
              <a:latin typeface="Arial" charset="0"/>
            </a:endParaRPr>
          </a:p>
        </p:txBody>
      </p:sp>
      <p:sp>
        <p:nvSpPr>
          <p:cNvPr id="6951948" name="Rectangle 12"/>
          <p:cNvSpPr>
            <a:spLocks noChangeArrowheads="1"/>
          </p:cNvSpPr>
          <p:nvPr/>
        </p:nvSpPr>
        <p:spPr bwMode="auto">
          <a:xfrm rot="16200000">
            <a:off x="5181600" y="37338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Initialize</a:t>
            </a:r>
          </a:p>
          <a:p>
            <a:pPr algn="ctr"/>
            <a:endParaRPr lang="en-US" sz="1400" b="1">
              <a:latin typeface="Arial" charset="0"/>
            </a:endParaRPr>
          </a:p>
        </p:txBody>
      </p:sp>
      <p:sp>
        <p:nvSpPr>
          <p:cNvPr id="6951949" name="Rectangle 13"/>
          <p:cNvSpPr>
            <a:spLocks noChangeArrowheads="1"/>
          </p:cNvSpPr>
          <p:nvPr/>
        </p:nvSpPr>
        <p:spPr bwMode="auto">
          <a:xfrm rot="16200000">
            <a:off x="5410200" y="39624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Prod N - Read BF</a:t>
            </a:r>
          </a:p>
          <a:p>
            <a:pPr algn="ctr"/>
            <a:endParaRPr lang="en-US" sz="1400" b="1">
              <a:latin typeface="Arial" charset="0"/>
            </a:endParaRPr>
          </a:p>
        </p:txBody>
      </p:sp>
      <p:sp>
        <p:nvSpPr>
          <p:cNvPr id="6951950" name="Rectangle 14"/>
          <p:cNvSpPr>
            <a:spLocks noChangeArrowheads="1"/>
          </p:cNvSpPr>
          <p:nvPr/>
        </p:nvSpPr>
        <p:spPr bwMode="auto">
          <a:xfrm rot="16200000">
            <a:off x="5410200" y="44196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Prod N – Write NC</a:t>
            </a:r>
          </a:p>
          <a:p>
            <a:pPr algn="ctr"/>
            <a:endParaRPr lang="en-US" sz="1400" b="1">
              <a:latin typeface="Arial" charset="0"/>
            </a:endParaRPr>
          </a:p>
        </p:txBody>
      </p:sp>
      <p:sp>
        <p:nvSpPr>
          <p:cNvPr id="6951951" name="Rectangle 15"/>
          <p:cNvSpPr>
            <a:spLocks noChangeArrowheads="1"/>
          </p:cNvSpPr>
          <p:nvPr/>
        </p:nvSpPr>
        <p:spPr bwMode="auto">
          <a:xfrm rot="16200000">
            <a:off x="3200400" y="32766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Allocate</a:t>
            </a:r>
          </a:p>
          <a:p>
            <a:pPr algn="ctr"/>
            <a:endParaRPr lang="en-US" sz="1400" b="1">
              <a:latin typeface="Arial" charset="0"/>
            </a:endParaRPr>
          </a:p>
        </p:txBody>
      </p:sp>
      <p:sp>
        <p:nvSpPr>
          <p:cNvPr id="6951952" name="Rectangle 16"/>
          <p:cNvSpPr>
            <a:spLocks noChangeArrowheads="1"/>
          </p:cNvSpPr>
          <p:nvPr/>
        </p:nvSpPr>
        <p:spPr bwMode="auto">
          <a:xfrm rot="16200000">
            <a:off x="3200400" y="51054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Deallocate</a:t>
            </a:r>
          </a:p>
          <a:p>
            <a:pPr algn="ctr"/>
            <a:endParaRPr lang="en-US" sz="1400" b="1">
              <a:latin typeface="Arial" charset="0"/>
            </a:endParaRPr>
          </a:p>
        </p:txBody>
      </p:sp>
      <p:sp>
        <p:nvSpPr>
          <p:cNvPr id="6951953" name="Rectangle 17"/>
          <p:cNvSpPr>
            <a:spLocks noChangeArrowheads="1"/>
          </p:cNvSpPr>
          <p:nvPr/>
        </p:nvSpPr>
        <p:spPr bwMode="auto">
          <a:xfrm rot="16200000">
            <a:off x="3200400" y="37338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Initialize</a:t>
            </a:r>
          </a:p>
          <a:p>
            <a:pPr algn="ctr"/>
            <a:endParaRPr lang="en-US" sz="1400" b="1">
              <a:latin typeface="Arial" charset="0"/>
            </a:endParaRPr>
          </a:p>
        </p:txBody>
      </p:sp>
      <p:sp>
        <p:nvSpPr>
          <p:cNvPr id="6951954" name="Rectangle 18"/>
          <p:cNvSpPr>
            <a:spLocks noChangeArrowheads="1"/>
          </p:cNvSpPr>
          <p:nvPr/>
        </p:nvSpPr>
        <p:spPr bwMode="auto">
          <a:xfrm rot="16200000">
            <a:off x="3429000" y="39624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Prod N - Read NC</a:t>
            </a:r>
          </a:p>
          <a:p>
            <a:pPr algn="ctr"/>
            <a:endParaRPr lang="en-US" sz="1400" b="1">
              <a:latin typeface="Arial" charset="0"/>
            </a:endParaRPr>
          </a:p>
        </p:txBody>
      </p:sp>
      <p:sp>
        <p:nvSpPr>
          <p:cNvPr id="6951955" name="Rectangle 19"/>
          <p:cNvSpPr>
            <a:spLocks noChangeArrowheads="1"/>
          </p:cNvSpPr>
          <p:nvPr/>
        </p:nvSpPr>
        <p:spPr bwMode="auto">
          <a:xfrm rot="16200000">
            <a:off x="3429000" y="44196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dirty="0">
                <a:latin typeface="Arial" charset="0"/>
              </a:rPr>
              <a:t>Prod N - Write GB</a:t>
            </a:r>
          </a:p>
          <a:p>
            <a:pPr algn="ctr"/>
            <a:endParaRPr lang="en-US" sz="1400" b="1" dirty="0">
              <a:latin typeface="Arial" charset="0"/>
            </a:endParaRPr>
          </a:p>
        </p:txBody>
      </p:sp>
      <p:sp>
        <p:nvSpPr>
          <p:cNvPr id="6951956" name="Rectangle 20"/>
          <p:cNvSpPr>
            <a:spLocks noChangeArrowheads="1"/>
          </p:cNvSpPr>
          <p:nvPr/>
        </p:nvSpPr>
        <p:spPr bwMode="auto">
          <a:xfrm rot="16200000">
            <a:off x="7162800" y="32766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Allocate</a:t>
            </a:r>
          </a:p>
          <a:p>
            <a:pPr algn="ctr"/>
            <a:endParaRPr lang="en-US" sz="1400" b="1">
              <a:latin typeface="Arial" charset="0"/>
            </a:endParaRPr>
          </a:p>
        </p:txBody>
      </p:sp>
      <p:sp>
        <p:nvSpPr>
          <p:cNvPr id="6951957" name="Rectangle 21"/>
          <p:cNvSpPr>
            <a:spLocks noChangeArrowheads="1"/>
          </p:cNvSpPr>
          <p:nvPr/>
        </p:nvSpPr>
        <p:spPr bwMode="auto">
          <a:xfrm rot="16200000">
            <a:off x="7162800" y="51054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Deallocate</a:t>
            </a:r>
          </a:p>
          <a:p>
            <a:pPr algn="ctr"/>
            <a:endParaRPr lang="en-US" sz="1400" b="1">
              <a:latin typeface="Arial" charset="0"/>
            </a:endParaRPr>
          </a:p>
        </p:txBody>
      </p:sp>
      <p:sp>
        <p:nvSpPr>
          <p:cNvPr id="6951958" name="Rectangle 22"/>
          <p:cNvSpPr>
            <a:spLocks noChangeArrowheads="1"/>
          </p:cNvSpPr>
          <p:nvPr/>
        </p:nvSpPr>
        <p:spPr bwMode="auto">
          <a:xfrm rot="16200000">
            <a:off x="7162800" y="37338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Initialize</a:t>
            </a:r>
          </a:p>
          <a:p>
            <a:pPr algn="ctr"/>
            <a:endParaRPr lang="en-US" sz="1400" b="1">
              <a:latin typeface="Arial" charset="0"/>
            </a:endParaRPr>
          </a:p>
        </p:txBody>
      </p:sp>
      <p:sp>
        <p:nvSpPr>
          <p:cNvPr id="6951959" name="Rectangle 23"/>
          <p:cNvSpPr>
            <a:spLocks noChangeArrowheads="1"/>
          </p:cNvSpPr>
          <p:nvPr/>
        </p:nvSpPr>
        <p:spPr bwMode="auto">
          <a:xfrm rot="16200000">
            <a:off x="7391400" y="39624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dirty="0">
                <a:latin typeface="Arial" charset="0"/>
              </a:rPr>
              <a:t>Prod N - Read GB</a:t>
            </a:r>
          </a:p>
          <a:p>
            <a:pPr algn="ctr"/>
            <a:endParaRPr lang="en-US" sz="1400" b="1" dirty="0">
              <a:latin typeface="Arial" charset="0"/>
            </a:endParaRPr>
          </a:p>
        </p:txBody>
      </p:sp>
      <p:sp>
        <p:nvSpPr>
          <p:cNvPr id="6951960" name="Rectangle 24"/>
          <p:cNvSpPr>
            <a:spLocks noChangeArrowheads="1"/>
          </p:cNvSpPr>
          <p:nvPr/>
        </p:nvSpPr>
        <p:spPr bwMode="auto">
          <a:xfrm rot="16200000">
            <a:off x="7391400" y="44196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Prod N - Write NC</a:t>
            </a:r>
          </a:p>
          <a:p>
            <a:pPr algn="ctr"/>
            <a:endParaRPr lang="en-US" sz="1400" b="1">
              <a:latin typeface="Arial" charset="0"/>
            </a:endParaRPr>
          </a:p>
        </p:txBody>
      </p:sp>
      <p:sp>
        <p:nvSpPr>
          <p:cNvPr id="6951961" name="Line 25"/>
          <p:cNvSpPr>
            <a:spLocks noChangeShapeType="1"/>
          </p:cNvSpPr>
          <p:nvPr/>
        </p:nvSpPr>
        <p:spPr bwMode="auto">
          <a:xfrm flipH="1">
            <a:off x="5181600" y="2514600"/>
            <a:ext cx="3048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51962" name="Line 26"/>
          <p:cNvSpPr>
            <a:spLocks noChangeShapeType="1"/>
          </p:cNvSpPr>
          <p:nvPr/>
        </p:nvSpPr>
        <p:spPr bwMode="auto">
          <a:xfrm>
            <a:off x="1524000" y="2438400"/>
            <a:ext cx="0" cy="5334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63" name="Line 27"/>
          <p:cNvSpPr>
            <a:spLocks noChangeShapeType="1"/>
          </p:cNvSpPr>
          <p:nvPr/>
        </p:nvSpPr>
        <p:spPr bwMode="auto">
          <a:xfrm>
            <a:off x="3429000" y="2514600"/>
            <a:ext cx="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64" name="Line 28"/>
          <p:cNvSpPr>
            <a:spLocks noChangeShapeType="1"/>
          </p:cNvSpPr>
          <p:nvPr/>
        </p:nvSpPr>
        <p:spPr bwMode="auto">
          <a:xfrm>
            <a:off x="5486400" y="2514600"/>
            <a:ext cx="0" cy="4572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65" name="Line 29"/>
          <p:cNvSpPr>
            <a:spLocks noChangeShapeType="1"/>
          </p:cNvSpPr>
          <p:nvPr/>
        </p:nvSpPr>
        <p:spPr bwMode="auto">
          <a:xfrm>
            <a:off x="7543800" y="2438400"/>
            <a:ext cx="0" cy="5334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66" name="Line 30"/>
          <p:cNvSpPr>
            <a:spLocks noChangeShapeType="1"/>
          </p:cNvSpPr>
          <p:nvPr/>
        </p:nvSpPr>
        <p:spPr bwMode="auto">
          <a:xfrm flipH="1">
            <a:off x="685800" y="3124200"/>
            <a:ext cx="2286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51967" name="Line 31"/>
          <p:cNvSpPr>
            <a:spLocks noChangeShapeType="1"/>
          </p:cNvSpPr>
          <p:nvPr/>
        </p:nvSpPr>
        <p:spPr bwMode="auto">
          <a:xfrm flipH="1">
            <a:off x="2667000" y="3124200"/>
            <a:ext cx="2286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51968" name="Line 32"/>
          <p:cNvSpPr>
            <a:spLocks noChangeShapeType="1"/>
          </p:cNvSpPr>
          <p:nvPr/>
        </p:nvSpPr>
        <p:spPr bwMode="auto">
          <a:xfrm flipH="1">
            <a:off x="4648200" y="3124200"/>
            <a:ext cx="2286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51969" name="Line 33"/>
          <p:cNvSpPr>
            <a:spLocks noChangeShapeType="1"/>
          </p:cNvSpPr>
          <p:nvPr/>
        </p:nvSpPr>
        <p:spPr bwMode="auto">
          <a:xfrm flipH="1">
            <a:off x="6629400" y="3124200"/>
            <a:ext cx="2286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51970" name="Line 34"/>
          <p:cNvSpPr>
            <a:spLocks noChangeShapeType="1"/>
          </p:cNvSpPr>
          <p:nvPr/>
        </p:nvSpPr>
        <p:spPr bwMode="auto">
          <a:xfrm>
            <a:off x="685800" y="3124200"/>
            <a:ext cx="0" cy="2438400"/>
          </a:xfrm>
          <a:prstGeom prst="line">
            <a:avLst/>
          </a:prstGeom>
          <a:noFill/>
          <a:ln w="12700">
            <a:solidFill>
              <a:schemeClr val="tx1"/>
            </a:solidFill>
            <a:round/>
            <a:headEnd type="none" w="sm" len="sm"/>
            <a:tailEnd type="none" w="sm" len="sm"/>
          </a:ln>
          <a:effectLst/>
        </p:spPr>
        <p:txBody>
          <a:bodyPr/>
          <a:lstStyle/>
          <a:p>
            <a:endParaRPr lang="en-US"/>
          </a:p>
        </p:txBody>
      </p:sp>
      <p:sp>
        <p:nvSpPr>
          <p:cNvPr id="6951971" name="Line 35"/>
          <p:cNvSpPr>
            <a:spLocks noChangeShapeType="1"/>
          </p:cNvSpPr>
          <p:nvPr/>
        </p:nvSpPr>
        <p:spPr bwMode="auto">
          <a:xfrm>
            <a:off x="2667000" y="3124200"/>
            <a:ext cx="0" cy="2438400"/>
          </a:xfrm>
          <a:prstGeom prst="line">
            <a:avLst/>
          </a:prstGeom>
          <a:noFill/>
          <a:ln w="12700">
            <a:solidFill>
              <a:schemeClr val="tx1"/>
            </a:solidFill>
            <a:round/>
            <a:headEnd type="none" w="sm" len="sm"/>
            <a:tailEnd type="none" w="sm" len="sm"/>
          </a:ln>
          <a:effectLst/>
        </p:spPr>
        <p:txBody>
          <a:bodyPr/>
          <a:lstStyle/>
          <a:p>
            <a:endParaRPr lang="en-US"/>
          </a:p>
        </p:txBody>
      </p:sp>
      <p:sp>
        <p:nvSpPr>
          <p:cNvPr id="6951972" name="Line 36"/>
          <p:cNvSpPr>
            <a:spLocks noChangeShapeType="1"/>
          </p:cNvSpPr>
          <p:nvPr/>
        </p:nvSpPr>
        <p:spPr bwMode="auto">
          <a:xfrm>
            <a:off x="4648200" y="3124200"/>
            <a:ext cx="0" cy="2438400"/>
          </a:xfrm>
          <a:prstGeom prst="line">
            <a:avLst/>
          </a:prstGeom>
          <a:noFill/>
          <a:ln w="12700">
            <a:solidFill>
              <a:schemeClr val="bg1"/>
            </a:solidFill>
            <a:round/>
            <a:headEnd type="none" w="sm" len="sm"/>
            <a:tailEnd type="none" w="sm" len="sm"/>
          </a:ln>
          <a:effectLst/>
        </p:spPr>
        <p:txBody>
          <a:bodyPr/>
          <a:lstStyle/>
          <a:p>
            <a:endParaRPr lang="en-US"/>
          </a:p>
        </p:txBody>
      </p:sp>
      <p:sp>
        <p:nvSpPr>
          <p:cNvPr id="6951973" name="Line 37"/>
          <p:cNvSpPr>
            <a:spLocks noChangeShapeType="1"/>
          </p:cNvSpPr>
          <p:nvPr/>
        </p:nvSpPr>
        <p:spPr bwMode="auto">
          <a:xfrm>
            <a:off x="6629400" y="3124200"/>
            <a:ext cx="0" cy="2438400"/>
          </a:xfrm>
          <a:prstGeom prst="line">
            <a:avLst/>
          </a:prstGeom>
          <a:noFill/>
          <a:ln w="12700">
            <a:solidFill>
              <a:schemeClr val="bg1"/>
            </a:solidFill>
            <a:round/>
            <a:headEnd type="none" w="sm" len="sm"/>
            <a:tailEnd type="none" w="sm" len="sm"/>
          </a:ln>
          <a:effectLst/>
        </p:spPr>
        <p:txBody>
          <a:bodyPr/>
          <a:lstStyle/>
          <a:p>
            <a:endParaRPr lang="en-US"/>
          </a:p>
        </p:txBody>
      </p:sp>
      <p:sp>
        <p:nvSpPr>
          <p:cNvPr id="6951974" name="Line 38"/>
          <p:cNvSpPr>
            <a:spLocks noChangeShapeType="1"/>
          </p:cNvSpPr>
          <p:nvPr/>
        </p:nvSpPr>
        <p:spPr bwMode="auto">
          <a:xfrm>
            <a:off x="685800" y="37338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75" name="Line 39"/>
          <p:cNvSpPr>
            <a:spLocks noChangeShapeType="1"/>
          </p:cNvSpPr>
          <p:nvPr/>
        </p:nvSpPr>
        <p:spPr bwMode="auto">
          <a:xfrm>
            <a:off x="685800" y="41910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76" name="Line 40"/>
          <p:cNvSpPr>
            <a:spLocks noChangeShapeType="1"/>
          </p:cNvSpPr>
          <p:nvPr/>
        </p:nvSpPr>
        <p:spPr bwMode="auto">
          <a:xfrm>
            <a:off x="685800" y="46482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77" name="Line 41"/>
          <p:cNvSpPr>
            <a:spLocks noChangeShapeType="1"/>
          </p:cNvSpPr>
          <p:nvPr/>
        </p:nvSpPr>
        <p:spPr bwMode="auto">
          <a:xfrm>
            <a:off x="685800" y="51054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78" name="Line 42"/>
          <p:cNvSpPr>
            <a:spLocks noChangeShapeType="1"/>
          </p:cNvSpPr>
          <p:nvPr/>
        </p:nvSpPr>
        <p:spPr bwMode="auto">
          <a:xfrm>
            <a:off x="685800" y="55626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79" name="Line 43"/>
          <p:cNvSpPr>
            <a:spLocks noChangeShapeType="1"/>
          </p:cNvSpPr>
          <p:nvPr/>
        </p:nvSpPr>
        <p:spPr bwMode="auto">
          <a:xfrm>
            <a:off x="2667000" y="37338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80" name="Line 44"/>
          <p:cNvSpPr>
            <a:spLocks noChangeShapeType="1"/>
          </p:cNvSpPr>
          <p:nvPr/>
        </p:nvSpPr>
        <p:spPr bwMode="auto">
          <a:xfrm>
            <a:off x="2667000" y="41910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81" name="Line 45"/>
          <p:cNvSpPr>
            <a:spLocks noChangeShapeType="1"/>
          </p:cNvSpPr>
          <p:nvPr/>
        </p:nvSpPr>
        <p:spPr bwMode="auto">
          <a:xfrm>
            <a:off x="2667000" y="46482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82" name="Line 46"/>
          <p:cNvSpPr>
            <a:spLocks noChangeShapeType="1"/>
          </p:cNvSpPr>
          <p:nvPr/>
        </p:nvSpPr>
        <p:spPr bwMode="auto">
          <a:xfrm>
            <a:off x="2667000" y="51054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83" name="Line 47"/>
          <p:cNvSpPr>
            <a:spLocks noChangeShapeType="1"/>
          </p:cNvSpPr>
          <p:nvPr/>
        </p:nvSpPr>
        <p:spPr bwMode="auto">
          <a:xfrm>
            <a:off x="2667000" y="55626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1984" name="Line 48"/>
          <p:cNvSpPr>
            <a:spLocks noChangeShapeType="1"/>
          </p:cNvSpPr>
          <p:nvPr/>
        </p:nvSpPr>
        <p:spPr bwMode="auto">
          <a:xfrm>
            <a:off x="4648200" y="37338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85" name="Line 49"/>
          <p:cNvSpPr>
            <a:spLocks noChangeShapeType="1"/>
          </p:cNvSpPr>
          <p:nvPr/>
        </p:nvSpPr>
        <p:spPr bwMode="auto">
          <a:xfrm>
            <a:off x="4648200" y="41910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86" name="Line 50"/>
          <p:cNvSpPr>
            <a:spLocks noChangeShapeType="1"/>
          </p:cNvSpPr>
          <p:nvPr/>
        </p:nvSpPr>
        <p:spPr bwMode="auto">
          <a:xfrm>
            <a:off x="4648200" y="46482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87" name="Line 51"/>
          <p:cNvSpPr>
            <a:spLocks noChangeShapeType="1"/>
          </p:cNvSpPr>
          <p:nvPr/>
        </p:nvSpPr>
        <p:spPr bwMode="auto">
          <a:xfrm>
            <a:off x="4648200" y="51054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88" name="Line 52"/>
          <p:cNvSpPr>
            <a:spLocks noChangeShapeType="1"/>
          </p:cNvSpPr>
          <p:nvPr/>
        </p:nvSpPr>
        <p:spPr bwMode="auto">
          <a:xfrm>
            <a:off x="4648200" y="55626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89" name="Line 53"/>
          <p:cNvSpPr>
            <a:spLocks noChangeShapeType="1"/>
          </p:cNvSpPr>
          <p:nvPr/>
        </p:nvSpPr>
        <p:spPr bwMode="auto">
          <a:xfrm>
            <a:off x="6629400" y="37338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90" name="Line 54"/>
          <p:cNvSpPr>
            <a:spLocks noChangeShapeType="1"/>
          </p:cNvSpPr>
          <p:nvPr/>
        </p:nvSpPr>
        <p:spPr bwMode="auto">
          <a:xfrm>
            <a:off x="6629400" y="41910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91" name="Line 55"/>
          <p:cNvSpPr>
            <a:spLocks noChangeShapeType="1"/>
          </p:cNvSpPr>
          <p:nvPr/>
        </p:nvSpPr>
        <p:spPr bwMode="auto">
          <a:xfrm>
            <a:off x="6629400" y="46482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92" name="Line 56"/>
          <p:cNvSpPr>
            <a:spLocks noChangeShapeType="1"/>
          </p:cNvSpPr>
          <p:nvPr/>
        </p:nvSpPr>
        <p:spPr bwMode="auto">
          <a:xfrm>
            <a:off x="6629400" y="51054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93" name="Line 57"/>
          <p:cNvSpPr>
            <a:spLocks noChangeShapeType="1"/>
          </p:cNvSpPr>
          <p:nvPr/>
        </p:nvSpPr>
        <p:spPr bwMode="auto">
          <a:xfrm>
            <a:off x="6629400" y="5562600"/>
            <a:ext cx="228600" cy="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1994" name="Rectangle 58"/>
          <p:cNvSpPr>
            <a:spLocks noChangeArrowheads="1"/>
          </p:cNvSpPr>
          <p:nvPr/>
        </p:nvSpPr>
        <p:spPr bwMode="auto">
          <a:xfrm rot="16200000">
            <a:off x="1219200" y="32766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Allocate</a:t>
            </a:r>
          </a:p>
          <a:p>
            <a:pPr algn="ctr"/>
            <a:endParaRPr lang="en-US" sz="1400" b="1">
              <a:latin typeface="Arial" charset="0"/>
            </a:endParaRPr>
          </a:p>
        </p:txBody>
      </p:sp>
      <p:sp>
        <p:nvSpPr>
          <p:cNvPr id="6951995" name="Rectangle 59"/>
          <p:cNvSpPr>
            <a:spLocks noChangeArrowheads="1"/>
          </p:cNvSpPr>
          <p:nvPr/>
        </p:nvSpPr>
        <p:spPr bwMode="auto">
          <a:xfrm rot="16200000">
            <a:off x="1219200" y="51054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Deallocate</a:t>
            </a:r>
          </a:p>
          <a:p>
            <a:pPr algn="ctr"/>
            <a:endParaRPr lang="en-US" sz="1400" b="1">
              <a:latin typeface="Arial" charset="0"/>
            </a:endParaRPr>
          </a:p>
        </p:txBody>
      </p:sp>
      <p:sp>
        <p:nvSpPr>
          <p:cNvPr id="6951996" name="Rectangle 60"/>
          <p:cNvSpPr>
            <a:spLocks noChangeArrowheads="1"/>
          </p:cNvSpPr>
          <p:nvPr/>
        </p:nvSpPr>
        <p:spPr bwMode="auto">
          <a:xfrm rot="16200000">
            <a:off x="1219200" y="3733800"/>
            <a:ext cx="381000" cy="9906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Initialize</a:t>
            </a:r>
          </a:p>
          <a:p>
            <a:pPr algn="ctr"/>
            <a:endParaRPr lang="en-US" sz="1400" b="1">
              <a:latin typeface="Arial" charset="0"/>
            </a:endParaRPr>
          </a:p>
        </p:txBody>
      </p:sp>
      <p:sp>
        <p:nvSpPr>
          <p:cNvPr id="6951997" name="Rectangle 61"/>
          <p:cNvSpPr>
            <a:spLocks noChangeArrowheads="1"/>
          </p:cNvSpPr>
          <p:nvPr/>
        </p:nvSpPr>
        <p:spPr bwMode="auto">
          <a:xfrm rot="16200000">
            <a:off x="1447800" y="39624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Prod N - Read NC</a:t>
            </a:r>
          </a:p>
          <a:p>
            <a:pPr algn="ctr"/>
            <a:endParaRPr lang="en-US" sz="1400" b="1">
              <a:latin typeface="Arial" charset="0"/>
            </a:endParaRPr>
          </a:p>
        </p:txBody>
      </p:sp>
      <p:sp>
        <p:nvSpPr>
          <p:cNvPr id="6951998" name="Rectangle 62"/>
          <p:cNvSpPr>
            <a:spLocks noChangeArrowheads="1"/>
          </p:cNvSpPr>
          <p:nvPr/>
        </p:nvSpPr>
        <p:spPr bwMode="auto">
          <a:xfrm rot="16200000">
            <a:off x="1447800" y="4419600"/>
            <a:ext cx="381000" cy="1447800"/>
          </a:xfrm>
          <a:prstGeom prst="rect">
            <a:avLst/>
          </a:prstGeom>
          <a:solidFill>
            <a:srgbClr val="FFFF99"/>
          </a:solidFill>
          <a:ln w="9525">
            <a:solidFill>
              <a:srgbClr val="000000"/>
            </a:solidFill>
            <a:miter lim="800000"/>
            <a:headEnd/>
            <a:tailEnd/>
          </a:ln>
        </p:spPr>
        <p:txBody>
          <a:bodyPr vert="eaVert"/>
          <a:lstStyle/>
          <a:p>
            <a:pPr algn="ctr"/>
            <a:r>
              <a:rPr lang="en-US" sz="1200" b="1">
                <a:latin typeface="Arial" charset="0"/>
              </a:rPr>
              <a:t>Prod N - Write BF</a:t>
            </a:r>
          </a:p>
          <a:p>
            <a:pPr algn="ctr"/>
            <a:endParaRPr lang="en-US" sz="1400" b="1">
              <a:latin typeface="Arial" charset="0"/>
            </a:endParaRPr>
          </a:p>
        </p:txBody>
      </p:sp>
      <p:sp>
        <p:nvSpPr>
          <p:cNvPr id="6951999" name="Line 63"/>
          <p:cNvSpPr>
            <a:spLocks noChangeShapeType="1"/>
          </p:cNvSpPr>
          <p:nvPr/>
        </p:nvSpPr>
        <p:spPr bwMode="auto">
          <a:xfrm flipH="1">
            <a:off x="1524000" y="2438400"/>
            <a:ext cx="22098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52000" name="Line 64"/>
          <p:cNvSpPr>
            <a:spLocks noChangeShapeType="1"/>
          </p:cNvSpPr>
          <p:nvPr/>
        </p:nvSpPr>
        <p:spPr bwMode="auto">
          <a:xfrm flipH="1">
            <a:off x="5181600" y="2438400"/>
            <a:ext cx="2362200" cy="0"/>
          </a:xfrm>
          <a:prstGeom prst="line">
            <a:avLst/>
          </a:prstGeom>
          <a:noFill/>
          <a:ln w="12700">
            <a:solidFill>
              <a:schemeClr val="bg1"/>
            </a:solidFill>
            <a:round/>
            <a:headEnd type="none" w="sm" len="sm"/>
            <a:tailEnd type="none" w="sm" len="sm"/>
          </a:ln>
          <a:effectLst/>
        </p:spPr>
        <p:txBody>
          <a:bodyPr/>
          <a:lstStyle/>
          <a:p>
            <a:endParaRPr lang="en-US"/>
          </a:p>
        </p:txBody>
      </p:sp>
      <p:sp>
        <p:nvSpPr>
          <p:cNvPr id="6952001" name="Line 65"/>
          <p:cNvSpPr>
            <a:spLocks noChangeShapeType="1"/>
          </p:cNvSpPr>
          <p:nvPr/>
        </p:nvSpPr>
        <p:spPr bwMode="auto">
          <a:xfrm flipH="1">
            <a:off x="3429000" y="2514600"/>
            <a:ext cx="3048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52002" name="Line 66"/>
          <p:cNvSpPr>
            <a:spLocks noChangeShapeType="1"/>
          </p:cNvSpPr>
          <p:nvPr/>
        </p:nvSpPr>
        <p:spPr bwMode="auto">
          <a:xfrm>
            <a:off x="2133600" y="5334000"/>
            <a:ext cx="0" cy="990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2003" name="Line 67"/>
          <p:cNvSpPr>
            <a:spLocks noChangeShapeType="1"/>
          </p:cNvSpPr>
          <p:nvPr/>
        </p:nvSpPr>
        <p:spPr bwMode="auto">
          <a:xfrm>
            <a:off x="4114800" y="5334000"/>
            <a:ext cx="0" cy="9906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2004" name="Line 68"/>
          <p:cNvSpPr>
            <a:spLocks noChangeShapeType="1"/>
          </p:cNvSpPr>
          <p:nvPr/>
        </p:nvSpPr>
        <p:spPr bwMode="auto">
          <a:xfrm>
            <a:off x="6096000" y="5334000"/>
            <a:ext cx="0" cy="9906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2005" name="Line 69"/>
          <p:cNvSpPr>
            <a:spLocks noChangeShapeType="1"/>
          </p:cNvSpPr>
          <p:nvPr/>
        </p:nvSpPr>
        <p:spPr bwMode="auto">
          <a:xfrm>
            <a:off x="8077200" y="5334000"/>
            <a:ext cx="0" cy="990600"/>
          </a:xfrm>
          <a:prstGeom prst="line">
            <a:avLst/>
          </a:prstGeom>
          <a:noFill/>
          <a:ln w="12700">
            <a:solidFill>
              <a:schemeClr val="bg1"/>
            </a:solidFill>
            <a:round/>
            <a:headEnd type="none" w="sm" len="sm"/>
            <a:tailEnd type="triangle" w="sm" len="sm"/>
          </a:ln>
          <a:effectLst/>
        </p:spPr>
        <p:txBody>
          <a:bodyPr/>
          <a:lstStyle/>
          <a:p>
            <a:endParaRPr lang="en-US"/>
          </a:p>
        </p:txBody>
      </p:sp>
      <p:sp>
        <p:nvSpPr>
          <p:cNvPr id="6952006" name="Text Box 70"/>
          <p:cNvSpPr txBox="1">
            <a:spLocks noChangeArrowheads="1"/>
          </p:cNvSpPr>
          <p:nvPr/>
        </p:nvSpPr>
        <p:spPr bwMode="auto">
          <a:xfrm rot="16200000">
            <a:off x="990600" y="1447800"/>
            <a:ext cx="304800" cy="914400"/>
          </a:xfrm>
          <a:prstGeom prst="rect">
            <a:avLst/>
          </a:prstGeom>
          <a:noFill/>
          <a:ln w="9525">
            <a:solidFill>
              <a:schemeClr val="tx1"/>
            </a:solidFill>
            <a:miter lim="800000"/>
            <a:headEnd/>
            <a:tailEnd/>
          </a:ln>
        </p:spPr>
        <p:txBody>
          <a:bodyPr vert="eaVert"/>
          <a:lstStyle/>
          <a:p>
            <a:pPr algn="ctr"/>
            <a:r>
              <a:rPr lang="en-US" sz="800" b="1">
                <a:latin typeface="Arial" charset="0"/>
              </a:rPr>
              <a:t>N4RT resource</a:t>
            </a:r>
          </a:p>
        </p:txBody>
      </p:sp>
      <p:sp>
        <p:nvSpPr>
          <p:cNvPr id="6952007" name="Text Box 71"/>
          <p:cNvSpPr txBox="1">
            <a:spLocks noChangeArrowheads="1"/>
          </p:cNvSpPr>
          <p:nvPr/>
        </p:nvSpPr>
        <p:spPr bwMode="auto">
          <a:xfrm rot="16200000">
            <a:off x="7543800" y="1447800"/>
            <a:ext cx="304800" cy="914400"/>
          </a:xfrm>
          <a:prstGeom prst="rect">
            <a:avLst/>
          </a:prstGeom>
          <a:noFill/>
          <a:ln w="9525">
            <a:solidFill>
              <a:schemeClr val="tx1"/>
            </a:solidFill>
            <a:miter lim="800000"/>
            <a:headEnd/>
            <a:tailEnd/>
          </a:ln>
        </p:spPr>
        <p:txBody>
          <a:bodyPr vert="eaVert"/>
          <a:lstStyle/>
          <a:p>
            <a:pPr algn="ctr"/>
            <a:r>
              <a:rPr lang="en-US" sz="800" b="1">
                <a:latin typeface="Arial" charset="0"/>
              </a:rPr>
              <a:t>N4RT log file</a:t>
            </a:r>
          </a:p>
        </p:txBody>
      </p:sp>
      <p:sp>
        <p:nvSpPr>
          <p:cNvPr id="6952008" name="Text Box 72"/>
          <p:cNvSpPr txBox="1">
            <a:spLocks noChangeArrowheads="1"/>
          </p:cNvSpPr>
          <p:nvPr/>
        </p:nvSpPr>
        <p:spPr bwMode="auto">
          <a:xfrm rot="16200000">
            <a:off x="2019300" y="6134100"/>
            <a:ext cx="228600" cy="609600"/>
          </a:xfrm>
          <a:prstGeom prst="rect">
            <a:avLst/>
          </a:prstGeom>
          <a:noFill/>
          <a:ln w="9525">
            <a:solidFill>
              <a:schemeClr val="tx1"/>
            </a:solidFill>
            <a:miter lim="800000"/>
            <a:headEnd/>
            <a:tailEnd/>
          </a:ln>
        </p:spPr>
        <p:txBody>
          <a:bodyPr vert="eaVert"/>
          <a:lstStyle/>
          <a:p>
            <a:pPr algn="ctr"/>
            <a:r>
              <a:rPr lang="en-US" sz="800" b="1">
                <a:latin typeface="Arial" charset="0"/>
              </a:rPr>
              <a:t>BUFR</a:t>
            </a:r>
          </a:p>
        </p:txBody>
      </p:sp>
      <p:sp>
        <p:nvSpPr>
          <p:cNvPr id="6952009" name="Text Box 73"/>
          <p:cNvSpPr txBox="1">
            <a:spLocks noChangeArrowheads="1"/>
          </p:cNvSpPr>
          <p:nvPr/>
        </p:nvSpPr>
        <p:spPr bwMode="auto">
          <a:xfrm rot="16200000">
            <a:off x="3848100" y="6134100"/>
            <a:ext cx="228600" cy="609600"/>
          </a:xfrm>
          <a:prstGeom prst="rect">
            <a:avLst/>
          </a:prstGeom>
          <a:noFill/>
          <a:ln w="9525">
            <a:solidFill>
              <a:schemeClr val="tx1"/>
            </a:solidFill>
            <a:miter lim="800000"/>
            <a:headEnd/>
            <a:tailEnd/>
          </a:ln>
        </p:spPr>
        <p:txBody>
          <a:bodyPr vert="eaVert"/>
          <a:lstStyle/>
          <a:p>
            <a:pPr algn="ctr"/>
            <a:r>
              <a:rPr lang="en-US" sz="800" b="1">
                <a:latin typeface="Arial" charset="0"/>
              </a:rPr>
              <a:t>GRIB2</a:t>
            </a:r>
          </a:p>
        </p:txBody>
      </p:sp>
      <p:sp>
        <p:nvSpPr>
          <p:cNvPr id="6952010" name="Text Box 74"/>
          <p:cNvSpPr txBox="1">
            <a:spLocks noChangeArrowheads="1"/>
          </p:cNvSpPr>
          <p:nvPr/>
        </p:nvSpPr>
        <p:spPr bwMode="auto">
          <a:xfrm rot="16200000">
            <a:off x="5829300" y="6134100"/>
            <a:ext cx="228600" cy="609600"/>
          </a:xfrm>
          <a:prstGeom prst="rect">
            <a:avLst/>
          </a:prstGeom>
          <a:noFill/>
          <a:ln w="9525">
            <a:solidFill>
              <a:schemeClr val="bg1"/>
            </a:solidFill>
            <a:miter lim="800000"/>
            <a:headEnd/>
            <a:tailEnd/>
          </a:ln>
        </p:spPr>
        <p:txBody>
          <a:bodyPr vert="eaVert"/>
          <a:lstStyle/>
          <a:p>
            <a:pPr algn="ctr"/>
            <a:r>
              <a:rPr lang="en-US" sz="800" b="1">
                <a:latin typeface="Arial" charset="0"/>
              </a:rPr>
              <a:t>NetCDF4</a:t>
            </a:r>
          </a:p>
        </p:txBody>
      </p:sp>
      <p:sp>
        <p:nvSpPr>
          <p:cNvPr id="6952011" name="Text Box 75"/>
          <p:cNvSpPr txBox="1">
            <a:spLocks noChangeArrowheads="1"/>
          </p:cNvSpPr>
          <p:nvPr/>
        </p:nvSpPr>
        <p:spPr bwMode="auto">
          <a:xfrm rot="16200000">
            <a:off x="7810500" y="6134100"/>
            <a:ext cx="228600" cy="609600"/>
          </a:xfrm>
          <a:prstGeom prst="rect">
            <a:avLst/>
          </a:prstGeom>
          <a:noFill/>
          <a:ln w="9525">
            <a:solidFill>
              <a:schemeClr val="bg1"/>
            </a:solidFill>
            <a:miter lim="800000"/>
            <a:headEnd/>
            <a:tailEnd/>
          </a:ln>
        </p:spPr>
        <p:txBody>
          <a:bodyPr vert="eaVert"/>
          <a:lstStyle/>
          <a:p>
            <a:pPr algn="ctr"/>
            <a:r>
              <a:rPr lang="en-US" sz="800" b="1">
                <a:latin typeface="Arial" charset="0"/>
              </a:rPr>
              <a:t>NetCDF4</a:t>
            </a:r>
          </a:p>
        </p:txBody>
      </p:sp>
      <p:sp>
        <p:nvSpPr>
          <p:cNvPr id="6952012" name="Line 76"/>
          <p:cNvSpPr>
            <a:spLocks noChangeShapeType="1"/>
          </p:cNvSpPr>
          <p:nvPr/>
        </p:nvSpPr>
        <p:spPr bwMode="auto">
          <a:xfrm>
            <a:off x="1066800" y="2057400"/>
            <a:ext cx="0" cy="1524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2013" name="Line 77"/>
          <p:cNvSpPr>
            <a:spLocks noChangeShapeType="1"/>
          </p:cNvSpPr>
          <p:nvPr/>
        </p:nvSpPr>
        <p:spPr bwMode="auto">
          <a:xfrm flipV="1">
            <a:off x="7696200" y="2057400"/>
            <a:ext cx="0" cy="152400"/>
          </a:xfrm>
          <a:prstGeom prst="line">
            <a:avLst/>
          </a:prstGeom>
          <a:noFill/>
          <a:ln w="12700">
            <a:solidFill>
              <a:schemeClr val="tx1"/>
            </a:solidFill>
            <a:round/>
            <a:headEnd type="none" w="sm" len="sm"/>
            <a:tailEnd type="triangle" w="sm" len="sm"/>
          </a:ln>
          <a:effectLst/>
        </p:spPr>
        <p:txBody>
          <a:bodyPr/>
          <a:lstStyle/>
          <a:p>
            <a:endParaRPr lang="en-US"/>
          </a:p>
        </p:txBody>
      </p:sp>
      <p:sp>
        <p:nvSpPr>
          <p:cNvPr id="6952014" name="Text Box 78"/>
          <p:cNvSpPr txBox="1">
            <a:spLocks noChangeArrowheads="1"/>
          </p:cNvSpPr>
          <p:nvPr/>
        </p:nvSpPr>
        <p:spPr bwMode="auto">
          <a:xfrm rot="16200000">
            <a:off x="4305300" y="1866900"/>
            <a:ext cx="304800" cy="1143000"/>
          </a:xfrm>
          <a:prstGeom prst="rect">
            <a:avLst/>
          </a:prstGeom>
          <a:noFill/>
          <a:ln w="9525">
            <a:noFill/>
            <a:miter lim="800000"/>
            <a:headEnd/>
            <a:tailEnd/>
          </a:ln>
        </p:spPr>
        <p:txBody>
          <a:bodyPr vert="eaVert"/>
          <a:lstStyle/>
          <a:p>
            <a:pPr algn="ctr"/>
            <a:r>
              <a:rPr lang="en-US" sz="1400" b="1">
                <a:latin typeface="Arial" charset="0"/>
              </a:rPr>
              <a:t>N4RT Main</a:t>
            </a:r>
          </a:p>
        </p:txBody>
      </p:sp>
      <p:sp>
        <p:nvSpPr>
          <p:cNvPr id="6952015" name="Rectangle 79"/>
          <p:cNvSpPr>
            <a:spLocks noChangeArrowheads="1"/>
          </p:cNvSpPr>
          <p:nvPr/>
        </p:nvSpPr>
        <p:spPr bwMode="auto">
          <a:xfrm rot="16200000">
            <a:off x="457200" y="5943600"/>
            <a:ext cx="457200" cy="1066800"/>
          </a:xfrm>
          <a:prstGeom prst="rect">
            <a:avLst/>
          </a:prstGeom>
          <a:noFill/>
          <a:ln w="9525">
            <a:noFill/>
            <a:miter lim="800000"/>
            <a:headEnd/>
            <a:tailEnd/>
          </a:ln>
        </p:spPr>
        <p:txBody>
          <a:bodyPr vert="eaVert"/>
          <a:lstStyle/>
          <a:p>
            <a:r>
              <a:rPr lang="en-US" sz="800" b="1">
                <a:latin typeface="Arial" charset="0"/>
              </a:rPr>
              <a:t>Nominal Mode</a:t>
            </a:r>
          </a:p>
          <a:p>
            <a:r>
              <a:rPr lang="en-US" sz="800" b="1">
                <a:solidFill>
                  <a:schemeClr val="bg1"/>
                </a:solidFill>
                <a:latin typeface="Arial" charset="0"/>
              </a:rPr>
              <a:t>Test Mode</a:t>
            </a:r>
            <a:endParaRPr lang="en-US" sz="800" b="1">
              <a:solidFill>
                <a:schemeClr val="bg2"/>
              </a:solidFill>
              <a:latin typeface="Arial" charset="0"/>
            </a:endParaRPr>
          </a:p>
        </p:txBody>
      </p:sp>
      <p:sp>
        <p:nvSpPr>
          <p:cNvPr id="6952016" name="Line 80"/>
          <p:cNvSpPr>
            <a:spLocks noChangeShapeType="1"/>
          </p:cNvSpPr>
          <p:nvPr/>
        </p:nvSpPr>
        <p:spPr bwMode="auto">
          <a:xfrm>
            <a:off x="990600" y="6400800"/>
            <a:ext cx="228600" cy="0"/>
          </a:xfrm>
          <a:prstGeom prst="line">
            <a:avLst/>
          </a:prstGeom>
          <a:noFill/>
          <a:ln w="12700">
            <a:solidFill>
              <a:schemeClr val="tx1"/>
            </a:solidFill>
            <a:round/>
            <a:headEnd type="none" w="sm" len="sm"/>
            <a:tailEnd type="none" w="sm" len="sm"/>
          </a:ln>
          <a:effectLst/>
        </p:spPr>
        <p:txBody>
          <a:bodyPr/>
          <a:lstStyle/>
          <a:p>
            <a:endParaRPr lang="en-US"/>
          </a:p>
        </p:txBody>
      </p:sp>
      <p:sp>
        <p:nvSpPr>
          <p:cNvPr id="6952017" name="Line 81"/>
          <p:cNvSpPr>
            <a:spLocks noChangeShapeType="1"/>
          </p:cNvSpPr>
          <p:nvPr/>
        </p:nvSpPr>
        <p:spPr bwMode="auto">
          <a:xfrm>
            <a:off x="990600" y="6553200"/>
            <a:ext cx="228600" cy="0"/>
          </a:xfrm>
          <a:prstGeom prst="line">
            <a:avLst/>
          </a:prstGeom>
          <a:noFill/>
          <a:ln w="12700">
            <a:solidFill>
              <a:schemeClr val="bg1"/>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B5E46B-B98A-4A49-87B7-E3675CB7561A}" type="slidenum">
              <a:rPr lang="en-US"/>
              <a:pPr>
                <a:defRPr/>
              </a:pPr>
              <a:t>109</a:t>
            </a:fld>
            <a:endParaRPr lang="en-US"/>
          </a:p>
        </p:txBody>
      </p:sp>
      <p:sp>
        <p:nvSpPr>
          <p:cNvPr id="6953986" name="Rectangle 2"/>
          <p:cNvSpPr>
            <a:spLocks noGrp="1" noChangeArrowheads="1"/>
          </p:cNvSpPr>
          <p:nvPr>
            <p:ph type="title"/>
          </p:nvPr>
        </p:nvSpPr>
        <p:spPr>
          <a:xfrm>
            <a:off x="685800" y="228600"/>
            <a:ext cx="7848600" cy="1143000"/>
          </a:xfrm>
          <a:noFill/>
          <a:ln/>
        </p:spPr>
        <p:txBody>
          <a:bodyPr/>
          <a:lstStyle/>
          <a:p>
            <a:r>
              <a:rPr lang="en-US" dirty="0"/>
              <a:t>Reformatting Toolkit </a:t>
            </a:r>
            <a:br>
              <a:rPr lang="en-US" dirty="0"/>
            </a:br>
            <a:r>
              <a:rPr lang="en-US" dirty="0"/>
              <a:t>Software: Libraries</a:t>
            </a:r>
          </a:p>
        </p:txBody>
      </p:sp>
      <p:sp>
        <p:nvSpPr>
          <p:cNvPr id="6953987" name="Rectangle 3"/>
          <p:cNvSpPr>
            <a:spLocks noGrp="1" noChangeArrowheads="1"/>
          </p:cNvSpPr>
          <p:nvPr>
            <p:ph type="body" idx="1"/>
          </p:nvPr>
        </p:nvSpPr>
        <p:spPr>
          <a:xfrm>
            <a:off x="152400" y="1752600"/>
            <a:ext cx="8763000" cy="5029200"/>
          </a:xfrm>
          <a:noFill/>
          <a:ln/>
        </p:spPr>
        <p:txBody>
          <a:bodyPr/>
          <a:lstStyle/>
          <a:p>
            <a:pPr marL="381000" indent="-381000">
              <a:lnSpc>
                <a:spcPct val="80000"/>
              </a:lnSpc>
            </a:pPr>
            <a:r>
              <a:rPr lang="en-US" sz="1600" dirty="0" smtClean="0"/>
              <a:t>NCEP BUFR </a:t>
            </a:r>
            <a:r>
              <a:rPr lang="en-US" sz="1600" dirty="0"/>
              <a:t>Library </a:t>
            </a:r>
            <a:r>
              <a:rPr lang="en-US" sz="1600" dirty="0" smtClean="0"/>
              <a:t> (available on the NCEP website)</a:t>
            </a:r>
            <a:endParaRPr lang="en-US" sz="1600" dirty="0"/>
          </a:p>
          <a:p>
            <a:pPr marL="800100" lvl="1" indent="-342900">
              <a:lnSpc>
                <a:spcPct val="80000"/>
              </a:lnSpc>
            </a:pPr>
            <a:r>
              <a:rPr lang="en-US" sz="1400" dirty="0" smtClean="0"/>
              <a:t>Fortran 77 and a little C code</a:t>
            </a:r>
            <a:endParaRPr lang="en-US" sz="1400" dirty="0"/>
          </a:p>
          <a:p>
            <a:pPr marL="800100" lvl="1" indent="-342900">
              <a:lnSpc>
                <a:spcPct val="80000"/>
              </a:lnSpc>
            </a:pPr>
            <a:r>
              <a:rPr lang="en-US" sz="1400" dirty="0"/>
              <a:t>Compiled as 64 </a:t>
            </a:r>
            <a:r>
              <a:rPr lang="en-US" sz="1400" dirty="0" smtClean="0"/>
              <a:t>bit</a:t>
            </a:r>
          </a:p>
          <a:p>
            <a:pPr marL="800100" lvl="1" indent="-342900">
              <a:lnSpc>
                <a:spcPct val="80000"/>
              </a:lnSpc>
            </a:pPr>
            <a:r>
              <a:rPr lang="en-US" sz="1400" dirty="0" smtClean="0"/>
              <a:t>Source code supplied within the N4RT DAP</a:t>
            </a:r>
            <a:endParaRPr lang="en-US" sz="1400" dirty="0"/>
          </a:p>
          <a:p>
            <a:pPr marL="381000" indent="-381000">
              <a:lnSpc>
                <a:spcPct val="80000"/>
              </a:lnSpc>
            </a:pPr>
            <a:endParaRPr lang="en-US" sz="1600" dirty="0"/>
          </a:p>
          <a:p>
            <a:pPr marL="381000" indent="-381000">
              <a:lnSpc>
                <a:spcPct val="80000"/>
              </a:lnSpc>
            </a:pPr>
            <a:r>
              <a:rPr lang="en-US" sz="1600" dirty="0" smtClean="0"/>
              <a:t>NCEP GRIB2 Encoder/Decoder Library (available on the NCEP website)</a:t>
            </a:r>
            <a:endParaRPr lang="en-US" sz="1600" dirty="0"/>
          </a:p>
          <a:p>
            <a:pPr marL="800100" lvl="1" indent="-342900">
              <a:lnSpc>
                <a:spcPct val="80000"/>
              </a:lnSpc>
            </a:pPr>
            <a:r>
              <a:rPr lang="en-US" sz="1400" dirty="0" smtClean="0"/>
              <a:t>C </a:t>
            </a:r>
            <a:r>
              <a:rPr lang="en-US" sz="1400" dirty="0"/>
              <a:t>and Fortran </a:t>
            </a:r>
            <a:r>
              <a:rPr lang="en-US" sz="1400" dirty="0" smtClean="0"/>
              <a:t>90 code</a:t>
            </a:r>
            <a:endParaRPr lang="en-US" sz="1400" dirty="0"/>
          </a:p>
          <a:p>
            <a:pPr marL="800100" lvl="1" indent="-342900">
              <a:lnSpc>
                <a:spcPct val="80000"/>
              </a:lnSpc>
            </a:pPr>
            <a:r>
              <a:rPr lang="en-US" sz="1400" dirty="0"/>
              <a:t>Compiled as 64 </a:t>
            </a:r>
            <a:r>
              <a:rPr lang="en-US" sz="1400" dirty="0" smtClean="0"/>
              <a:t>bit</a:t>
            </a:r>
          </a:p>
          <a:p>
            <a:pPr marL="800100" lvl="1" indent="-342900">
              <a:lnSpc>
                <a:spcPct val="80000"/>
              </a:lnSpc>
            </a:pPr>
            <a:r>
              <a:rPr lang="en-US" sz="1400" dirty="0" smtClean="0"/>
              <a:t>Source code supplied within the N4RT DAP</a:t>
            </a:r>
            <a:endParaRPr lang="en-US" sz="1400" dirty="0"/>
          </a:p>
          <a:p>
            <a:pPr marL="381000" indent="-381000">
              <a:lnSpc>
                <a:spcPct val="80000"/>
              </a:lnSpc>
            </a:pPr>
            <a:endParaRPr lang="en-US" sz="1600" dirty="0"/>
          </a:p>
          <a:p>
            <a:pPr marL="381000" indent="-381000">
              <a:lnSpc>
                <a:spcPct val="80000"/>
              </a:lnSpc>
            </a:pPr>
            <a:r>
              <a:rPr lang="en-US" sz="1600" dirty="0"/>
              <a:t>NetCDF4 Library version </a:t>
            </a:r>
            <a:r>
              <a:rPr lang="en-US" sz="1600" dirty="0" smtClean="0"/>
              <a:t>4.1.3 (available from </a:t>
            </a:r>
            <a:r>
              <a:rPr lang="en-US" sz="1600" dirty="0" err="1" smtClean="0"/>
              <a:t>Unidata</a:t>
            </a:r>
            <a:r>
              <a:rPr lang="en-US" sz="1600" dirty="0" smtClean="0"/>
              <a:t> website)</a:t>
            </a:r>
            <a:endParaRPr lang="en-US" sz="1600" dirty="0"/>
          </a:p>
          <a:p>
            <a:pPr marL="800100" lvl="1" indent="-342900">
              <a:lnSpc>
                <a:spcPct val="80000"/>
              </a:lnSpc>
            </a:pPr>
            <a:r>
              <a:rPr lang="en-US" sz="1400" dirty="0" smtClean="0"/>
              <a:t>C code</a:t>
            </a:r>
            <a:endParaRPr lang="en-US" sz="1400" dirty="0"/>
          </a:p>
          <a:p>
            <a:pPr marL="800100" lvl="1" indent="-342900">
              <a:lnSpc>
                <a:spcPct val="80000"/>
              </a:lnSpc>
            </a:pPr>
            <a:r>
              <a:rPr lang="en-US" sz="1400" dirty="0"/>
              <a:t>Compiled as 64 </a:t>
            </a:r>
            <a:r>
              <a:rPr lang="en-US" sz="1400" dirty="0" smtClean="0"/>
              <a:t>bit</a:t>
            </a:r>
          </a:p>
          <a:p>
            <a:pPr marL="800100" lvl="1" indent="-342900">
              <a:lnSpc>
                <a:spcPct val="80000"/>
              </a:lnSpc>
            </a:pPr>
            <a:r>
              <a:rPr lang="en-US" sz="1400" dirty="0" smtClean="0"/>
              <a:t>Requires HDF5 </a:t>
            </a:r>
            <a:r>
              <a:rPr lang="en-US" sz="1400" dirty="0" smtClean="0">
                <a:solidFill>
                  <a:srgbClr val="29FF29"/>
                </a:solidFill>
              </a:rPr>
              <a:t>1.8.7</a:t>
            </a:r>
            <a:r>
              <a:rPr lang="en-US" sz="1400" dirty="0" smtClean="0"/>
              <a:t> and zlib-</a:t>
            </a:r>
            <a:r>
              <a:rPr lang="en-US" sz="1400" dirty="0" smtClean="0">
                <a:solidFill>
                  <a:srgbClr val="29FF29"/>
                </a:solidFill>
              </a:rPr>
              <a:t>1.2.6</a:t>
            </a:r>
            <a:r>
              <a:rPr lang="en-US" sz="1400" dirty="0" smtClean="0"/>
              <a:t> (available on HDF Group and </a:t>
            </a:r>
            <a:r>
              <a:rPr lang="en-US" sz="1400" dirty="0" err="1" smtClean="0"/>
              <a:t>zlib</a:t>
            </a:r>
            <a:r>
              <a:rPr lang="en-US" sz="1400" dirty="0" smtClean="0"/>
              <a:t> websites)</a:t>
            </a:r>
          </a:p>
          <a:p>
            <a:pPr marL="800100" lvl="1" indent="-342900">
              <a:lnSpc>
                <a:spcPct val="80000"/>
              </a:lnSpc>
            </a:pPr>
            <a:r>
              <a:rPr lang="en-US" sz="1400" dirty="0" smtClean="0"/>
              <a:t>Libraries supplied by NDE</a:t>
            </a:r>
            <a:endParaRPr lang="en-US" sz="1400" dirty="0"/>
          </a:p>
          <a:p>
            <a:pPr marL="800100" lvl="1" indent="-342900">
              <a:lnSpc>
                <a:spcPct val="80000"/>
              </a:lnSpc>
            </a:pPr>
            <a:endParaRPr lang="en-US" sz="1600" dirty="0" smtClean="0"/>
          </a:p>
          <a:p>
            <a:pPr marL="400050">
              <a:lnSpc>
                <a:spcPct val="80000"/>
              </a:lnSpc>
            </a:pPr>
            <a:r>
              <a:rPr lang="en-US" sz="1600" dirty="0" smtClean="0"/>
              <a:t>h5augjpss 1.0.0 HDF5 conversion tool (available from the HDF Group)</a:t>
            </a:r>
          </a:p>
          <a:p>
            <a:pPr marL="800100" lvl="1">
              <a:lnSpc>
                <a:spcPct val="80000"/>
              </a:lnSpc>
            </a:pPr>
            <a:r>
              <a:rPr lang="en-US" sz="1400" dirty="0" smtClean="0"/>
              <a:t>C code</a:t>
            </a:r>
          </a:p>
          <a:p>
            <a:pPr marL="800100" lvl="1">
              <a:lnSpc>
                <a:spcPct val="80000"/>
              </a:lnSpc>
            </a:pPr>
            <a:r>
              <a:rPr lang="en-US" sz="1400" dirty="0" smtClean="0"/>
              <a:t>Supported (Funded) by the JPSS Program Office</a:t>
            </a:r>
          </a:p>
          <a:p>
            <a:pPr marL="800100" lvl="1">
              <a:lnSpc>
                <a:spcPct val="80000"/>
              </a:lnSpc>
            </a:pPr>
            <a:r>
              <a:rPr lang="en-US" sz="1400" dirty="0" smtClean="0"/>
              <a:t>Compiled as 64-bit</a:t>
            </a:r>
          </a:p>
          <a:p>
            <a:pPr marL="800100" lvl="1">
              <a:lnSpc>
                <a:spcPct val="80000"/>
              </a:lnSpc>
            </a:pPr>
            <a:r>
              <a:rPr lang="en-US" sz="1400" dirty="0" smtClean="0"/>
              <a:t>Source code supplied within the N4RT DAP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225269-CB90-4B95-8C86-B8E2A5B5797D}" type="slidenum">
              <a:rPr lang="en-US"/>
              <a:pPr>
                <a:defRPr/>
              </a:pPr>
              <a:t>11</a:t>
            </a:fld>
            <a:endParaRPr lang="en-US"/>
          </a:p>
        </p:txBody>
      </p:sp>
      <p:sp>
        <p:nvSpPr>
          <p:cNvPr id="7021570" name="Rectangle 2"/>
          <p:cNvSpPr>
            <a:spLocks noGrp="1" noChangeArrowheads="1"/>
          </p:cNvSpPr>
          <p:nvPr>
            <p:ph type="body" idx="1"/>
          </p:nvPr>
        </p:nvSpPr>
        <p:spPr>
          <a:xfrm>
            <a:off x="304800" y="1752600"/>
            <a:ext cx="8458200" cy="4953000"/>
          </a:xfrm>
          <a:noFill/>
          <a:ln/>
        </p:spPr>
        <p:txBody>
          <a:bodyPr/>
          <a:lstStyle/>
          <a:p>
            <a:r>
              <a:rPr lang="en-US" sz="1800" dirty="0" smtClean="0"/>
              <a:t>EUMETSAT members, specifically ECMWF and UK Met, have requested a VIIRS SST because of the failure of ENVISAT/MERIS.  They would like receive these data via EUMETSAT.</a:t>
            </a:r>
            <a:endParaRPr lang="en-US" sz="1800" dirty="0" smtClean="0">
              <a:solidFill>
                <a:srgbClr val="29FF29"/>
              </a:solidFill>
            </a:endParaRPr>
          </a:p>
          <a:p>
            <a:endParaRPr lang="en-US" sz="1800" dirty="0" smtClean="0"/>
          </a:p>
          <a:p>
            <a:r>
              <a:rPr lang="en-US" sz="1800" dirty="0" smtClean="0"/>
              <a:t>Therefore, we have decided to deliver the capability to tailor the NPP IDPS-produced VIIRS SST product in BUFR in the Phase 1 SDR delivery and the ACSPO SST in the next.</a:t>
            </a:r>
          </a:p>
          <a:p>
            <a:endParaRPr lang="en-US" sz="1800" dirty="0" smtClean="0"/>
          </a:p>
          <a:p>
            <a:r>
              <a:rPr lang="en-US" sz="1800" dirty="0" smtClean="0"/>
              <a:t>The reason for this:</a:t>
            </a:r>
          </a:p>
          <a:p>
            <a:pPr lvl="1"/>
            <a:r>
              <a:rPr lang="en-US" sz="1400" dirty="0" smtClean="0"/>
              <a:t>End users have not yet decoded and approved ACSPO SST sample BUFR files whereas they have decoded and approved the IDPS-produced SST.</a:t>
            </a:r>
          </a:p>
          <a:p>
            <a:pPr lvl="1"/>
            <a:r>
              <a:rPr lang="en-US" sz="1400" dirty="0" smtClean="0"/>
              <a:t>ACSPO data are not currently produced/available in NDE.  The projected availability is ~2 months.  VIIRS IDPS SST are produced now in IDPS.</a:t>
            </a:r>
          </a:p>
          <a:p>
            <a:pPr lvl="1"/>
            <a:r>
              <a:rPr lang="en-US" sz="1400" dirty="0" smtClean="0"/>
              <a:t>P72 HDF5 format data are available (in official format and following NPP file name patterns) so we are able to test reformatting capability now.  It’s not clear that ACSPO netCDF4 file contents and naming are yet finalized.</a:t>
            </a:r>
          </a:p>
        </p:txBody>
      </p:sp>
      <p:sp>
        <p:nvSpPr>
          <p:cNvPr id="7021571" name="Rectangle 3"/>
          <p:cNvSpPr>
            <a:spLocks noGrp="1" noChangeArrowheads="1"/>
          </p:cNvSpPr>
          <p:nvPr>
            <p:ph type="title"/>
          </p:nvPr>
        </p:nvSpPr>
        <p:spPr>
          <a:noFill/>
          <a:ln/>
        </p:spPr>
        <p:txBody>
          <a:bodyPr/>
          <a:lstStyle/>
          <a:p>
            <a:r>
              <a:rPr lang="en-US" sz="3200" dirty="0" smtClean="0"/>
              <a:t>Rationale For Adding </a:t>
            </a:r>
            <a:br>
              <a:rPr lang="en-US" sz="3200" dirty="0" smtClean="0"/>
            </a:br>
            <a:r>
              <a:rPr lang="en-US" sz="3200" dirty="0" smtClean="0"/>
              <a:t>IDPS SST to the First Delivery</a:t>
            </a:r>
            <a:endParaRPr lang="en-US"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229600" y="6324600"/>
            <a:ext cx="533400" cy="457200"/>
          </a:xfrm>
        </p:spPr>
        <p:txBody>
          <a:bodyPr/>
          <a:lstStyle/>
          <a:p>
            <a:pPr>
              <a:defRPr/>
            </a:pPr>
            <a:fld id="{415AE2F9-8204-47AD-92C9-9BC87CCED4AB}" type="slidenum">
              <a:rPr lang="en-US"/>
              <a:pPr>
                <a:defRPr/>
              </a:pPr>
              <a:t>110</a:t>
            </a:fld>
            <a:endParaRPr lang="en-US" dirty="0"/>
          </a:p>
        </p:txBody>
      </p:sp>
      <p:sp>
        <p:nvSpPr>
          <p:cNvPr id="6935554" name="Rectangle 2"/>
          <p:cNvSpPr>
            <a:spLocks noGrp="1" noChangeArrowheads="1"/>
          </p:cNvSpPr>
          <p:nvPr>
            <p:ph type="title"/>
          </p:nvPr>
        </p:nvSpPr>
        <p:spPr>
          <a:xfrm>
            <a:off x="1219200" y="152400"/>
            <a:ext cx="7467600" cy="1143000"/>
          </a:xfrm>
          <a:noFill/>
          <a:ln/>
        </p:spPr>
        <p:txBody>
          <a:bodyPr/>
          <a:lstStyle/>
          <a:p>
            <a:r>
              <a:rPr lang="en-US" sz="3600" dirty="0" smtClean="0"/>
              <a:t>Toolkit Error Handling</a:t>
            </a:r>
            <a:endParaRPr lang="en-US" sz="3600" dirty="0"/>
          </a:p>
        </p:txBody>
      </p:sp>
      <p:sp>
        <p:nvSpPr>
          <p:cNvPr id="6935555" name="Rectangle 3"/>
          <p:cNvSpPr>
            <a:spLocks noGrp="1" noChangeArrowheads="1"/>
          </p:cNvSpPr>
          <p:nvPr>
            <p:ph type="body" idx="1"/>
          </p:nvPr>
        </p:nvSpPr>
        <p:spPr>
          <a:xfrm>
            <a:off x="76200" y="1676400"/>
            <a:ext cx="8686800" cy="4953000"/>
          </a:xfrm>
          <a:noFill/>
          <a:ln/>
        </p:spPr>
        <p:txBody>
          <a:bodyPr/>
          <a:lstStyle/>
          <a:p>
            <a:pPr marL="381000" indent="-381000">
              <a:lnSpc>
                <a:spcPct val="80000"/>
              </a:lnSpc>
            </a:pPr>
            <a:r>
              <a:rPr lang="en-US" sz="2000" dirty="0" smtClean="0"/>
              <a:t>Error checking at all levels.</a:t>
            </a:r>
          </a:p>
          <a:p>
            <a:pPr marL="781050" lvl="1" indent="-381000">
              <a:lnSpc>
                <a:spcPct val="80000"/>
              </a:lnSpc>
            </a:pPr>
            <a:r>
              <a:rPr lang="en-US" sz="1600" dirty="0" smtClean="0"/>
              <a:t>Checking the status of all return values from executable program language statements (READ, WRITE, ALLOCATE, DEALLOCATE), script-level functions (Perl), and system calls (from </a:t>
            </a:r>
            <a:r>
              <a:rPr lang="en-US" sz="1600" dirty="0" err="1" smtClean="0"/>
              <a:t>ksh</a:t>
            </a:r>
            <a:r>
              <a:rPr lang="en-US" sz="1600" dirty="0" smtClean="0"/>
              <a:t>).</a:t>
            </a:r>
          </a:p>
          <a:p>
            <a:pPr marL="781050" lvl="1" indent="-381000">
              <a:lnSpc>
                <a:spcPct val="80000"/>
              </a:lnSpc>
            </a:pPr>
            <a:r>
              <a:rPr lang="en-US" sz="1600" dirty="0" smtClean="0"/>
              <a:t>Range checking of values and checks on the sizes of passed arrays are made.</a:t>
            </a:r>
          </a:p>
          <a:p>
            <a:pPr marL="781050" lvl="1" indent="-381000">
              <a:lnSpc>
                <a:spcPct val="80000"/>
              </a:lnSpc>
            </a:pPr>
            <a:endParaRPr lang="en-US" sz="1800" dirty="0" smtClean="0"/>
          </a:p>
          <a:p>
            <a:pPr marL="381000" indent="-381000">
              <a:lnSpc>
                <a:spcPct val="80000"/>
              </a:lnSpc>
            </a:pPr>
            <a:r>
              <a:rPr lang="en-US" sz="2000" dirty="0" smtClean="0"/>
              <a:t>All errors or noteworthy conditions are trapped.  </a:t>
            </a:r>
          </a:p>
          <a:p>
            <a:pPr marL="781050" lvl="1" indent="-381000">
              <a:lnSpc>
                <a:spcPct val="80000"/>
              </a:lnSpc>
            </a:pPr>
            <a:r>
              <a:rPr lang="en-US" sz="1600" dirty="0" smtClean="0"/>
              <a:t>Script-level log file (</a:t>
            </a:r>
            <a:r>
              <a:rPr lang="en-US" sz="1600" dirty="0" err="1" smtClean="0"/>
              <a:t>NPR.pl.log</a:t>
            </a:r>
            <a:r>
              <a:rPr lang="en-US" sz="1600" dirty="0" smtClean="0"/>
              <a:t>) contains the string “Error” or “Warning”.  These strings are identified in the N4RT System Maintenance Manual as strings that NDE can search for production monitoring.  If found, the program-level log files can be checked manually for greater detail on the nature of the error.</a:t>
            </a:r>
          </a:p>
          <a:p>
            <a:pPr marL="781050" lvl="1" indent="-381000">
              <a:lnSpc>
                <a:spcPct val="80000"/>
              </a:lnSpc>
            </a:pPr>
            <a:r>
              <a:rPr lang="en-US" sz="1600" dirty="0" smtClean="0"/>
              <a:t>Script-level messaging is designed to comply with section 5.1 “Log File Specification”  of the NDE document </a:t>
            </a:r>
            <a:r>
              <a:rPr lang="en-US" sz="1600" i="1" dirty="0" smtClean="0">
                <a:solidFill>
                  <a:srgbClr val="FF8A3B"/>
                </a:solidFill>
              </a:rPr>
              <a:t>Standards for Algorithm Delivery and Integration Using Delivered Algorithm Packages V1.3</a:t>
            </a:r>
            <a:r>
              <a:rPr lang="en-US" sz="1600" i="1" dirty="0" smtClean="0"/>
              <a:t>.</a:t>
            </a:r>
            <a:endParaRPr lang="en-US" sz="1600" i="1" dirty="0" smtClean="0">
              <a:solidFill>
                <a:srgbClr val="FF8A3B"/>
              </a:solidFill>
            </a:endParaRPr>
          </a:p>
          <a:p>
            <a:pPr marL="781050" lvl="1" indent="-381000">
              <a:lnSpc>
                <a:spcPct val="80000"/>
              </a:lnSpc>
            </a:pPr>
            <a:r>
              <a:rPr lang="en-US" sz="1600" dirty="0" smtClean="0"/>
              <a:t>Program-level log files are the output logs from the executable code (main_npr.log).  This will contain messages labeled as either FATAL, WARNING, or NOTICE are directed to log files.  </a:t>
            </a:r>
          </a:p>
          <a:p>
            <a:pPr marL="781050" lvl="1" indent="-381000">
              <a:lnSpc>
                <a:spcPct val="80000"/>
              </a:lnSpc>
            </a:pPr>
            <a:r>
              <a:rPr lang="en-US" sz="1600" dirty="0" smtClean="0"/>
              <a:t>Script-level and program-level messages are human-readable explaining the error, location (in program flow or on which file), consequence, and possible cause.</a:t>
            </a:r>
          </a:p>
          <a:p>
            <a:pPr marL="781050" lvl="1" indent="-381000">
              <a:lnSpc>
                <a:spcPct val="80000"/>
              </a:lnSpc>
            </a:pPr>
            <a:r>
              <a:rPr lang="en-US" sz="1600" dirty="0" smtClean="0"/>
              <a:t>Logic surrounding the error trapping takes corrective action or exits gracefully.</a:t>
            </a:r>
          </a:p>
          <a:p>
            <a:pPr marL="781050" lvl="1" indent="-381000">
              <a:lnSpc>
                <a:spcPct val="80000"/>
              </a:lnSpc>
            </a:pPr>
            <a:r>
              <a:rPr lang="en-US" sz="1600" dirty="0" smtClean="0"/>
              <a:t>The return code of the driver script will indicate whether an error has occurred in the script or down in the executable code.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8DAD410-2046-4374-B34D-14A5536AAA5A}" type="slidenum">
              <a:rPr lang="en-US"/>
              <a:pPr>
                <a:defRPr/>
              </a:pPr>
              <a:t>111</a:t>
            </a:fld>
            <a:endParaRPr lang="en-US"/>
          </a:p>
        </p:txBody>
      </p:sp>
      <p:sp>
        <p:nvSpPr>
          <p:cNvPr id="6956034" name="Rectangle 2"/>
          <p:cNvSpPr>
            <a:spLocks noGrp="1" noChangeArrowheads="1"/>
          </p:cNvSpPr>
          <p:nvPr>
            <p:ph type="title"/>
          </p:nvPr>
        </p:nvSpPr>
        <p:spPr>
          <a:xfrm>
            <a:off x="685800" y="228600"/>
            <a:ext cx="7848600" cy="1143000"/>
          </a:xfrm>
          <a:noFill/>
          <a:ln/>
        </p:spPr>
        <p:txBody>
          <a:bodyPr/>
          <a:lstStyle/>
          <a:p>
            <a:r>
              <a:rPr lang="en-US"/>
              <a:t>Software Architecture </a:t>
            </a:r>
            <a:br>
              <a:rPr lang="en-US"/>
            </a:br>
            <a:r>
              <a:rPr lang="en-US"/>
              <a:t>Summary</a:t>
            </a:r>
          </a:p>
        </p:txBody>
      </p:sp>
      <p:sp>
        <p:nvSpPr>
          <p:cNvPr id="6956035" name="Rectangle 3"/>
          <p:cNvSpPr>
            <a:spLocks noGrp="1" noChangeArrowheads="1"/>
          </p:cNvSpPr>
          <p:nvPr>
            <p:ph type="body" idx="1"/>
          </p:nvPr>
        </p:nvSpPr>
        <p:spPr>
          <a:xfrm>
            <a:off x="152400" y="1828800"/>
            <a:ext cx="8991600" cy="4648200"/>
          </a:xfrm>
          <a:noFill/>
          <a:ln/>
        </p:spPr>
        <p:txBody>
          <a:bodyPr/>
          <a:lstStyle/>
          <a:p>
            <a:pPr marL="381000" indent="-381000">
              <a:lnSpc>
                <a:spcPct val="90000"/>
              </a:lnSpc>
            </a:pPr>
            <a:r>
              <a:rPr lang="en-US" sz="2000" dirty="0"/>
              <a:t>Reformatting Toolkit software development, testing, and operation </a:t>
            </a:r>
            <a:r>
              <a:rPr lang="en-US" sz="2000" dirty="0" smtClean="0"/>
              <a:t>has been </a:t>
            </a:r>
            <a:r>
              <a:rPr lang="en-US" sz="2000" dirty="0"/>
              <a:t>conducted on comparable IBM hardware at NSOF and </a:t>
            </a:r>
            <a:r>
              <a:rPr lang="en-US" sz="2000" dirty="0" smtClean="0"/>
              <a:t>STAR and will be presented in the next section.</a:t>
            </a:r>
            <a:endParaRPr lang="en-US" sz="2000" dirty="0"/>
          </a:p>
          <a:p>
            <a:pPr marL="381000" indent="-381000">
              <a:lnSpc>
                <a:spcPct val="90000"/>
              </a:lnSpc>
            </a:pPr>
            <a:endParaRPr lang="en-US" sz="2000" dirty="0" smtClean="0"/>
          </a:p>
          <a:p>
            <a:pPr marL="381000" indent="-381000">
              <a:lnSpc>
                <a:spcPct val="90000"/>
              </a:lnSpc>
            </a:pPr>
            <a:r>
              <a:rPr lang="en-US" sz="2000" dirty="0" smtClean="0"/>
              <a:t>All input and output files have been identified.</a:t>
            </a:r>
          </a:p>
          <a:p>
            <a:pPr marL="381000" indent="-381000">
              <a:lnSpc>
                <a:spcPct val="90000"/>
              </a:lnSpc>
            </a:pPr>
            <a:endParaRPr lang="en-US" sz="2000" dirty="0" smtClean="0"/>
          </a:p>
          <a:p>
            <a:pPr marL="381000" indent="-381000">
              <a:lnSpc>
                <a:spcPct val="90000"/>
              </a:lnSpc>
            </a:pPr>
            <a:r>
              <a:rPr lang="en-US" sz="2000" dirty="0" smtClean="0"/>
              <a:t>The Toolkit software architecture and program flow has been described.</a:t>
            </a:r>
            <a:endParaRPr lang="en-US" sz="2000" dirty="0"/>
          </a:p>
          <a:p>
            <a:pPr marL="381000" indent="-381000">
              <a:lnSpc>
                <a:spcPct val="90000"/>
              </a:lnSpc>
            </a:pPr>
            <a:endParaRPr lang="en-US" sz="2000" dirty="0"/>
          </a:p>
          <a:p>
            <a:pPr marL="381000" indent="-381000">
              <a:lnSpc>
                <a:spcPct val="90000"/>
              </a:lnSpc>
            </a:pPr>
            <a:r>
              <a:rPr lang="en-US" sz="2000" dirty="0"/>
              <a:t>The code </a:t>
            </a:r>
            <a:r>
              <a:rPr lang="en-US" sz="2000" dirty="0" smtClean="0"/>
              <a:t>uses </a:t>
            </a:r>
            <a:r>
              <a:rPr lang="en-US" sz="2000" dirty="0"/>
              <a:t>only the official </a:t>
            </a:r>
            <a:r>
              <a:rPr lang="en-US" sz="2000" dirty="0" smtClean="0"/>
              <a:t>releases or libraries and code will be compatible with those libraries supplied by NDE on SADIE.</a:t>
            </a:r>
            <a:endParaRPr lang="en-US" sz="2000" dirty="0"/>
          </a:p>
          <a:p>
            <a:pPr marL="381000" indent="-381000">
              <a:lnSpc>
                <a:spcPct val="90000"/>
              </a:lnSpc>
            </a:pPr>
            <a:endParaRPr lang="en-US" sz="2000" dirty="0"/>
          </a:p>
          <a:p>
            <a:pPr marL="381000" indent="-381000">
              <a:lnSpc>
                <a:spcPct val="90000"/>
              </a:lnSpc>
            </a:pPr>
            <a:r>
              <a:rPr lang="en-US" sz="2000" dirty="0" smtClean="0"/>
              <a:t>Error handling and messaging is present and is available to NDE/OSPO production monitoring.</a:t>
            </a:r>
            <a:endParaRPr lang="en-US" sz="20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8DAD410-2046-4374-B34D-14A5536AAA5A}" type="slidenum">
              <a:rPr lang="en-US"/>
              <a:pPr>
                <a:defRPr/>
              </a:pPr>
              <a:t>112</a:t>
            </a:fld>
            <a:endParaRPr lang="en-US"/>
          </a:p>
        </p:txBody>
      </p:sp>
      <p:sp>
        <p:nvSpPr>
          <p:cNvPr id="6956034" name="Rectangle 2"/>
          <p:cNvSpPr>
            <a:spLocks noGrp="1" noChangeArrowheads="1"/>
          </p:cNvSpPr>
          <p:nvPr>
            <p:ph type="title"/>
          </p:nvPr>
        </p:nvSpPr>
        <p:spPr>
          <a:xfrm>
            <a:off x="685800" y="228600"/>
            <a:ext cx="7848600" cy="1143000"/>
          </a:xfrm>
          <a:noFill/>
          <a:ln/>
        </p:spPr>
        <p:txBody>
          <a:bodyPr/>
          <a:lstStyle/>
          <a:p>
            <a:r>
              <a:rPr lang="en-US"/>
              <a:t>Software Architecture </a:t>
            </a:r>
            <a:br>
              <a:rPr lang="en-US"/>
            </a:br>
            <a:r>
              <a:rPr lang="en-US"/>
              <a:t>Summary</a:t>
            </a:r>
          </a:p>
        </p:txBody>
      </p:sp>
      <p:sp>
        <p:nvSpPr>
          <p:cNvPr id="6956035" name="Rectangle 3"/>
          <p:cNvSpPr>
            <a:spLocks noGrp="1" noChangeArrowheads="1"/>
          </p:cNvSpPr>
          <p:nvPr>
            <p:ph type="body" idx="1"/>
          </p:nvPr>
        </p:nvSpPr>
        <p:spPr>
          <a:xfrm>
            <a:off x="152400" y="1828800"/>
            <a:ext cx="8991600" cy="4648200"/>
          </a:xfrm>
          <a:noFill/>
          <a:ln/>
        </p:spPr>
        <p:txBody>
          <a:bodyPr/>
          <a:lstStyle/>
          <a:p>
            <a:r>
              <a:rPr lang="en-US" sz="2000" dirty="0" smtClean="0">
                <a:solidFill>
                  <a:srgbClr val="29FF29"/>
                </a:solidFill>
              </a:rPr>
              <a:t>Minor code update for getting the leap second offset so that observation times are in UTC.</a:t>
            </a:r>
          </a:p>
          <a:p>
            <a:endParaRPr lang="en-US" sz="2000" dirty="0" smtClean="0">
              <a:solidFill>
                <a:srgbClr val="29FF29"/>
              </a:solidFill>
            </a:endParaRPr>
          </a:p>
          <a:p>
            <a:r>
              <a:rPr lang="en-US" sz="2000" dirty="0" smtClean="0">
                <a:solidFill>
                  <a:srgbClr val="29FF29"/>
                </a:solidFill>
              </a:rPr>
              <a:t>Minor code update for checking operational mode of instruments and maneuver status of platform.</a:t>
            </a:r>
          </a:p>
          <a:p>
            <a:endParaRPr lang="en-US" sz="2000" dirty="0" smtClean="0">
              <a:solidFill>
                <a:srgbClr val="29FF29"/>
              </a:solidFill>
            </a:endParaRPr>
          </a:p>
          <a:p>
            <a:r>
              <a:rPr lang="en-US" sz="2000" dirty="0" smtClean="0">
                <a:solidFill>
                  <a:srgbClr val="29FF29"/>
                </a:solidFill>
              </a:rPr>
              <a:t>Minor code update to extract the orbit number from the ATMS and VIIRS SDR Geo file headers.</a:t>
            </a:r>
          </a:p>
          <a:p>
            <a:endParaRPr lang="en-US" sz="2000" dirty="0" smtClean="0">
              <a:solidFill>
                <a:srgbClr val="29FF29"/>
              </a:solidFill>
            </a:endParaRPr>
          </a:p>
          <a:p>
            <a:r>
              <a:rPr lang="en-US" sz="2000" dirty="0" smtClean="0">
                <a:solidFill>
                  <a:srgbClr val="29FF29"/>
                </a:solidFill>
              </a:rPr>
              <a:t>Minor code update to correctly convert satellite range in the ATMS and VIIRS SDR Geo into satellite height.</a:t>
            </a:r>
          </a:p>
          <a:p>
            <a:endParaRPr lang="en-US" sz="2000" dirty="0" smtClean="0">
              <a:solidFill>
                <a:srgbClr val="29FF29"/>
              </a:solidFill>
            </a:endParaRPr>
          </a:p>
          <a:p>
            <a:r>
              <a:rPr lang="en-US" sz="2000" dirty="0" smtClean="0">
                <a:solidFill>
                  <a:srgbClr val="29FF29"/>
                </a:solidFill>
              </a:rPr>
              <a:t>All changes here impact VIIRS, ATMS, and SST.  </a:t>
            </a:r>
            <a:r>
              <a:rPr lang="en-US" sz="2000" dirty="0" err="1" smtClean="0">
                <a:solidFill>
                  <a:srgbClr val="29FF29"/>
                </a:solidFill>
              </a:rPr>
              <a:t>CrIS</a:t>
            </a:r>
            <a:r>
              <a:rPr lang="en-US" sz="2000" dirty="0" smtClean="0">
                <a:solidFill>
                  <a:srgbClr val="29FF29"/>
                </a:solidFill>
              </a:rPr>
              <a:t> BUFR is already corrected for these issues through the recent NUCPS updates.</a:t>
            </a:r>
            <a:endParaRPr lang="en-US" sz="2000" dirty="0">
              <a:solidFill>
                <a:srgbClr val="29FF29"/>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113</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effectLst/>
              </a:rPr>
              <a:t>Introduction</a:t>
            </a:r>
          </a:p>
          <a:p>
            <a:pPr marL="533400" indent="-533400"/>
            <a:r>
              <a:rPr lang="en-US" dirty="0" smtClean="0"/>
              <a:t>TRR</a:t>
            </a:r>
            <a:r>
              <a:rPr lang="en-US" dirty="0" smtClean="0">
                <a:effectLst/>
              </a:rPr>
              <a:t> Report</a:t>
            </a:r>
            <a:endParaRPr lang="en-US" dirty="0">
              <a:effectLst/>
            </a:endParaRPr>
          </a:p>
          <a:p>
            <a:pPr marL="533400" indent="-533400"/>
            <a:r>
              <a:rPr lang="en-US" dirty="0" smtClean="0">
                <a:effectLst/>
              </a:rPr>
              <a:t>Updated Requirements</a:t>
            </a:r>
          </a:p>
          <a:p>
            <a:pPr marL="533400" indent="-533400"/>
            <a:r>
              <a:rPr lang="en-US" dirty="0" smtClean="0"/>
              <a:t>Phase 1 Software Architecture</a:t>
            </a:r>
            <a:endParaRPr lang="en-US" dirty="0" smtClean="0">
              <a:effectLst/>
            </a:endParaRPr>
          </a:p>
          <a:p>
            <a:pPr marL="533400" indent="-533400"/>
            <a:r>
              <a:rPr lang="en-US" dirty="0" smtClean="0">
                <a:solidFill>
                  <a:srgbClr val="FF8A3B"/>
                </a:solidFill>
                <a:effectLst/>
              </a:rPr>
              <a:t>Software Readiness</a:t>
            </a:r>
          </a:p>
          <a:p>
            <a:pPr marL="533400" indent="-533400"/>
            <a:r>
              <a:rPr lang="en-US" dirty="0" smtClean="0">
                <a:effectLst/>
              </a:rPr>
              <a:t>Risk Summary</a:t>
            </a:r>
            <a:endParaRPr lang="en-US" dirty="0">
              <a:effectLst/>
            </a:endParaRPr>
          </a:p>
          <a:p>
            <a:pPr marL="533400" indent="-533400"/>
            <a:r>
              <a:rPr lang="en-US" dirty="0">
                <a:effectLst/>
              </a:rPr>
              <a:t>Summary and </a:t>
            </a:r>
            <a:r>
              <a:rPr lang="en-US" dirty="0" smtClean="0">
                <a:effectLst/>
              </a:rPr>
              <a:t>Conclusions</a:t>
            </a:r>
            <a:endParaRPr lang="en-US" dirty="0">
              <a:effectLs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A1A3CEFA-158E-4B0E-B84C-9A22FC98BF9B}" type="slidenum">
              <a:rPr lang="en-US"/>
              <a:pPr>
                <a:defRPr/>
              </a:pPr>
              <a:t>114</a:t>
            </a:fld>
            <a:endParaRPr lang="en-US"/>
          </a:p>
        </p:txBody>
      </p:sp>
      <p:sp>
        <p:nvSpPr>
          <p:cNvPr id="6863874" name="Rectangle 2"/>
          <p:cNvSpPr>
            <a:spLocks noGrp="1" noChangeArrowheads="1"/>
          </p:cNvSpPr>
          <p:nvPr>
            <p:ph type="body" idx="1"/>
          </p:nvPr>
        </p:nvSpPr>
        <p:spPr>
          <a:xfrm>
            <a:off x="1447800" y="1981200"/>
            <a:ext cx="6324600" cy="4038600"/>
          </a:xfrm>
          <a:noFill/>
          <a:ln/>
        </p:spPr>
        <p:txBody>
          <a:bodyPr/>
          <a:lstStyle/>
          <a:p>
            <a:pPr marL="0" indent="0" algn="ctr">
              <a:buFont typeface="Symbol" pitchFamily="18" charset="2"/>
              <a:buNone/>
            </a:pPr>
            <a:r>
              <a:rPr lang="en-US" sz="4000" b="1" dirty="0" smtClean="0">
                <a:solidFill>
                  <a:srgbClr val="FFFF00"/>
                </a:solidFill>
                <a:latin typeface="Book Antiqua" pitchFamily="18" charset="0"/>
              </a:rPr>
              <a:t>Section 5 –</a:t>
            </a:r>
          </a:p>
          <a:p>
            <a:pPr marL="0" indent="0" algn="ctr">
              <a:buFont typeface="Symbol" pitchFamily="18" charset="2"/>
              <a:buNone/>
            </a:pPr>
            <a:r>
              <a:rPr lang="en-US" sz="4000" b="1" dirty="0" smtClean="0">
                <a:solidFill>
                  <a:srgbClr val="FFFF00"/>
                </a:solidFill>
                <a:latin typeface="Book Antiqua" pitchFamily="18" charset="0"/>
              </a:rPr>
              <a:t>Software Readiness</a:t>
            </a:r>
          </a:p>
          <a:p>
            <a:pPr marL="0" indent="0"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Presented by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Yi Song and Tom King</a:t>
            </a:r>
          </a:p>
          <a:p>
            <a:pPr algn="ctr">
              <a:buFont typeface="Symbol" pitchFamily="18" charset="2"/>
              <a:buNone/>
            </a:pPr>
            <a:r>
              <a:rPr lang="en-US" b="1" dirty="0" smtClean="0">
                <a:solidFill>
                  <a:srgbClr val="FFFF00"/>
                </a:solidFill>
                <a:latin typeface="Book Antiqua" pitchFamily="18" charset="0"/>
              </a:rPr>
              <a:t>Riverside</a:t>
            </a:r>
            <a:endParaRPr lang="en-US" b="1" dirty="0">
              <a:solidFill>
                <a:srgbClr val="FFFF00"/>
              </a:solidFill>
              <a:latin typeface="Book Antiqua" pitchFamily="18" charset="0"/>
            </a:endParaRPr>
          </a:p>
          <a:p>
            <a:pPr algn="ctr">
              <a:lnSpc>
                <a:spcPct val="85000"/>
              </a:lnSpc>
              <a:spcBef>
                <a:spcPct val="0"/>
              </a:spcBef>
              <a:buClrTx/>
              <a:buSzTx/>
              <a:buFontTx/>
              <a:buNone/>
            </a:pPr>
            <a:endParaRPr lang="en-US" b="1" dirty="0" smtClean="0">
              <a:solidFill>
                <a:srgbClr val="FAFD00"/>
              </a:solidFill>
              <a:latin typeface="Book Antiqua"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324600"/>
            <a:ext cx="1905000" cy="457200"/>
          </a:xfrm>
          <a:prstGeom prst="rect">
            <a:avLst/>
          </a:prstGeom>
        </p:spPr>
        <p:txBody>
          <a:bodyPr/>
          <a:lstStyle/>
          <a:p>
            <a:pPr algn="r"/>
            <a:r>
              <a:rPr lang="en-US" sz="1400" b="1" dirty="0" smtClean="0">
                <a:solidFill>
                  <a:srgbClr val="FFFF00"/>
                </a:solidFill>
              </a:rPr>
              <a:t>115</a:t>
            </a:r>
            <a:endParaRPr lang="en-US" sz="1400" b="1" dirty="0">
              <a:solidFill>
                <a:srgbClr val="FFFF00"/>
              </a:solidFill>
            </a:endParaRPr>
          </a:p>
        </p:txBody>
      </p:sp>
      <p:sp>
        <p:nvSpPr>
          <p:cNvPr id="2024450" name="Rectangle 2"/>
          <p:cNvSpPr>
            <a:spLocks noGrp="1" noChangeArrowheads="1"/>
          </p:cNvSpPr>
          <p:nvPr>
            <p:ph type="title"/>
          </p:nvPr>
        </p:nvSpPr>
        <p:spPr>
          <a:xfrm>
            <a:off x="1295400" y="533400"/>
            <a:ext cx="6781800" cy="685800"/>
          </a:xfrm>
        </p:spPr>
        <p:txBody>
          <a:bodyPr/>
          <a:lstStyle/>
          <a:p>
            <a:r>
              <a:rPr lang="en-US" sz="3200" dirty="0" smtClean="0"/>
              <a:t>N4RT Phase 1 </a:t>
            </a:r>
            <a:br>
              <a:rPr lang="en-US" sz="3200" dirty="0" smtClean="0"/>
            </a:br>
            <a:r>
              <a:rPr lang="en-US" sz="3200" dirty="0" smtClean="0"/>
              <a:t>Algorithm Readiness</a:t>
            </a:r>
            <a:endParaRPr lang="en-US" sz="3200" dirty="0"/>
          </a:p>
        </p:txBody>
      </p:sp>
      <p:sp>
        <p:nvSpPr>
          <p:cNvPr id="2024451" name="Rectangle 3"/>
          <p:cNvSpPr>
            <a:spLocks noGrp="1" noChangeArrowheads="1"/>
          </p:cNvSpPr>
          <p:nvPr>
            <p:ph type="body" idx="1"/>
          </p:nvPr>
        </p:nvSpPr>
        <p:spPr>
          <a:xfrm>
            <a:off x="152400" y="1600200"/>
            <a:ext cx="8839200" cy="5029200"/>
          </a:xfrm>
          <a:noFill/>
          <a:ln/>
        </p:spPr>
        <p:txBody>
          <a:bodyPr/>
          <a:lstStyle/>
          <a:p>
            <a:r>
              <a:rPr lang="en-US" sz="2000" dirty="0" smtClean="0">
                <a:effectLst/>
              </a:rPr>
              <a:t>Unit Test results have already been shown in the N4RT TRR.  In those tests: </a:t>
            </a:r>
          </a:p>
          <a:p>
            <a:pPr lvl="1"/>
            <a:r>
              <a:rPr lang="en-US" sz="1400" dirty="0" smtClean="0">
                <a:effectLst/>
              </a:rPr>
              <a:t>The unit was run at the command line</a:t>
            </a:r>
            <a:r>
              <a:rPr lang="en-US" sz="1400" dirty="0" smtClean="0"/>
              <a:t> and the output was verified.</a:t>
            </a:r>
            <a:endParaRPr lang="en-US" sz="1400" dirty="0" smtClean="0">
              <a:effectLst/>
            </a:endParaRPr>
          </a:p>
          <a:p>
            <a:r>
              <a:rPr lang="en-US" sz="2000" dirty="0" smtClean="0">
                <a:effectLst/>
              </a:rPr>
              <a:t>In this section we </a:t>
            </a:r>
            <a:r>
              <a:rPr lang="en-US" sz="2000" dirty="0" smtClean="0"/>
              <a:t>will show the results of new unit tests that needed to be done because of:</a:t>
            </a:r>
          </a:p>
          <a:p>
            <a:pPr lvl="1"/>
            <a:r>
              <a:rPr lang="en-US" sz="1400" dirty="0" smtClean="0"/>
              <a:t>Updates to N4RT software since TRR.</a:t>
            </a:r>
          </a:p>
          <a:p>
            <a:pPr lvl="1"/>
            <a:r>
              <a:rPr lang="en-US" sz="1400" dirty="0" smtClean="0"/>
              <a:t>The availability of real </a:t>
            </a:r>
            <a:r>
              <a:rPr lang="en-US" sz="1400" dirty="0" err="1" smtClean="0"/>
              <a:t>CrIS</a:t>
            </a:r>
            <a:r>
              <a:rPr lang="en-US" sz="1400" dirty="0" smtClean="0"/>
              <a:t> (via NUCAPS), ATMS, and VIIRS SDR data which allows for more robust unit testing.</a:t>
            </a:r>
          </a:p>
          <a:p>
            <a:pPr lvl="1"/>
            <a:r>
              <a:rPr lang="en-US" sz="1400" dirty="0" smtClean="0"/>
              <a:t>The readiness of N4RT for SST EDR data. </a:t>
            </a:r>
          </a:p>
          <a:p>
            <a:r>
              <a:rPr lang="en-US" sz="2000" dirty="0" smtClean="0"/>
              <a:t>Verify that N4RT meets DAP requirements:</a:t>
            </a:r>
          </a:p>
          <a:p>
            <a:pPr lvl="1"/>
            <a:r>
              <a:rPr lang="en-US" sz="1400" dirty="0" smtClean="0"/>
              <a:t>Code</a:t>
            </a:r>
          </a:p>
          <a:p>
            <a:pPr lvl="1"/>
            <a:r>
              <a:rPr lang="en-US" sz="1400" dirty="0" smtClean="0"/>
              <a:t>System Files</a:t>
            </a:r>
          </a:p>
          <a:p>
            <a:pPr lvl="1"/>
            <a:r>
              <a:rPr lang="en-US" sz="1400" dirty="0" smtClean="0"/>
              <a:t>Test Data</a:t>
            </a:r>
          </a:p>
          <a:p>
            <a:pPr lvl="1"/>
            <a:r>
              <a:rPr lang="en-US" sz="1400" dirty="0" smtClean="0"/>
              <a:t>Documentation</a:t>
            </a:r>
          </a:p>
          <a:p>
            <a:pPr lvl="1"/>
            <a:r>
              <a:rPr lang="en-US" sz="1400" dirty="0" smtClean="0"/>
              <a:t>File name conventions</a:t>
            </a:r>
          </a:p>
          <a:p>
            <a:pPr lvl="1"/>
            <a:r>
              <a:rPr lang="en-US" sz="1400" dirty="0" smtClean="0"/>
              <a:t>NDE error handling conventions</a:t>
            </a:r>
          </a:p>
          <a:p>
            <a:pPr lvl="1"/>
            <a:r>
              <a:rPr lang="en-US" sz="1400" dirty="0" smtClean="0"/>
              <a:t>SPSRB coding standards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8D69FDB1-99A9-4724-B756-3A529F8C5596}" type="slidenum">
              <a:rPr lang="en-US"/>
              <a:pPr/>
              <a:t>116</a:t>
            </a:fld>
            <a:endParaRPr lang="en-US"/>
          </a:p>
        </p:txBody>
      </p:sp>
      <p:sp>
        <p:nvSpPr>
          <p:cNvPr id="2024450" name="Rectangle 2"/>
          <p:cNvSpPr>
            <a:spLocks noGrp="1" noChangeArrowheads="1"/>
          </p:cNvSpPr>
          <p:nvPr>
            <p:ph type="title"/>
          </p:nvPr>
        </p:nvSpPr>
        <p:spPr>
          <a:xfrm>
            <a:off x="1295400" y="533400"/>
            <a:ext cx="6781800" cy="685800"/>
          </a:xfrm>
        </p:spPr>
        <p:txBody>
          <a:bodyPr/>
          <a:lstStyle/>
          <a:p>
            <a:r>
              <a:rPr lang="en-US" sz="3200" dirty="0" smtClean="0"/>
              <a:t>N4RT </a:t>
            </a:r>
            <a:r>
              <a:rPr lang="en-US" sz="3200" dirty="0"/>
              <a:t>Unit –</a:t>
            </a:r>
            <a:br>
              <a:rPr lang="en-US" sz="3200" dirty="0"/>
            </a:br>
            <a:r>
              <a:rPr lang="en-US" sz="3200" dirty="0"/>
              <a:t>Test Environment</a:t>
            </a:r>
          </a:p>
        </p:txBody>
      </p:sp>
      <p:sp>
        <p:nvSpPr>
          <p:cNvPr id="2024451" name="Rectangle 3"/>
          <p:cNvSpPr>
            <a:spLocks noGrp="1" noChangeArrowheads="1"/>
          </p:cNvSpPr>
          <p:nvPr>
            <p:ph type="body" idx="1"/>
          </p:nvPr>
        </p:nvSpPr>
        <p:spPr>
          <a:xfrm>
            <a:off x="152400" y="1676400"/>
            <a:ext cx="8839200" cy="5029200"/>
          </a:xfrm>
          <a:noFill/>
          <a:ln/>
        </p:spPr>
        <p:txBody>
          <a:bodyPr/>
          <a:lstStyle/>
          <a:p>
            <a:r>
              <a:rPr lang="en-US" sz="1600" dirty="0">
                <a:effectLst/>
              </a:rPr>
              <a:t>The development and tests are performed on </a:t>
            </a:r>
            <a:r>
              <a:rPr lang="en-US" sz="1600" dirty="0" smtClean="0">
                <a:effectLst/>
              </a:rPr>
              <a:t>orbit002b.orbit2.nesdis.noaa.gov</a:t>
            </a:r>
          </a:p>
          <a:p>
            <a:endParaRPr lang="en-US" sz="1600" dirty="0" smtClean="0">
              <a:effectLst/>
            </a:endParaRPr>
          </a:p>
          <a:p>
            <a:r>
              <a:rPr lang="en-US" sz="1600" dirty="0" smtClean="0">
                <a:effectLst/>
              </a:rPr>
              <a:t>This machine is located at STAR and is maintained by STAR IT.</a:t>
            </a:r>
          </a:p>
          <a:p>
            <a:pPr lvl="1"/>
            <a:r>
              <a:rPr lang="en-US" sz="1400" dirty="0" smtClean="0">
                <a:effectLst/>
              </a:rPr>
              <a:t>Power 6</a:t>
            </a:r>
          </a:p>
          <a:p>
            <a:pPr lvl="1"/>
            <a:r>
              <a:rPr lang="en-US" sz="1400" dirty="0" smtClean="0">
                <a:effectLst/>
              </a:rPr>
              <a:t>16 CPUs</a:t>
            </a:r>
          </a:p>
          <a:p>
            <a:pPr lvl="1"/>
            <a:r>
              <a:rPr lang="en-US" sz="1400" dirty="0" smtClean="0">
                <a:effectLst/>
              </a:rPr>
              <a:t>4.208 GHz</a:t>
            </a:r>
          </a:p>
          <a:p>
            <a:pPr lvl="1"/>
            <a:r>
              <a:rPr lang="en-US" sz="1400" dirty="0" smtClean="0"/>
              <a:t>46.336 GB memory</a:t>
            </a:r>
            <a:endParaRPr lang="en-US" sz="1400" dirty="0" smtClean="0">
              <a:effectLst/>
            </a:endParaRPr>
          </a:p>
          <a:p>
            <a:pPr lvl="1"/>
            <a:r>
              <a:rPr lang="en-US" sz="1400" dirty="0" smtClean="0">
                <a:effectLst/>
              </a:rPr>
              <a:t>9.6TB </a:t>
            </a:r>
            <a:r>
              <a:rPr lang="en-US" sz="1400" dirty="0">
                <a:effectLst/>
              </a:rPr>
              <a:t>disk </a:t>
            </a:r>
            <a:r>
              <a:rPr lang="en-US" sz="1400" dirty="0" smtClean="0">
                <a:effectLst/>
              </a:rPr>
              <a:t>space</a:t>
            </a:r>
          </a:p>
          <a:p>
            <a:pPr lvl="1"/>
            <a:r>
              <a:rPr lang="en-US" sz="1400" dirty="0" smtClean="0">
                <a:effectLst/>
              </a:rPr>
              <a:t>AIX 6.1</a:t>
            </a:r>
          </a:p>
          <a:p>
            <a:pPr lvl="1"/>
            <a:r>
              <a:rPr lang="en-US" sz="1400" dirty="0" smtClean="0">
                <a:effectLst/>
              </a:rPr>
              <a:t>IBM XL Fortran for AIX, V12.1</a:t>
            </a:r>
          </a:p>
          <a:p>
            <a:pPr lvl="1"/>
            <a:r>
              <a:rPr lang="nn-NO" sz="1400" dirty="0" smtClean="0">
                <a:effectLst/>
              </a:rPr>
              <a:t>IBM XL C/C++ for AIX, V10.1</a:t>
            </a:r>
          </a:p>
          <a:p>
            <a:pPr lvl="1"/>
            <a:r>
              <a:rPr lang="nn-NO" sz="1400" dirty="0" smtClean="0">
                <a:effectLst/>
              </a:rPr>
              <a:t>Perl 5.8.8</a:t>
            </a:r>
            <a:endParaRPr lang="en-US" sz="1400" dirty="0">
              <a:effectLst/>
            </a:endParaRPr>
          </a:p>
          <a:p>
            <a:pPr lvl="1"/>
            <a:r>
              <a:rPr lang="en-US" sz="1400" dirty="0" err="1" smtClean="0">
                <a:effectLst/>
              </a:rPr>
              <a:t>xlC</a:t>
            </a:r>
            <a:r>
              <a:rPr lang="en-US" sz="1400" dirty="0" smtClean="0">
                <a:effectLst/>
              </a:rPr>
              <a:t> version 10.1 or greater (C/C++)</a:t>
            </a:r>
          </a:p>
          <a:p>
            <a:pPr lvl="1"/>
            <a:r>
              <a:rPr lang="en-US" sz="1400" dirty="0" err="1" smtClean="0">
                <a:effectLst/>
              </a:rPr>
              <a:t>xlf</a:t>
            </a:r>
            <a:r>
              <a:rPr lang="en-US" sz="1400" dirty="0" smtClean="0">
                <a:effectLst/>
              </a:rPr>
              <a:t> version 12.1 or greater (Fortran77/90/95)</a:t>
            </a:r>
            <a:endParaRPr lang="en-US" sz="1400" dirty="0">
              <a:effectLst/>
            </a:endParaRPr>
          </a:p>
          <a:p>
            <a:pPr lvl="1"/>
            <a:r>
              <a:rPr lang="en-US" sz="1400" dirty="0" smtClean="0">
                <a:effectLst/>
              </a:rPr>
              <a:t>Perl 5.8.8 or greater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30B6A15C-AB87-4638-AEC2-CC81E0EDB081}" type="slidenum">
              <a:rPr lang="en-US"/>
              <a:pPr/>
              <a:t>117</a:t>
            </a:fld>
            <a:endParaRPr lang="en-US"/>
          </a:p>
        </p:txBody>
      </p:sp>
      <p:sp>
        <p:nvSpPr>
          <p:cNvPr id="5867522" name="Rectangle 2"/>
          <p:cNvSpPr>
            <a:spLocks noGrp="1" noChangeArrowheads="1"/>
          </p:cNvSpPr>
          <p:nvPr>
            <p:ph type="title"/>
          </p:nvPr>
        </p:nvSpPr>
        <p:spPr>
          <a:xfrm>
            <a:off x="990600" y="0"/>
            <a:ext cx="7239000" cy="1143000"/>
          </a:xfrm>
        </p:spPr>
        <p:txBody>
          <a:bodyPr/>
          <a:lstStyle/>
          <a:p>
            <a:r>
              <a:rPr lang="en-US" sz="4000" dirty="0" smtClean="0"/>
              <a:t>N4RT Test Data Sets</a:t>
            </a:r>
            <a:endParaRPr lang="en-US" sz="4000" dirty="0"/>
          </a:p>
        </p:txBody>
      </p:sp>
      <p:sp>
        <p:nvSpPr>
          <p:cNvPr id="5867523" name="Rectangle 3"/>
          <p:cNvSpPr>
            <a:spLocks noGrp="1" noChangeArrowheads="1"/>
          </p:cNvSpPr>
          <p:nvPr>
            <p:ph type="body" idx="1"/>
          </p:nvPr>
        </p:nvSpPr>
        <p:spPr>
          <a:xfrm>
            <a:off x="152400" y="1676400"/>
            <a:ext cx="8763000" cy="4953000"/>
          </a:xfrm>
          <a:noFill/>
          <a:ln/>
        </p:spPr>
        <p:txBody>
          <a:bodyPr/>
          <a:lstStyle/>
          <a:p>
            <a:r>
              <a:rPr lang="en-US" sz="2000" dirty="0" smtClean="0"/>
              <a:t>Actual ATMS data pulled from GRAVITE and stored in STAR at: /net/orbit001x/disk010/pub/AQUA/P72/SDR</a:t>
            </a:r>
          </a:p>
          <a:p>
            <a:endParaRPr lang="en-US" sz="2000" dirty="0" smtClean="0"/>
          </a:p>
          <a:p>
            <a:r>
              <a:rPr lang="en-US" sz="2000" dirty="0" smtClean="0"/>
              <a:t>NUCAPS data (from actual </a:t>
            </a:r>
            <a:r>
              <a:rPr lang="en-US" sz="2000" dirty="0" err="1" smtClean="0"/>
              <a:t>CrIS</a:t>
            </a:r>
            <a:r>
              <a:rPr lang="en-US" sz="2000" dirty="0" smtClean="0"/>
              <a:t> data from the STAR SCDR): /net/orbit002b/disk3/pub/</a:t>
            </a:r>
            <a:r>
              <a:rPr lang="en-US" sz="2000" dirty="0" err="1" smtClean="0"/>
              <a:t>tking</a:t>
            </a:r>
            <a:r>
              <a:rPr lang="en-US" sz="2000" dirty="0" smtClean="0"/>
              <a:t>/NUCAPS/SATELLITE_DATA/NPP</a:t>
            </a:r>
          </a:p>
          <a:p>
            <a:endParaRPr lang="en-US" sz="2000" dirty="0" smtClean="0">
              <a:effectLst/>
            </a:endParaRPr>
          </a:p>
          <a:p>
            <a:r>
              <a:rPr lang="en-US" sz="2000" dirty="0" smtClean="0">
                <a:effectLst/>
              </a:rPr>
              <a:t>P72 </a:t>
            </a:r>
            <a:r>
              <a:rPr lang="en-US" sz="2000" dirty="0" err="1" smtClean="0">
                <a:effectLst/>
              </a:rPr>
              <a:t>CrIS</a:t>
            </a:r>
            <a:r>
              <a:rPr lang="en-US" sz="2000" dirty="0" smtClean="0"/>
              <a:t>, </a:t>
            </a:r>
            <a:r>
              <a:rPr lang="en-US" sz="2000" dirty="0" smtClean="0">
                <a:effectLst/>
              </a:rPr>
              <a:t>ATMS, VIIRS and SST data stored in STAR </a:t>
            </a:r>
            <a:r>
              <a:rPr lang="en-US" sz="2000" dirty="0" smtClean="0"/>
              <a:t>at: /net/orbit001x/disk002/pub/npp-p72</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30B6A15C-AB87-4638-AEC2-CC81E0EDB081}" type="slidenum">
              <a:rPr lang="en-US"/>
              <a:pPr/>
              <a:t>118</a:t>
            </a:fld>
            <a:endParaRPr lang="en-US"/>
          </a:p>
        </p:txBody>
      </p:sp>
      <p:sp>
        <p:nvSpPr>
          <p:cNvPr id="5867522" name="Rectangle 2"/>
          <p:cNvSpPr>
            <a:spLocks noGrp="1" noChangeArrowheads="1"/>
          </p:cNvSpPr>
          <p:nvPr>
            <p:ph type="title"/>
          </p:nvPr>
        </p:nvSpPr>
        <p:spPr>
          <a:xfrm>
            <a:off x="1219200" y="228600"/>
            <a:ext cx="7239000" cy="914400"/>
          </a:xfrm>
        </p:spPr>
        <p:txBody>
          <a:bodyPr/>
          <a:lstStyle/>
          <a:p>
            <a:r>
              <a:rPr lang="en-US" sz="3600" dirty="0" smtClean="0"/>
              <a:t>Unit Tests</a:t>
            </a:r>
            <a:endParaRPr lang="en-US" sz="3600" dirty="0"/>
          </a:p>
        </p:txBody>
      </p:sp>
      <p:sp>
        <p:nvSpPr>
          <p:cNvPr id="5867523" name="Rectangle 3"/>
          <p:cNvSpPr>
            <a:spLocks noGrp="1" noChangeArrowheads="1"/>
          </p:cNvSpPr>
          <p:nvPr>
            <p:ph type="body" idx="1"/>
          </p:nvPr>
        </p:nvSpPr>
        <p:spPr>
          <a:xfrm>
            <a:off x="152400" y="1752600"/>
            <a:ext cx="8763000" cy="4800600"/>
          </a:xfrm>
          <a:noFill/>
          <a:ln/>
        </p:spPr>
        <p:txBody>
          <a:bodyPr/>
          <a:lstStyle/>
          <a:p>
            <a:r>
              <a:rPr lang="en-US" dirty="0" smtClean="0">
                <a:effectLst/>
              </a:rPr>
              <a:t>The following will be presented for each unit that is tested:</a:t>
            </a:r>
            <a:endParaRPr lang="en-US" dirty="0">
              <a:effectLst/>
            </a:endParaRPr>
          </a:p>
          <a:p>
            <a:pPr lvl="1"/>
            <a:r>
              <a:rPr lang="en-US" dirty="0" smtClean="0">
                <a:effectLst/>
              </a:rPr>
              <a:t>Unit description</a:t>
            </a:r>
          </a:p>
          <a:p>
            <a:pPr lvl="1"/>
            <a:r>
              <a:rPr lang="en-US" dirty="0" smtClean="0">
                <a:effectLst/>
              </a:rPr>
              <a:t>Test items</a:t>
            </a:r>
          </a:p>
          <a:p>
            <a:pPr lvl="1"/>
            <a:r>
              <a:rPr lang="en-US" dirty="0" smtClean="0">
                <a:effectLst/>
              </a:rPr>
              <a:t>Test data description</a:t>
            </a:r>
          </a:p>
          <a:p>
            <a:pPr lvl="1"/>
            <a:r>
              <a:rPr lang="en-US" dirty="0" smtClean="0">
                <a:effectLst/>
              </a:rPr>
              <a:t>Verification data description</a:t>
            </a:r>
          </a:p>
          <a:p>
            <a:pPr lvl="1"/>
            <a:r>
              <a:rPr lang="en-US" dirty="0" smtClean="0">
                <a:effectLst/>
              </a:rPr>
              <a:t>Test configuration</a:t>
            </a:r>
          </a:p>
          <a:p>
            <a:pPr lvl="1"/>
            <a:r>
              <a:rPr lang="en-US" dirty="0" smtClean="0">
                <a:effectLst/>
              </a:rPr>
              <a:t>Test sequence and results</a:t>
            </a:r>
          </a:p>
          <a:p>
            <a:pPr lvl="1"/>
            <a:r>
              <a:rPr lang="en-US" dirty="0" smtClean="0">
                <a:effectLst/>
              </a:rPr>
              <a:t>Test risks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119</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1800" dirty="0" smtClean="0"/>
              <a:t>BUFR master table version numbers were set correctly in BUFR converter</a:t>
            </a:r>
          </a:p>
          <a:p>
            <a:pPr lvl="1">
              <a:lnSpc>
                <a:spcPct val="80000"/>
              </a:lnSpc>
            </a:pPr>
            <a:r>
              <a:rPr lang="en-US" sz="1400" dirty="0" smtClean="0"/>
              <a:t>For </a:t>
            </a:r>
            <a:r>
              <a:rPr lang="en-US" sz="1400" dirty="0" err="1" smtClean="0"/>
              <a:t>CrIS</a:t>
            </a:r>
            <a:endParaRPr lang="en-US" sz="14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400" dirty="0" smtClean="0"/>
              <a:t>For ATMS</a:t>
            </a:r>
          </a:p>
          <a:p>
            <a:pPr lvl="1">
              <a:lnSpc>
                <a:spcPct val="80000"/>
              </a:lnSpc>
            </a:pPr>
            <a:endParaRPr lang="en-US" sz="1600" dirty="0" smtClean="0"/>
          </a:p>
          <a:p>
            <a:pPr lvl="1">
              <a:lnSpc>
                <a:spcPct val="80000"/>
              </a:lnSpc>
            </a:pPr>
            <a:endParaRPr lang="en-US" sz="1600" dirty="0" smtClean="0"/>
          </a:p>
          <a:p>
            <a:pPr lvl="1">
              <a:lnSpc>
                <a:spcPct val="80000"/>
              </a:lnSpc>
            </a:pPr>
            <a:r>
              <a:rPr lang="en-US" sz="1400" dirty="0" smtClean="0"/>
              <a:t>For VIIRS</a:t>
            </a:r>
          </a:p>
          <a:p>
            <a:pPr lvl="1">
              <a:lnSpc>
                <a:spcPct val="80000"/>
              </a:lnSpc>
            </a:pPr>
            <a:endParaRPr lang="en-US" sz="1600" dirty="0" smtClean="0"/>
          </a:p>
          <a:p>
            <a:pPr lvl="1">
              <a:lnSpc>
                <a:spcPct val="80000"/>
              </a:lnSpc>
            </a:pPr>
            <a:endParaRPr lang="en-US" sz="1600" dirty="0" smtClean="0"/>
          </a:p>
          <a:p>
            <a:pPr lvl="1">
              <a:lnSpc>
                <a:spcPct val="80000"/>
              </a:lnSpc>
            </a:pPr>
            <a:r>
              <a:rPr lang="en-US" sz="1400" dirty="0" smtClean="0"/>
              <a:t>For SST</a:t>
            </a:r>
          </a:p>
          <a:p>
            <a:pPr lvl="1">
              <a:lnSpc>
                <a:spcPct val="80000"/>
              </a:lnSpc>
              <a:buNone/>
            </a:pPr>
            <a:endParaRPr lang="en-US" sz="1600" dirty="0" smtClean="0"/>
          </a:p>
          <a:p>
            <a:pPr lvl="1">
              <a:lnSpc>
                <a:spcPct val="80000"/>
              </a:lnSpc>
            </a:pPr>
            <a:r>
              <a:rPr lang="en-US" sz="1400" dirty="0" smtClean="0"/>
              <a:t>If this number is not set correctly, the ECMWF BUFR library user can not read out the BUFR file. For an example, if we use CALL PKVS01('MTV',14) to create a </a:t>
            </a:r>
            <a:r>
              <a:rPr lang="en-US" sz="1400" dirty="0" err="1" smtClean="0"/>
              <a:t>CrIS</a:t>
            </a:r>
            <a:r>
              <a:rPr lang="en-US" sz="1400" dirty="0" smtClean="0"/>
              <a:t> BUFR file, there is a problem to decode it with ECMWF BUFR library.  </a:t>
            </a:r>
          </a:p>
          <a:p>
            <a:pPr lvl="1">
              <a:lnSpc>
                <a:spcPct val="80000"/>
              </a:lnSpc>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762000" y="2209800"/>
            <a:ext cx="8001000" cy="3048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 CALL PKVS01('MTV',15)</a:t>
            </a:r>
          </a:p>
        </p:txBody>
      </p:sp>
      <p:sp>
        <p:nvSpPr>
          <p:cNvPr id="6" name="Rectangle 5"/>
          <p:cNvSpPr/>
          <p:nvPr/>
        </p:nvSpPr>
        <p:spPr bwMode="auto">
          <a:xfrm>
            <a:off x="685800" y="5105400"/>
            <a:ext cx="8001000" cy="1676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orbit154L(</a:t>
            </a:r>
            <a:r>
              <a:rPr lang="en-US" sz="1000" dirty="0" err="1" smtClean="0"/>
              <a:t>ysong</a:t>
            </a:r>
            <a:r>
              <a:rPr lang="en-US" sz="1000" dirty="0" smtClean="0"/>
              <a:t>):/net/orbit149l/home/</a:t>
            </a:r>
            <a:r>
              <a:rPr lang="en-US" sz="1000" dirty="0" err="1" smtClean="0"/>
              <a:t>ysong</a:t>
            </a:r>
            <a:r>
              <a:rPr lang="en-US" sz="1000" dirty="0" smtClean="0"/>
              <a:t>/</a:t>
            </a:r>
            <a:r>
              <a:rPr lang="en-US" sz="1000" dirty="0" err="1" smtClean="0"/>
              <a:t>ecmwf_bufr</a:t>
            </a:r>
            <a:r>
              <a:rPr lang="en-US" sz="1000" dirty="0" smtClean="0"/>
              <a:t>/bufr_000386/examples&gt;test.sh &lt;input</a:t>
            </a:r>
          </a:p>
          <a:p>
            <a:r>
              <a:rPr lang="en-US" sz="1000" dirty="0" smtClean="0"/>
              <a:t>                  ECMWF</a:t>
            </a:r>
          </a:p>
          <a:p>
            <a:r>
              <a:rPr lang="en-US" sz="1000" dirty="0" smtClean="0"/>
              <a:t>      BUFR DECODING SOFTWARE VERSION -  7.2</a:t>
            </a:r>
          </a:p>
          <a:p>
            <a:r>
              <a:rPr lang="en-US" sz="1000" dirty="0" smtClean="0"/>
              <a:t>            1 APRIL  2007.</a:t>
            </a:r>
          </a:p>
          <a:p>
            <a:r>
              <a:rPr lang="en-US" sz="1000" dirty="0" smtClean="0"/>
              <a:t> Your path for </a:t>
            </a:r>
            <a:r>
              <a:rPr lang="en-US" sz="1000" dirty="0" err="1" smtClean="0"/>
              <a:t>bufr</a:t>
            </a:r>
            <a:r>
              <a:rPr lang="en-US" sz="1000" dirty="0" smtClean="0"/>
              <a:t> tables is :</a:t>
            </a:r>
          </a:p>
          <a:p>
            <a:r>
              <a:rPr lang="en-US" sz="1000" dirty="0" smtClean="0"/>
              <a:t> /net/orbit149l/home/</a:t>
            </a:r>
            <a:r>
              <a:rPr lang="en-US" sz="1000" dirty="0" err="1" smtClean="0"/>
              <a:t>ysong</a:t>
            </a:r>
            <a:r>
              <a:rPr lang="en-US" sz="1000" dirty="0" smtClean="0"/>
              <a:t>/</a:t>
            </a:r>
            <a:r>
              <a:rPr lang="en-US" sz="1000" dirty="0" err="1" smtClean="0"/>
              <a:t>ecmwf_bufr</a:t>
            </a:r>
            <a:r>
              <a:rPr lang="en-US" sz="1000" dirty="0" smtClean="0"/>
              <a:t>/bufr_000386/</a:t>
            </a:r>
            <a:r>
              <a:rPr lang="en-US" sz="1000" dirty="0" err="1" smtClean="0"/>
              <a:t>bufrtables</a:t>
            </a:r>
            <a:r>
              <a:rPr lang="en-US" sz="1000" dirty="0" smtClean="0"/>
              <a:t>/</a:t>
            </a:r>
          </a:p>
          <a:p>
            <a:r>
              <a:rPr lang="en-US" sz="1000" dirty="0" smtClean="0"/>
              <a:t>BUFR TABLES TO BE LOADED  B0000000000000014000.TXT,D0000000000000014000.TXT</a:t>
            </a:r>
          </a:p>
          <a:p>
            <a:r>
              <a:rPr lang="en-US" sz="1000" dirty="0" smtClean="0"/>
              <a:t> open error on</a:t>
            </a:r>
          </a:p>
          <a:p>
            <a:r>
              <a:rPr lang="en-US" sz="1000" dirty="0" smtClean="0"/>
              <a:t> /net/orbit149l/home/</a:t>
            </a:r>
            <a:r>
              <a:rPr lang="en-US" sz="1000" dirty="0" err="1" smtClean="0"/>
              <a:t>ysong</a:t>
            </a:r>
            <a:r>
              <a:rPr lang="en-US" sz="1000" dirty="0" smtClean="0"/>
              <a:t>/</a:t>
            </a:r>
            <a:r>
              <a:rPr lang="en-US" sz="1000" dirty="0" err="1" smtClean="0"/>
              <a:t>ecmwf_bufr</a:t>
            </a:r>
            <a:r>
              <a:rPr lang="en-US" sz="1000" dirty="0" smtClean="0"/>
              <a:t>/bufr_000386/</a:t>
            </a:r>
            <a:r>
              <a:rPr lang="en-US" sz="1000" dirty="0" err="1" smtClean="0"/>
              <a:t>bufrtables</a:t>
            </a:r>
            <a:r>
              <a:rPr lang="en-US" sz="1000" dirty="0" smtClean="0"/>
              <a:t>/B0000000000000014000.TXT</a:t>
            </a:r>
          </a:p>
          <a:p>
            <a:r>
              <a:rPr lang="en-US" sz="1000" dirty="0" smtClean="0"/>
              <a:t>orbit154L(</a:t>
            </a:r>
            <a:r>
              <a:rPr lang="en-US" sz="1000" dirty="0" err="1" smtClean="0"/>
              <a:t>ysong</a:t>
            </a:r>
            <a:r>
              <a:rPr lang="en-US" sz="1000" dirty="0" smtClean="0"/>
              <a:t>):/net/orbit149l/home/</a:t>
            </a:r>
            <a:r>
              <a:rPr lang="en-US" sz="1000" dirty="0" err="1" smtClean="0"/>
              <a:t>ysong</a:t>
            </a:r>
            <a:r>
              <a:rPr lang="en-US" sz="1000" dirty="0" smtClean="0"/>
              <a:t>/</a:t>
            </a:r>
            <a:r>
              <a:rPr lang="en-US" sz="1000" dirty="0" err="1" smtClean="0"/>
              <a:t>ecmwf_bufr</a:t>
            </a:r>
            <a:r>
              <a:rPr lang="en-US" sz="1000" dirty="0" smtClean="0"/>
              <a:t>/bufr_000386/examples&gt;</a:t>
            </a:r>
          </a:p>
        </p:txBody>
      </p:sp>
      <p:sp>
        <p:nvSpPr>
          <p:cNvPr id="8" name="Rectangle 7"/>
          <p:cNvSpPr/>
          <p:nvPr/>
        </p:nvSpPr>
        <p:spPr bwMode="auto">
          <a:xfrm>
            <a:off x="762000" y="2971800"/>
            <a:ext cx="8001000" cy="3048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 CALL PKVS01('MTV',16)</a:t>
            </a:r>
          </a:p>
        </p:txBody>
      </p:sp>
      <p:sp>
        <p:nvSpPr>
          <p:cNvPr id="10" name="Rectangle 9"/>
          <p:cNvSpPr/>
          <p:nvPr/>
        </p:nvSpPr>
        <p:spPr bwMode="auto">
          <a:xfrm>
            <a:off x="762000" y="3657600"/>
            <a:ext cx="8001000" cy="3048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 CALL PKVS01('MTV',16)</a:t>
            </a:r>
          </a:p>
        </p:txBody>
      </p:sp>
      <p:sp>
        <p:nvSpPr>
          <p:cNvPr id="9" name="Rectangle 8"/>
          <p:cNvSpPr/>
          <p:nvPr/>
        </p:nvSpPr>
        <p:spPr bwMode="auto">
          <a:xfrm>
            <a:off x="685800" y="4267200"/>
            <a:ext cx="8001000" cy="2286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 CALL PKVS01('MTV',19)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20FF6C0-F019-472E-A4F8-DEF2B1D49F62}" type="slidenum">
              <a:rPr lang="en-US"/>
              <a:pPr>
                <a:defRPr/>
              </a:pPr>
              <a:t>12</a:t>
            </a:fld>
            <a:endParaRPr lang="en-US"/>
          </a:p>
        </p:txBody>
      </p:sp>
      <p:sp>
        <p:nvSpPr>
          <p:cNvPr id="6853634" name="Rectangle 2"/>
          <p:cNvSpPr>
            <a:spLocks noGrp="1" noChangeArrowheads="1"/>
          </p:cNvSpPr>
          <p:nvPr>
            <p:ph type="title"/>
          </p:nvPr>
        </p:nvSpPr>
        <p:spPr>
          <a:xfrm>
            <a:off x="1768475" y="533400"/>
            <a:ext cx="5267325" cy="685800"/>
          </a:xfrm>
          <a:noFill/>
          <a:ln/>
        </p:spPr>
        <p:txBody>
          <a:bodyPr/>
          <a:lstStyle/>
          <a:p>
            <a:r>
              <a:rPr lang="en-US" dirty="0" smtClean="0"/>
              <a:t>Project Stakeholders</a:t>
            </a:r>
            <a:endParaRPr lang="en-US" dirty="0"/>
          </a:p>
        </p:txBody>
      </p:sp>
      <p:sp>
        <p:nvSpPr>
          <p:cNvPr id="6853635" name="Rectangle 3"/>
          <p:cNvSpPr>
            <a:spLocks noGrp="1" noChangeArrowheads="1"/>
          </p:cNvSpPr>
          <p:nvPr>
            <p:ph type="body" idx="1"/>
          </p:nvPr>
        </p:nvSpPr>
        <p:spPr>
          <a:xfrm>
            <a:off x="228600" y="1752600"/>
            <a:ext cx="8610600" cy="4953000"/>
          </a:xfrm>
          <a:noFill/>
          <a:ln/>
        </p:spPr>
        <p:txBody>
          <a:bodyPr/>
          <a:lstStyle/>
          <a:p>
            <a:pPr>
              <a:lnSpc>
                <a:spcPct val="80000"/>
              </a:lnSpc>
            </a:pPr>
            <a:r>
              <a:rPr lang="en-US" sz="1800" dirty="0"/>
              <a:t>IPT Lead: Walter Wolf (STAR)</a:t>
            </a:r>
          </a:p>
          <a:p>
            <a:pPr>
              <a:lnSpc>
                <a:spcPct val="80000"/>
              </a:lnSpc>
            </a:pPr>
            <a:endParaRPr lang="en-US" sz="1800" dirty="0"/>
          </a:p>
          <a:p>
            <a:pPr>
              <a:lnSpc>
                <a:spcPct val="80000"/>
              </a:lnSpc>
            </a:pPr>
            <a:r>
              <a:rPr lang="en-US" sz="1800" dirty="0" smtClean="0"/>
              <a:t>PAL and IPT </a:t>
            </a:r>
            <a:r>
              <a:rPr lang="en-US" sz="1800" dirty="0"/>
              <a:t>Backup </a:t>
            </a:r>
            <a:r>
              <a:rPr lang="en-US" sz="1800" dirty="0" smtClean="0"/>
              <a:t>Lead: </a:t>
            </a:r>
            <a:r>
              <a:rPr lang="en-US" sz="1800" dirty="0"/>
              <a:t>AK Sharma (</a:t>
            </a:r>
            <a:r>
              <a:rPr lang="en-US" sz="1800" dirty="0" smtClean="0"/>
              <a:t>OSPO)</a:t>
            </a:r>
            <a:endParaRPr lang="en-US" sz="1800" dirty="0"/>
          </a:p>
          <a:p>
            <a:pPr>
              <a:lnSpc>
                <a:spcPct val="80000"/>
              </a:lnSpc>
            </a:pPr>
            <a:endParaRPr lang="en-US" sz="1800" dirty="0"/>
          </a:p>
          <a:p>
            <a:pPr>
              <a:lnSpc>
                <a:spcPct val="80000"/>
              </a:lnSpc>
            </a:pPr>
            <a:r>
              <a:rPr lang="en-US" sz="1800" dirty="0"/>
              <a:t>NESDIS team:</a:t>
            </a:r>
          </a:p>
          <a:p>
            <a:pPr lvl="1">
              <a:lnSpc>
                <a:spcPct val="80000"/>
              </a:lnSpc>
            </a:pPr>
            <a:r>
              <a:rPr lang="en-US" sz="1600" dirty="0"/>
              <a:t>STAR: Walter Wolf, </a:t>
            </a:r>
            <a:r>
              <a:rPr lang="en-US" sz="1600" dirty="0" smtClean="0"/>
              <a:t>Jaime </a:t>
            </a:r>
            <a:r>
              <a:rPr lang="en-US" sz="1600" dirty="0"/>
              <a:t>Daniels, Yi Song, </a:t>
            </a:r>
            <a:r>
              <a:rPr lang="en-US" sz="1600" dirty="0" smtClean="0"/>
              <a:t>Tom </a:t>
            </a:r>
            <a:r>
              <a:rPr lang="en-US" sz="1600" dirty="0"/>
              <a:t>King, </a:t>
            </a:r>
            <a:r>
              <a:rPr lang="en-US" sz="1600" dirty="0" err="1" smtClean="0"/>
              <a:t>Kexin</a:t>
            </a:r>
            <a:r>
              <a:rPr lang="en-US" sz="1600" dirty="0" smtClean="0"/>
              <a:t> Zhang, Larisa </a:t>
            </a:r>
            <a:r>
              <a:rPr lang="en-US" sz="1600" dirty="0" err="1" smtClean="0"/>
              <a:t>Koval</a:t>
            </a:r>
            <a:endParaRPr lang="en-US" sz="1600" dirty="0" smtClean="0"/>
          </a:p>
          <a:p>
            <a:pPr lvl="1">
              <a:lnSpc>
                <a:spcPct val="80000"/>
              </a:lnSpc>
            </a:pPr>
            <a:r>
              <a:rPr lang="en-US" sz="1600" dirty="0" smtClean="0"/>
              <a:t>NDE: Jim Silva, </a:t>
            </a:r>
            <a:r>
              <a:rPr lang="en-US" sz="1600" dirty="0" err="1" smtClean="0"/>
              <a:t>Geof</a:t>
            </a:r>
            <a:r>
              <a:rPr lang="en-US" sz="1600" dirty="0" smtClean="0"/>
              <a:t> </a:t>
            </a:r>
            <a:r>
              <a:rPr lang="en-US" sz="1600" dirty="0" err="1" smtClean="0"/>
              <a:t>Goodrum</a:t>
            </a:r>
            <a:r>
              <a:rPr lang="en-US" sz="1600" dirty="0" smtClean="0"/>
              <a:t>, Richard </a:t>
            </a:r>
            <a:r>
              <a:rPr lang="en-US" sz="1600" dirty="0" err="1" smtClean="0"/>
              <a:t>Sikorski</a:t>
            </a:r>
            <a:r>
              <a:rPr lang="en-US" sz="1600" dirty="0" smtClean="0"/>
              <a:t>, Kevin </a:t>
            </a:r>
            <a:r>
              <a:rPr lang="en-US" sz="1600" dirty="0" err="1" smtClean="0"/>
              <a:t>Berberich</a:t>
            </a:r>
            <a:endParaRPr lang="en-US" sz="1600" dirty="0"/>
          </a:p>
          <a:p>
            <a:pPr lvl="1">
              <a:lnSpc>
                <a:spcPct val="80000"/>
              </a:lnSpc>
            </a:pPr>
            <a:r>
              <a:rPr lang="en-US" sz="1600" dirty="0" smtClean="0"/>
              <a:t>OSPO: </a:t>
            </a:r>
            <a:r>
              <a:rPr lang="en-US" sz="1600" dirty="0"/>
              <a:t>Dave Benner, AK Sharma, Ricky Irving</a:t>
            </a:r>
          </a:p>
          <a:p>
            <a:pPr lvl="1">
              <a:lnSpc>
                <a:spcPct val="80000"/>
              </a:lnSpc>
            </a:pPr>
            <a:r>
              <a:rPr lang="en-US" sz="1600" dirty="0"/>
              <a:t>OSD: Tom </a:t>
            </a:r>
            <a:r>
              <a:rPr lang="en-US" sz="1600" dirty="0" smtClean="0"/>
              <a:t>Schott</a:t>
            </a:r>
            <a:endParaRPr lang="en-US" sz="1600" dirty="0"/>
          </a:p>
          <a:p>
            <a:pPr lvl="1">
              <a:lnSpc>
                <a:spcPct val="80000"/>
              </a:lnSpc>
            </a:pPr>
            <a:endParaRPr lang="en-US" sz="1800" dirty="0"/>
          </a:p>
          <a:p>
            <a:pPr>
              <a:lnSpc>
                <a:spcPct val="80000"/>
              </a:lnSpc>
            </a:pPr>
            <a:r>
              <a:rPr lang="en-US" sz="1800" dirty="0"/>
              <a:t>User team</a:t>
            </a:r>
          </a:p>
          <a:p>
            <a:pPr lvl="1">
              <a:lnSpc>
                <a:spcPct val="80000"/>
              </a:lnSpc>
            </a:pPr>
            <a:r>
              <a:rPr lang="en-US" sz="1600" dirty="0"/>
              <a:t>Lead: Jim </a:t>
            </a:r>
            <a:r>
              <a:rPr lang="en-US" sz="1600" dirty="0" err="1"/>
              <a:t>Heil</a:t>
            </a:r>
            <a:r>
              <a:rPr lang="en-US" sz="1600" dirty="0"/>
              <a:t> (NWS), Stephen Lord (</a:t>
            </a:r>
            <a:r>
              <a:rPr lang="en-US" sz="1600" dirty="0" smtClean="0"/>
              <a:t>NWS/NCEP/EMC</a:t>
            </a:r>
            <a:r>
              <a:rPr lang="en-US" sz="1600" dirty="0"/>
              <a:t>), John </a:t>
            </a:r>
            <a:r>
              <a:rPr lang="en-US" sz="1600" dirty="0" err="1"/>
              <a:t>Derber</a:t>
            </a:r>
            <a:r>
              <a:rPr lang="en-US" sz="1600" dirty="0"/>
              <a:t> (NWS/NCEP/EMC), Jeff </a:t>
            </a:r>
            <a:r>
              <a:rPr lang="en-US" sz="1600" dirty="0" err="1"/>
              <a:t>Ator</a:t>
            </a:r>
            <a:r>
              <a:rPr lang="en-US" sz="1600" dirty="0"/>
              <a:t> (NWS/NCEP/NCO), Lars Peter-</a:t>
            </a:r>
            <a:r>
              <a:rPr lang="en-US" sz="1600" dirty="0" err="1"/>
              <a:t>Riishojgaard</a:t>
            </a:r>
            <a:r>
              <a:rPr lang="en-US" sz="1600" dirty="0"/>
              <a:t> </a:t>
            </a:r>
            <a:r>
              <a:rPr lang="en-US" sz="1600" dirty="0" smtClean="0"/>
              <a:t>and Jim </a:t>
            </a:r>
            <a:r>
              <a:rPr lang="en-US" sz="1600" dirty="0" err="1" smtClean="0"/>
              <a:t>Yoe</a:t>
            </a:r>
            <a:r>
              <a:rPr lang="en-US" sz="1600" dirty="0" smtClean="0"/>
              <a:t> (JCSDA</a:t>
            </a:r>
            <a:r>
              <a:rPr lang="en-US" sz="1600" dirty="0"/>
              <a:t>), </a:t>
            </a:r>
            <a:r>
              <a:rPr lang="en-US" sz="1600" dirty="0" smtClean="0"/>
              <a:t>Simon Elliott (EUMETSAT), Tony </a:t>
            </a:r>
            <a:r>
              <a:rPr lang="en-US" sz="1600" dirty="0"/>
              <a:t>McNally (ECMWF), Fiona Hilton (UK-Met)</a:t>
            </a:r>
          </a:p>
          <a:p>
            <a:pPr lvl="1">
              <a:lnSpc>
                <a:spcPct val="80000"/>
              </a:lnSpc>
            </a:pPr>
            <a:r>
              <a:rPr lang="en-US" sz="1600" dirty="0"/>
              <a:t>Others: International NWP users, NWP FOs, Climate Users</a:t>
            </a:r>
          </a:p>
          <a:p>
            <a:pPr lvl="1">
              <a:lnSpc>
                <a:spcPct val="80000"/>
              </a:lnSpc>
            </a:pPr>
            <a:endParaRPr lang="en-US" sz="1800" dirty="0"/>
          </a:p>
          <a:p>
            <a:pPr>
              <a:lnSpc>
                <a:spcPct val="80000"/>
              </a:lnSpc>
            </a:pPr>
            <a:r>
              <a:rPr lang="en-US" sz="1800" dirty="0"/>
              <a:t>Product Oversight Panel:  ZPOP, EPOP, ICAPOP, CAL/NAVPOP</a:t>
            </a:r>
            <a:endParaRPr lang="en-US" sz="1800"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120</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000" dirty="0" smtClean="0"/>
              <a:t>Time correction from TAI to UTC:</a:t>
            </a:r>
          </a:p>
          <a:p>
            <a:pPr lvl="1">
              <a:lnSpc>
                <a:spcPct val="80000"/>
              </a:lnSpc>
              <a:tabLst>
                <a:tab pos="4343400" algn="l"/>
              </a:tabLst>
            </a:pPr>
            <a:r>
              <a:rPr lang="en-US" sz="1600" dirty="0" smtClean="0"/>
              <a:t>Date/time metadata can be correctly extracted from the header and applied to correct the times of the instrument data inside the Fortran program</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The leap second offset derived from the TAI-UTC difference which is correctly 34000 milliseconds   </a:t>
            </a:r>
          </a:p>
          <a:p>
            <a:pPr>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sp>
        <p:nvSpPr>
          <p:cNvPr id="7" name="Rectangle 6"/>
          <p:cNvSpPr/>
          <p:nvPr/>
        </p:nvSpPr>
        <p:spPr bwMode="auto">
          <a:xfrm>
            <a:off x="838200" y="2438400"/>
            <a:ext cx="7162800" cy="2057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200" dirty="0" smtClean="0"/>
              <a:t>orbit002b(</a:t>
            </a:r>
            <a:r>
              <a:rPr lang="fr-FR" sz="1200" dirty="0" err="1" smtClean="0"/>
              <a:t>ysong</a:t>
            </a:r>
            <a:r>
              <a:rPr lang="fr-FR" sz="1200" dirty="0" smtClean="0"/>
              <a:t>):/disk2/pub/</a:t>
            </a:r>
            <a:r>
              <a:rPr lang="fr-FR" sz="1200" dirty="0" err="1" smtClean="0"/>
              <a:t>ysong</a:t>
            </a:r>
            <a:r>
              <a:rPr lang="fr-FR" sz="1200" dirty="0" smtClean="0"/>
              <a:t>/</a:t>
            </a:r>
            <a:r>
              <a:rPr lang="fr-FR" sz="1200" dirty="0" err="1" smtClean="0"/>
              <a:t>test_code</a:t>
            </a:r>
            <a:r>
              <a:rPr lang="fr-FR" sz="1200" dirty="0" smtClean="0"/>
              <a:t>/ATMS&gt;h5dump -a /</a:t>
            </a:r>
            <a:r>
              <a:rPr lang="fr-FR" sz="1200" dirty="0" err="1" smtClean="0"/>
              <a:t>Data_Products</a:t>
            </a:r>
            <a:r>
              <a:rPr lang="fr-FR" sz="1200" dirty="0" smtClean="0"/>
              <a:t>/ATMS-SDR-GEO/ATMS-SDR-</a:t>
            </a:r>
            <a:r>
              <a:rPr lang="fr-FR" sz="1200" dirty="0" err="1" smtClean="0"/>
              <a:t>GEO_Aggr</a:t>
            </a:r>
            <a:r>
              <a:rPr lang="fr-FR" sz="1200" dirty="0" smtClean="0"/>
              <a:t>/</a:t>
            </a:r>
            <a:r>
              <a:rPr lang="fr-FR" sz="1200" dirty="0" err="1" smtClean="0"/>
              <a:t>AggregateBeginningDate</a:t>
            </a:r>
            <a:r>
              <a:rPr lang="fr-FR" sz="1200" dirty="0" smtClean="0"/>
              <a:t> /net/orbit001x/disk010/pub/AQUA/P72/SDR/GATMO_NPP/2012/01/13/GATMO_npp_d20120113_t2359300_e0000016_b01101_c20120114192323499672_noaa_ops.h5 | </a:t>
            </a:r>
            <a:r>
              <a:rPr lang="fr-FR" sz="1200" dirty="0" err="1" smtClean="0"/>
              <a:t>grep</a:t>
            </a:r>
            <a:r>
              <a:rPr lang="fr-FR" sz="1200" dirty="0" smtClean="0"/>
              <a:t> "(0,0):"</a:t>
            </a:r>
          </a:p>
          <a:p>
            <a:r>
              <a:rPr lang="fr-FR" sz="1200" dirty="0" smtClean="0"/>
              <a:t>   (0,0): "</a:t>
            </a:r>
            <a:r>
              <a:rPr lang="fr-FR" sz="1200" dirty="0" smtClean="0">
                <a:solidFill>
                  <a:srgbClr val="C00000"/>
                </a:solidFill>
              </a:rPr>
              <a:t>20120113</a:t>
            </a:r>
            <a:r>
              <a:rPr lang="fr-FR" sz="1200" dirty="0" smtClean="0"/>
              <a:t>"</a:t>
            </a:r>
          </a:p>
          <a:p>
            <a:r>
              <a:rPr lang="fr-FR" sz="1200" dirty="0" smtClean="0"/>
              <a:t>orbit002b(</a:t>
            </a:r>
            <a:r>
              <a:rPr lang="fr-FR" sz="1200" dirty="0" err="1" smtClean="0"/>
              <a:t>ysong</a:t>
            </a:r>
            <a:r>
              <a:rPr lang="fr-FR" sz="1200" dirty="0" smtClean="0"/>
              <a:t>):/disk2/pub/</a:t>
            </a:r>
            <a:r>
              <a:rPr lang="fr-FR" sz="1200" dirty="0" err="1" smtClean="0"/>
              <a:t>ysong</a:t>
            </a:r>
            <a:r>
              <a:rPr lang="fr-FR" sz="1200" dirty="0" smtClean="0"/>
              <a:t>/</a:t>
            </a:r>
            <a:r>
              <a:rPr lang="fr-FR" sz="1200" dirty="0" err="1" smtClean="0"/>
              <a:t>test_code</a:t>
            </a:r>
            <a:r>
              <a:rPr lang="fr-FR" sz="1200" dirty="0" smtClean="0"/>
              <a:t>/ATMS&gt;h5dump -a /</a:t>
            </a:r>
            <a:r>
              <a:rPr lang="fr-FR" sz="1200" dirty="0" err="1" smtClean="0"/>
              <a:t>Data_Products</a:t>
            </a:r>
            <a:r>
              <a:rPr lang="fr-FR" sz="1200" dirty="0" smtClean="0"/>
              <a:t>/ATMS-SDR-GEO/ATMS-SDR-</a:t>
            </a:r>
            <a:r>
              <a:rPr lang="fr-FR" sz="1200" dirty="0" err="1" smtClean="0"/>
              <a:t>GEO_Aggr</a:t>
            </a:r>
            <a:r>
              <a:rPr lang="fr-FR" sz="1200" dirty="0" smtClean="0"/>
              <a:t>/</a:t>
            </a:r>
            <a:r>
              <a:rPr lang="fr-FR" sz="1200" dirty="0" err="1" smtClean="0"/>
              <a:t>AggregateBeginningTime</a:t>
            </a:r>
            <a:r>
              <a:rPr lang="fr-FR" sz="1200" dirty="0" smtClean="0"/>
              <a:t>  /net/orbit001x/disk010/pub/AQUA/P72/SDR/GATMO_NPP/2012/01/13/GATMO_npp_d20120113_t2359300_e0000016_b01101_c20120114192323499672_noaa_ops.h5 | </a:t>
            </a:r>
            <a:r>
              <a:rPr lang="fr-FR" sz="1200" dirty="0" err="1" smtClean="0"/>
              <a:t>grep</a:t>
            </a:r>
            <a:r>
              <a:rPr lang="fr-FR" sz="1200" dirty="0" smtClean="0"/>
              <a:t> "(0,0):"</a:t>
            </a:r>
          </a:p>
          <a:p>
            <a:r>
              <a:rPr lang="fr-FR" sz="1200" dirty="0" smtClean="0"/>
              <a:t>   (0,0): "</a:t>
            </a:r>
            <a:r>
              <a:rPr lang="fr-FR" sz="1200" dirty="0" smtClean="0">
                <a:solidFill>
                  <a:srgbClr val="C00000"/>
                </a:solidFill>
              </a:rPr>
              <a:t>235930.018066Z</a:t>
            </a:r>
            <a:r>
              <a:rPr lang="fr-FR" sz="1200" dirty="0" smtClean="0"/>
              <a:t>"</a:t>
            </a:r>
          </a:p>
          <a:p>
            <a:r>
              <a:rPr lang="fr-FR" sz="1200" dirty="0" smtClean="0"/>
              <a:t>orbit002b(</a:t>
            </a:r>
            <a:r>
              <a:rPr lang="fr-FR" sz="1200" dirty="0" err="1" smtClean="0"/>
              <a:t>ysong</a:t>
            </a:r>
            <a:r>
              <a:rPr lang="fr-FR" sz="1200" dirty="0" smtClean="0"/>
              <a:t>):/disk2/pub/</a:t>
            </a:r>
            <a:r>
              <a:rPr lang="fr-FR" sz="1200" dirty="0" err="1" smtClean="0"/>
              <a:t>ysong</a:t>
            </a:r>
            <a:r>
              <a:rPr lang="fr-FR" sz="1200" dirty="0" smtClean="0"/>
              <a:t>/</a:t>
            </a:r>
            <a:r>
              <a:rPr lang="fr-FR" sz="1200" dirty="0" err="1" smtClean="0"/>
              <a:t>test_code</a:t>
            </a:r>
            <a:r>
              <a:rPr lang="fr-FR" sz="1200" dirty="0" smtClean="0"/>
              <a:t>/ATMS&gt;</a:t>
            </a:r>
          </a:p>
        </p:txBody>
      </p:sp>
      <p:sp>
        <p:nvSpPr>
          <p:cNvPr id="6" name="Rectangle 5"/>
          <p:cNvSpPr/>
          <p:nvPr/>
        </p:nvSpPr>
        <p:spPr bwMode="auto">
          <a:xfrm>
            <a:off x="838200" y="5029200"/>
            <a:ext cx="7162800" cy="17526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 ++++++++++++++BUFR ARCHIVE LIBRARY+++++++++++++++++</a:t>
            </a:r>
          </a:p>
          <a:p>
            <a:r>
              <a:rPr lang="en-US" sz="1200" dirty="0" smtClean="0"/>
              <a:t> BUFRLIB: MAXOUT - THE RECORD LENGTH OF ALL BUFR MESSAGES CREATED FROM THIS POIN</a:t>
            </a:r>
          </a:p>
          <a:p>
            <a:r>
              <a:rPr lang="en-US" sz="1200" dirty="0" smtClean="0"/>
              <a:t>T ON IS BEING CHANGED FROM   10000 TO   20000</a:t>
            </a:r>
          </a:p>
          <a:p>
            <a:r>
              <a:rPr lang="en-US" sz="1200" dirty="0" smtClean="0"/>
              <a:t> ++++++++++++++BUFR ARCHIVE LIBRARY+++++++++++++++++</a:t>
            </a:r>
          </a:p>
          <a:p>
            <a:endParaRPr lang="en-US" sz="1200" dirty="0" smtClean="0"/>
          </a:p>
          <a:p>
            <a:r>
              <a:rPr lang="en-US" sz="1200" dirty="0" smtClean="0"/>
              <a:t> LEAPSECONDS=  </a:t>
            </a:r>
            <a:r>
              <a:rPr lang="en-US" sz="1200" dirty="0" smtClean="0">
                <a:solidFill>
                  <a:srgbClr val="C00000"/>
                </a:solidFill>
              </a:rPr>
              <a:t>34000</a:t>
            </a:r>
            <a:r>
              <a:rPr lang="en-US" sz="1200" dirty="0" smtClean="0"/>
              <a:t>  </a:t>
            </a:r>
            <a:r>
              <a:rPr lang="en-US" sz="1200" dirty="0" err="1" smtClean="0"/>
              <a:t>MilliSeconds</a:t>
            </a:r>
            <a:endParaRPr lang="en-US" sz="1200" dirty="0" smtClean="0"/>
          </a:p>
          <a:p>
            <a:r>
              <a:rPr lang="en-US" sz="1200" dirty="0" smtClean="0"/>
              <a:t> Ascending= 1</a:t>
            </a:r>
          </a:p>
          <a:p>
            <a:r>
              <a:rPr lang="en-US" sz="1200" dirty="0" smtClean="0"/>
              <a:t> Closing BUFR file.</a:t>
            </a:r>
          </a:p>
          <a:p>
            <a:r>
              <a:rPr lang="en-US" sz="1200" dirty="0" smtClean="0"/>
              <a:t> Finishing </a:t>
            </a:r>
            <a:r>
              <a:rPr lang="en-US" sz="1200" dirty="0" err="1" smtClean="0"/>
              <a:t>ATMS_write_bufr</a:t>
            </a:r>
            <a:endParaRPr lang="en-US" sz="1200" dirty="0" smtClean="0"/>
          </a:p>
          <a:p>
            <a:endParaRPr lang="en-US" sz="1000"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121</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000" dirty="0" smtClean="0"/>
              <a:t>Time correction from TAI to UTC (continue):</a:t>
            </a:r>
          </a:p>
          <a:p>
            <a:pPr lvl="1">
              <a:lnSpc>
                <a:spcPct val="80000"/>
              </a:lnSpc>
            </a:pPr>
            <a:endParaRPr lang="en-US" sz="1600" dirty="0" smtClean="0"/>
          </a:p>
          <a:p>
            <a:pPr lvl="1">
              <a:lnSpc>
                <a:spcPct val="80000"/>
              </a:lnSpc>
            </a:pPr>
            <a:r>
              <a:rPr lang="en-US" sz="1600" dirty="0" smtClean="0"/>
              <a:t>The time of BUFR file is now in UTC (the time at the first FOV is exactly same as the time extracted from the header). </a:t>
            </a:r>
          </a:p>
          <a:p>
            <a:pPr>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914400" y="2743200"/>
            <a:ext cx="7543800" cy="28956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400" dirty="0" smtClean="0"/>
              <a:t>Time values of the first FOV in BUFR file ATMS_v1r0_npp_s201201132359300_e201201130000016_c201204171407290.bufr:</a:t>
            </a:r>
          </a:p>
          <a:p>
            <a:endParaRPr lang="en-US" sz="1400" dirty="0" smtClean="0"/>
          </a:p>
          <a:p>
            <a:r>
              <a:rPr lang="en-US" sz="1400" dirty="0" smtClean="0">
                <a:solidFill>
                  <a:srgbClr val="C00000"/>
                </a:solidFill>
              </a:rPr>
              <a:t>      6 YEAR                               0.20120000000000E+004 YEAR</a:t>
            </a:r>
          </a:p>
          <a:p>
            <a:r>
              <a:rPr lang="en-US" sz="1400" dirty="0" smtClean="0">
                <a:solidFill>
                  <a:srgbClr val="C00000"/>
                </a:solidFill>
              </a:rPr>
              <a:t>      7 MONTH                              0.10000000000000E+001 MONTH</a:t>
            </a:r>
          </a:p>
          <a:p>
            <a:r>
              <a:rPr lang="en-US" sz="1400" dirty="0" smtClean="0">
                <a:solidFill>
                  <a:srgbClr val="C00000"/>
                </a:solidFill>
              </a:rPr>
              <a:t>      8 DAY                                0.13000000000000E+002 DAY</a:t>
            </a:r>
          </a:p>
          <a:p>
            <a:r>
              <a:rPr lang="en-US" sz="1400" dirty="0" smtClean="0">
                <a:solidFill>
                  <a:srgbClr val="C00000"/>
                </a:solidFill>
              </a:rPr>
              <a:t>      9 HOUR                               0.23000000000000E+002 HOUR</a:t>
            </a:r>
          </a:p>
          <a:p>
            <a:r>
              <a:rPr lang="en-US" sz="1400" dirty="0" smtClean="0">
                <a:solidFill>
                  <a:srgbClr val="C00000"/>
                </a:solidFill>
              </a:rPr>
              <a:t>     10 MINUTE                             0.59000000000000E+002 MINUTE</a:t>
            </a:r>
          </a:p>
          <a:p>
            <a:r>
              <a:rPr lang="en-US" sz="1400" dirty="0" smtClean="0">
                <a:solidFill>
                  <a:srgbClr val="C00000"/>
                </a:solidFill>
              </a:rPr>
              <a:t>     11 SECOND                             0.30018000000000E+002 SECOND</a:t>
            </a:r>
          </a:p>
          <a:p>
            <a:r>
              <a:rPr lang="en-US" sz="1400" dirty="0" smtClean="0"/>
              <a:t>     12 ORBIT NUMBER                       0.11010000000000E+004 NUMERIC</a:t>
            </a:r>
          </a:p>
          <a:p>
            <a:r>
              <a:rPr lang="en-US" sz="1400" dirty="0" smtClean="0"/>
              <a:t>     13 SCAN LINE NUMBER                   0.10000000000000E+001 NUMERIC</a:t>
            </a:r>
          </a:p>
          <a:p>
            <a:r>
              <a:rPr lang="en-US" sz="1400" dirty="0" smtClean="0"/>
              <a:t>     14 FIELD OF VIEW NUMBER               0.10000000000000E+001 NUMERIC</a:t>
            </a:r>
            <a:endParaRPr lang="fr-FR" sz="140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122</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000" dirty="0" smtClean="0"/>
              <a:t>Check Operational Mode and Spacecraft Maneuver. When they are in an normal operational state, the program will run.</a:t>
            </a:r>
          </a:p>
          <a:p>
            <a:pPr lvl="1">
              <a:lnSpc>
                <a:spcPct val="80000"/>
              </a:lnSpc>
            </a:pPr>
            <a:endParaRPr lang="en-US" sz="1600" dirty="0" smtClean="0"/>
          </a:p>
          <a:p>
            <a:pPr lvl="1">
              <a:lnSpc>
                <a:spcPct val="80000"/>
              </a:lnSpc>
            </a:pPr>
            <a:r>
              <a:rPr lang="en-US" sz="1600" dirty="0" smtClean="0"/>
              <a:t>Extract  </a:t>
            </a:r>
            <a:r>
              <a:rPr lang="en-US" sz="1600" dirty="0" err="1" smtClean="0"/>
              <a:t>Operational_Mode</a:t>
            </a:r>
            <a:r>
              <a:rPr lang="en-US" sz="1600" dirty="0" smtClean="0"/>
              <a:t> and </a:t>
            </a:r>
            <a:r>
              <a:rPr lang="en-US" sz="1600" dirty="0" err="1" smtClean="0"/>
              <a:t>N_Spacecraft_Maneuver</a:t>
            </a:r>
            <a:r>
              <a:rPr lang="en-US" sz="1600" dirty="0" smtClean="0"/>
              <a:t> attributes in the header of the Geo files</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2000" dirty="0" smtClean="0"/>
              <a:t>When the two attributes are “Normal Operations”, the script drives the converter. Otherwise, the program stops with error message. </a:t>
            </a:r>
          </a:p>
          <a:p>
            <a:pPr lvl="1">
              <a:lnSpc>
                <a:spcPct val="80000"/>
              </a:lnSpc>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838200" y="2971800"/>
            <a:ext cx="8001000" cy="16002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/ATMS&gt;h5dump -a /</a:t>
            </a:r>
            <a:r>
              <a:rPr lang="en-US" sz="1000" dirty="0" err="1" smtClean="0"/>
              <a:t>Data_Products</a:t>
            </a:r>
            <a:r>
              <a:rPr lang="en-US" sz="1000" dirty="0" smtClean="0"/>
              <a:t>/ATMS-SDR-GEO/</a:t>
            </a:r>
            <a:r>
              <a:rPr lang="en-US" sz="1000" dirty="0" err="1" smtClean="0"/>
              <a:t>Operational_Mode</a:t>
            </a:r>
            <a:r>
              <a:rPr lang="en-US" sz="1000" dirty="0" smtClean="0"/>
              <a:t> /net/orbit001x/disk010/pub/AQUA/P72/SDR/GATMO_NPP/2012/01/13/GATMO_npp_d20120113_t2359300_e0000016_b01101_c20120114192323499672_noaa_ops.h5 | </a:t>
            </a:r>
            <a:r>
              <a:rPr lang="en-US" sz="1000" dirty="0" err="1" smtClean="0"/>
              <a:t>grep</a:t>
            </a:r>
            <a:r>
              <a:rPr lang="en-US" sz="1000" dirty="0" smtClean="0"/>
              <a:t> "(0,0)"</a:t>
            </a:r>
          </a:p>
          <a:p>
            <a:r>
              <a:rPr lang="en-US" sz="1000" dirty="0" smtClean="0"/>
              <a:t>   (0,0): "NPP Normal Operations, ATMS Diagnostic"</a:t>
            </a:r>
          </a:p>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/ATMS&gt;h5dump -a /</a:t>
            </a:r>
            <a:r>
              <a:rPr lang="en-US" sz="1000" dirty="0" err="1" smtClean="0"/>
              <a:t>Data_Products</a:t>
            </a:r>
            <a:r>
              <a:rPr lang="en-US" sz="1000" dirty="0" smtClean="0"/>
              <a:t>/ATMS-SDR-GEO/ATMS-SDR-GEO_Gran_0/</a:t>
            </a:r>
            <a:r>
              <a:rPr lang="en-US" sz="1000" dirty="0" err="1" smtClean="0"/>
              <a:t>N_Spacecraft_Maneuver</a:t>
            </a:r>
            <a:r>
              <a:rPr lang="en-US" sz="1000" dirty="0" smtClean="0"/>
              <a:t> /net/orbit001x/disk010/pub/AQUA/P72/SDR/GATMO_NPP/2012/01/13/GATMO_npp_d20120113_t2359300_e0000016_b01101_c20120114192323499672_noaa_ops.h5 | </a:t>
            </a:r>
            <a:r>
              <a:rPr lang="en-US" sz="1000" dirty="0" err="1" smtClean="0"/>
              <a:t>grep</a:t>
            </a:r>
            <a:r>
              <a:rPr lang="en-US" sz="1000" dirty="0" smtClean="0"/>
              <a:t> "(0,0)"</a:t>
            </a:r>
          </a:p>
          <a:p>
            <a:r>
              <a:rPr lang="en-US" sz="1000" dirty="0" smtClean="0">
                <a:solidFill>
                  <a:srgbClr val="C00000"/>
                </a:solidFill>
              </a:rPr>
              <a:t>   (0,0): "Normal Operations"</a:t>
            </a:r>
          </a:p>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/ATMS&gt;</a:t>
            </a:r>
          </a:p>
        </p:txBody>
      </p:sp>
      <p:sp>
        <p:nvSpPr>
          <p:cNvPr id="6" name="Rectangle 5"/>
          <p:cNvSpPr/>
          <p:nvPr/>
        </p:nvSpPr>
        <p:spPr bwMode="auto">
          <a:xfrm>
            <a:off x="838200" y="5181600"/>
            <a:ext cx="8001000" cy="12192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solidFill>
                  <a:srgbClr val="C00000"/>
                </a:solidFill>
              </a:rPr>
              <a:t> if (($</a:t>
            </a:r>
            <a:r>
              <a:rPr lang="en-US" sz="1000" dirty="0" err="1" smtClean="0">
                <a:solidFill>
                  <a:srgbClr val="C00000"/>
                </a:solidFill>
              </a:rPr>
              <a:t>Spacecraft_Maneuver</a:t>
            </a:r>
            <a:r>
              <a:rPr lang="en-US" sz="1000" dirty="0" smtClean="0">
                <a:solidFill>
                  <a:srgbClr val="C00000"/>
                </a:solidFill>
              </a:rPr>
              <a:t> !~ m/Normal Operations/) || ($</a:t>
            </a:r>
            <a:r>
              <a:rPr lang="en-US" sz="1000" dirty="0" err="1" smtClean="0">
                <a:solidFill>
                  <a:srgbClr val="C00000"/>
                </a:solidFill>
              </a:rPr>
              <a:t>Operational_Mode</a:t>
            </a:r>
            <a:r>
              <a:rPr lang="en-US" sz="1000" dirty="0" smtClean="0">
                <a:solidFill>
                  <a:srgbClr val="C00000"/>
                </a:solidFill>
              </a:rPr>
              <a:t> !~ m</a:t>
            </a:r>
          </a:p>
          <a:p>
            <a:r>
              <a:rPr lang="en-US" sz="1000" dirty="0" smtClean="0">
                <a:solidFill>
                  <a:srgbClr val="C00000"/>
                </a:solidFill>
              </a:rPr>
              <a:t>/Normal Operations/)) </a:t>
            </a:r>
            <a:r>
              <a:rPr lang="en-US" sz="1000" dirty="0" smtClean="0"/>
              <a:t>{</a:t>
            </a:r>
          </a:p>
          <a:p>
            <a:r>
              <a:rPr lang="en-US" sz="1000" dirty="0" smtClean="0"/>
              <a:t>         print "Error in granule data. It is Calibration Maneuver or Unknown\n";</a:t>
            </a:r>
          </a:p>
          <a:p>
            <a:r>
              <a:rPr lang="en-US" sz="1000" dirty="0" smtClean="0"/>
              <a:t>         print "${PROGRAM}.pl will now exit.\n";</a:t>
            </a:r>
          </a:p>
          <a:p>
            <a:r>
              <a:rPr lang="en-US" sz="1000" dirty="0" smtClean="0"/>
              <a:t>         $STATUS_NPR_PRODUCT = "NO";</a:t>
            </a:r>
          </a:p>
          <a:p>
            <a:r>
              <a:rPr lang="en-US" sz="1000" dirty="0" smtClean="0"/>
              <a:t>         &amp;</a:t>
            </a:r>
            <a:r>
              <a:rPr lang="en-US" sz="1000" dirty="0" err="1" smtClean="0"/>
              <a:t>make_psf</a:t>
            </a:r>
            <a:r>
              <a:rPr lang="en-US" sz="1000" dirty="0" smtClean="0"/>
              <a:t>();</a:t>
            </a:r>
          </a:p>
          <a:p>
            <a:r>
              <a:rPr lang="en-US" sz="1000" dirty="0" smtClean="0"/>
              <a:t>         </a:t>
            </a:r>
            <a:r>
              <a:rPr lang="en-US" sz="1000" dirty="0" smtClean="0">
                <a:solidFill>
                  <a:srgbClr val="C00000"/>
                </a:solidFill>
              </a:rPr>
              <a:t>exit 1</a:t>
            </a:r>
            <a:r>
              <a:rPr lang="en-US" sz="1000" dirty="0" smtClean="0"/>
              <a:t>;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123</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000" dirty="0" smtClean="0"/>
              <a:t>The unit can extract the Orbit Number from the Geo file header and direct it into the BUFR file. </a:t>
            </a:r>
          </a:p>
          <a:p>
            <a:pPr lvl="1">
              <a:lnSpc>
                <a:spcPct val="80000"/>
              </a:lnSpc>
            </a:pPr>
            <a:endParaRPr lang="en-US" sz="1600" dirty="0" smtClean="0"/>
          </a:p>
          <a:p>
            <a:pPr lvl="1">
              <a:lnSpc>
                <a:spcPct val="80000"/>
              </a:lnSpc>
            </a:pPr>
            <a:r>
              <a:rPr lang="en-US" sz="1600" dirty="0" smtClean="0"/>
              <a:t>Part of GEO header dump</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First FOV variable values in the BUFR file.  </a:t>
            </a:r>
          </a:p>
          <a:p>
            <a:pPr lvl="1">
              <a:lnSpc>
                <a:spcPct val="80000"/>
              </a:lnSpc>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838200" y="2819400"/>
            <a:ext cx="8001000" cy="16002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HDF5 "/net/orbit001x/disk010/pub/AQUA/P72/SDR/GATMO_NPP/2012/01/13/GATMO_npp_d20120113_t2359300_e0000016_b01101_c20120114192323499672_noaa_ops.h5" {</a:t>
            </a:r>
          </a:p>
          <a:p>
            <a:r>
              <a:rPr lang="en-US" sz="1000" dirty="0" smtClean="0"/>
              <a:t>ATTRIBUTE "/</a:t>
            </a:r>
            <a:r>
              <a:rPr lang="en-US" sz="1000" dirty="0" err="1" smtClean="0"/>
              <a:t>Data_Products</a:t>
            </a:r>
            <a:r>
              <a:rPr lang="en-US" sz="1000" dirty="0" smtClean="0"/>
              <a:t>/ATMS-SDR-GEO/ATMS-SDR-</a:t>
            </a:r>
            <a:r>
              <a:rPr lang="en-US" sz="1000" dirty="0" err="1" smtClean="0"/>
              <a:t>GEO_Aggr</a:t>
            </a:r>
            <a:r>
              <a:rPr lang="en-US" sz="1000" dirty="0" smtClean="0"/>
              <a:t>/</a:t>
            </a:r>
            <a:r>
              <a:rPr lang="en-US" sz="1000" dirty="0" err="1" smtClean="0"/>
              <a:t>AggregateBeginningOrbitNumber</a:t>
            </a:r>
            <a:r>
              <a:rPr lang="en-US" sz="1000" dirty="0" smtClean="0"/>
              <a:t>" {</a:t>
            </a:r>
          </a:p>
          <a:p>
            <a:r>
              <a:rPr lang="en-US" sz="1000" dirty="0" smtClean="0"/>
              <a:t>   DATATYPE  H5T_STD_U64BE</a:t>
            </a:r>
          </a:p>
          <a:p>
            <a:r>
              <a:rPr lang="en-US" sz="1000" dirty="0" smtClean="0"/>
              <a:t>   DATASPACE  SIMPLE { ( 1, 1 ) / ( 1, 1 ) }</a:t>
            </a:r>
          </a:p>
          <a:p>
            <a:r>
              <a:rPr lang="en-US" sz="1000" dirty="0" smtClean="0"/>
              <a:t>   DATA {</a:t>
            </a:r>
          </a:p>
          <a:p>
            <a:r>
              <a:rPr lang="en-US" sz="1000" dirty="0" smtClean="0">
                <a:solidFill>
                  <a:srgbClr val="C00000"/>
                </a:solidFill>
              </a:rPr>
              <a:t>   (0,0): 1101</a:t>
            </a:r>
          </a:p>
          <a:p>
            <a:r>
              <a:rPr lang="en-US" sz="1000" dirty="0" smtClean="0"/>
              <a:t>   }</a:t>
            </a:r>
          </a:p>
          <a:p>
            <a:r>
              <a:rPr lang="en-US" sz="1000" dirty="0" smtClean="0"/>
              <a:t>}</a:t>
            </a:r>
          </a:p>
        </p:txBody>
      </p:sp>
      <p:sp>
        <p:nvSpPr>
          <p:cNvPr id="6" name="Rectangle 5"/>
          <p:cNvSpPr/>
          <p:nvPr/>
        </p:nvSpPr>
        <p:spPr bwMode="auto">
          <a:xfrm>
            <a:off x="838200" y="4953000"/>
            <a:ext cx="8001000" cy="15240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      6 YEAR                               0.20120000000000E+004 YEAR</a:t>
            </a:r>
          </a:p>
          <a:p>
            <a:r>
              <a:rPr lang="en-US" sz="1000" dirty="0" smtClean="0"/>
              <a:t>      7 MONTH                              0.10000000000000E+001 MONTH</a:t>
            </a:r>
          </a:p>
          <a:p>
            <a:r>
              <a:rPr lang="en-US" sz="1000" dirty="0" smtClean="0"/>
              <a:t>      8 DAY                                0.13000000000000E+002 DAY</a:t>
            </a:r>
          </a:p>
          <a:p>
            <a:r>
              <a:rPr lang="en-US" sz="1000" dirty="0" smtClean="0"/>
              <a:t>      9 HOUR                               0.23000000000000E+002 HOUR</a:t>
            </a:r>
          </a:p>
          <a:p>
            <a:r>
              <a:rPr lang="en-US" sz="1000" dirty="0" smtClean="0"/>
              <a:t>     10 MINUTE                             0.59000000000000E+002 MINUTE</a:t>
            </a:r>
          </a:p>
          <a:p>
            <a:r>
              <a:rPr lang="en-US" sz="1000" dirty="0" smtClean="0"/>
              <a:t>     11 SECOND                             0.30018000000000E+002 SECOND</a:t>
            </a:r>
          </a:p>
          <a:p>
            <a:r>
              <a:rPr lang="en-US" sz="1000" dirty="0" smtClean="0">
                <a:solidFill>
                  <a:srgbClr val="C00000"/>
                </a:solidFill>
              </a:rPr>
              <a:t>     12 ORBIT NUMBER                       0.11010000000000E+004 NUMERIC</a:t>
            </a:r>
          </a:p>
          <a:p>
            <a:r>
              <a:rPr lang="en-US" sz="1000" dirty="0" smtClean="0"/>
              <a:t>     13 SCAN LINE NUMBER                   0.10000000000000E+001 NUMERIC</a:t>
            </a:r>
          </a:p>
          <a:p>
            <a:r>
              <a:rPr lang="en-US" sz="1000" dirty="0" smtClean="0"/>
              <a:t>     14 FIELD OF VIEW NUMBER               0.10000000000000E+001 NUMERIC</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124</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600" dirty="0" smtClean="0"/>
              <a:t>The satellite Range can be correctly converted into Satellite Height.</a:t>
            </a:r>
          </a:p>
          <a:p>
            <a:pPr lvl="1">
              <a:lnSpc>
                <a:spcPct val="80000"/>
              </a:lnSpc>
            </a:pPr>
            <a:endParaRPr lang="en-US" sz="1600" dirty="0" smtClean="0"/>
          </a:p>
          <a:p>
            <a:pPr lvl="1">
              <a:lnSpc>
                <a:spcPct val="80000"/>
              </a:lnSpc>
            </a:pPr>
            <a:r>
              <a:rPr lang="en-US" dirty="0" err="1" smtClean="0"/>
              <a:t>SatelliteRange</a:t>
            </a:r>
            <a:r>
              <a:rPr lang="en-US" dirty="0" smtClean="0"/>
              <a:t> in the </a:t>
            </a:r>
            <a:r>
              <a:rPr lang="en-US" dirty="0" err="1" smtClean="0"/>
              <a:t>CrIS</a:t>
            </a:r>
            <a:r>
              <a:rPr lang="en-US" dirty="0" smtClean="0"/>
              <a:t>, ATMS, VIIRS SDR Geo files and SST EDR Geo file is the line of sight distance from the satellite to the point on the Earth being viewed.  </a:t>
            </a:r>
          </a:p>
          <a:p>
            <a:pPr>
              <a:lnSpc>
                <a:spcPct val="80000"/>
              </a:lnSpc>
            </a:pPr>
            <a:endParaRPr lang="en-US" sz="2400" dirty="0" smtClean="0"/>
          </a:p>
          <a:p>
            <a:pPr lvl="1">
              <a:lnSpc>
                <a:spcPct val="80000"/>
              </a:lnSpc>
            </a:pPr>
            <a:r>
              <a:rPr lang="en-US" dirty="0" smtClean="0"/>
              <a:t>This has to be converted to the </a:t>
            </a:r>
            <a:r>
              <a:rPr lang="en-US" dirty="0" err="1" smtClean="0"/>
              <a:t>Satellite_Height</a:t>
            </a:r>
            <a:r>
              <a:rPr lang="en-US" dirty="0" smtClean="0"/>
              <a:t> (required in the BUFR file) which is the vertical distance of the satellite to the surface of the Earth.  This is equivalent to the line of sight distance at nadir.  </a:t>
            </a:r>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125</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lvl="1">
              <a:lnSpc>
                <a:spcPct val="80000"/>
              </a:lnSpc>
            </a:pPr>
            <a:r>
              <a:rPr lang="en-US" sz="1600" dirty="0" smtClean="0"/>
              <a:t>The </a:t>
            </a:r>
            <a:r>
              <a:rPr lang="en-US" sz="1600" dirty="0" err="1" smtClean="0"/>
              <a:t>SatelliteRange</a:t>
            </a:r>
            <a:r>
              <a:rPr lang="en-US" sz="1600" dirty="0" smtClean="0"/>
              <a:t> dumped from the ATMS SDR Geo file (in meter) scan line 1.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The calculated </a:t>
            </a:r>
            <a:r>
              <a:rPr lang="en-US" sz="1600" dirty="0" err="1" smtClean="0"/>
              <a:t>Satellite_Height</a:t>
            </a:r>
            <a:r>
              <a:rPr lang="en-US" sz="1600" dirty="0" smtClean="0"/>
              <a:t> of the first FOV in the BUFR file. </a:t>
            </a:r>
          </a:p>
          <a:p>
            <a:pPr lvl="1">
              <a:lnSpc>
                <a:spcPct val="80000"/>
              </a:lnSpc>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762000" y="2057400"/>
            <a:ext cx="8077200" cy="25146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HDF5 "/net/orbit001x/disk010/pub/AQUA/P72/SDR/GATMO_NPP/2012/01/13/GATMO_npp_d20</a:t>
            </a:r>
          </a:p>
          <a:p>
            <a:r>
              <a:rPr lang="en-US" sz="1000" dirty="0" smtClean="0"/>
              <a:t>120113_t2359300_e0000016_b01101_c20120114192323499672_noaa_ops.h5" {</a:t>
            </a:r>
          </a:p>
          <a:p>
            <a:r>
              <a:rPr lang="en-US" sz="1000" dirty="0" smtClean="0"/>
              <a:t>DATASET "/</a:t>
            </a:r>
            <a:r>
              <a:rPr lang="en-US" sz="1000" dirty="0" err="1" smtClean="0"/>
              <a:t>All_Data</a:t>
            </a:r>
            <a:r>
              <a:rPr lang="en-US" sz="1000" dirty="0" smtClean="0"/>
              <a:t>/ATMS-SDR-</a:t>
            </a:r>
            <a:r>
              <a:rPr lang="en-US" sz="1000" dirty="0" err="1" smtClean="0"/>
              <a:t>GEO_All</a:t>
            </a:r>
            <a:r>
              <a:rPr lang="en-US" sz="1000" dirty="0" smtClean="0"/>
              <a:t>/</a:t>
            </a:r>
            <a:r>
              <a:rPr lang="en-US" sz="1000" dirty="0" err="1" smtClean="0"/>
              <a:t>SatelliteRange</a:t>
            </a:r>
            <a:r>
              <a:rPr lang="en-US" sz="1000" dirty="0" smtClean="0"/>
              <a:t>" {</a:t>
            </a:r>
          </a:p>
          <a:p>
            <a:r>
              <a:rPr lang="en-US" sz="1000" dirty="0" smtClean="0"/>
              <a:t>   DATATYPE  H5T_IEEE_F32BE</a:t>
            </a:r>
          </a:p>
          <a:p>
            <a:r>
              <a:rPr lang="en-US" sz="1000" dirty="0" smtClean="0"/>
              <a:t>   DATASPACE  SIMPLE { ( 12, 96 ) / ( H5S_UNLIMITED, H5S_UNLIMITED ) }</a:t>
            </a:r>
          </a:p>
          <a:p>
            <a:r>
              <a:rPr lang="en-US" sz="1000" dirty="0" smtClean="0"/>
              <a:t>   DATA {</a:t>
            </a:r>
          </a:p>
          <a:p>
            <a:r>
              <a:rPr lang="en-US" sz="1000" dirty="0" smtClean="0"/>
              <a:t>   (0,0): 1.5715e+06, 1.51319e+06, 1.4608e+06, 1.41294e+06, 1.36943e+06,</a:t>
            </a:r>
          </a:p>
          <a:p>
            <a:r>
              <a:rPr lang="en-US" sz="1000" dirty="0" smtClean="0"/>
              <a:t>   (0,5): 1.32987e+06, 1.29389e+06, 1.26056e+06, 1.22946e+06, 1.20037e+06,</a:t>
            </a:r>
          </a:p>
          <a:p>
            <a:r>
              <a:rPr lang="en-US" sz="1000" dirty="0" smtClean="0"/>
              <a:t>   (0,10): 1.17363e+06, 1.14923e+06, 1.12622e+06, 1.10452e+06, 1.08414e+06,</a:t>
            </a:r>
          </a:p>
          <a:p>
            <a:r>
              <a:rPr lang="en-US" sz="1000" dirty="0" smtClean="0"/>
              <a:t>   (0,15): 1.06516e+06, 1.04763e+06, 1.03118e+06, 1.0155e+06, 1.00071e+06,</a:t>
            </a:r>
          </a:p>
          <a:p>
            <a:r>
              <a:rPr lang="en-US" sz="1000" dirty="0" smtClean="0"/>
              <a:t>   (0,20): 986965, 974111, 962091, 950574, 939768, 929731, 920409, 911628,</a:t>
            </a:r>
          </a:p>
          <a:p>
            <a:r>
              <a:rPr lang="en-US" sz="1000" dirty="0" smtClean="0"/>
              <a:t>   (0,28): 903330, 895506, 888354, 881728, 875543, 869761, 864405, 859537,</a:t>
            </a:r>
          </a:p>
          <a:p>
            <a:r>
              <a:rPr lang="en-US" sz="1000" dirty="0" smtClean="0"/>
              <a:t>   (0,36): 855110, 851088, 847427, 844144, 841277, 838819, 836691, 834910,</a:t>
            </a:r>
          </a:p>
          <a:p>
            <a:r>
              <a:rPr lang="en-US" sz="1000" dirty="0" smtClean="0"/>
              <a:t>   (0,44): 833496, 832462, 831775, </a:t>
            </a:r>
            <a:r>
              <a:rPr lang="en-US" sz="1000" dirty="0" smtClean="0">
                <a:solidFill>
                  <a:srgbClr val="C00000"/>
                </a:solidFill>
              </a:rPr>
              <a:t>831433, 831442</a:t>
            </a:r>
            <a:r>
              <a:rPr lang="en-US" sz="1000" dirty="0" smtClean="0"/>
              <a:t>, 831812, 832529, 833590,</a:t>
            </a:r>
          </a:p>
          <a:p>
            <a:r>
              <a:rPr lang="en-US" sz="1000" dirty="0" smtClean="0"/>
              <a:t>   (0,52): 835018, 836827, 838996, 841512, 844385, 847668, 851382, 855482,</a:t>
            </a:r>
          </a:p>
          <a:p>
            <a:r>
              <a:rPr lang="en-US" sz="1000" dirty="0" smtClean="0"/>
              <a:t>   (0,60): 859951, 864813, 870157, 876039, 882369, 889052, 896227, 903994,</a:t>
            </a:r>
          </a:p>
          <a:p>
            <a:endParaRPr lang="en-US" sz="1000" dirty="0" smtClean="0"/>
          </a:p>
        </p:txBody>
      </p:sp>
      <p:sp>
        <p:nvSpPr>
          <p:cNvPr id="8" name="Rectangle 7"/>
          <p:cNvSpPr/>
          <p:nvPr/>
        </p:nvSpPr>
        <p:spPr bwMode="auto">
          <a:xfrm>
            <a:off x="762000" y="5257800"/>
            <a:ext cx="8077200" cy="13716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     13 SCAN LINE NUMBER                   0.10000000000000E+001 NUMERIC</a:t>
            </a:r>
          </a:p>
          <a:p>
            <a:r>
              <a:rPr lang="en-US" sz="1000" dirty="0" smtClean="0"/>
              <a:t>     14 FIELD OF VIEW NUMBER               0.10000000000000E+001 NUMERIC</a:t>
            </a:r>
          </a:p>
          <a:p>
            <a:r>
              <a:rPr lang="en-US" sz="1000" dirty="0" smtClean="0"/>
              <a:t>     15 GRANULE LEVEL QUALITY FLAGS        0.16780000000000E+004</a:t>
            </a:r>
          </a:p>
          <a:p>
            <a:r>
              <a:rPr lang="en-US" sz="1000" dirty="0" smtClean="0"/>
              <a:t>     16 SCAN LEVEL QUALITY FLAGS           0.00000000000000E+000 </a:t>
            </a:r>
          </a:p>
          <a:p>
            <a:r>
              <a:rPr lang="en-US" sz="1000" dirty="0" smtClean="0"/>
              <a:t>     17 GEOLOCATION QUALITY                0.00000000000000E+000 </a:t>
            </a:r>
          </a:p>
          <a:p>
            <a:r>
              <a:rPr lang="en-US" sz="1000" dirty="0" smtClean="0"/>
              <a:t>     18 LATITUDE (HIGH ACCURACY)          -0.97470200000000E+001 DEGREE</a:t>
            </a:r>
          </a:p>
          <a:p>
            <a:r>
              <a:rPr lang="en-US" sz="1000" dirty="0" smtClean="0"/>
              <a:t>     19 LONGITUDE (HIGH ACCURACY)          0.31356020000000E+002 DEGREE</a:t>
            </a:r>
          </a:p>
          <a:p>
            <a:r>
              <a:rPr lang="en-US" sz="1000" dirty="0" smtClean="0"/>
              <a:t>     </a:t>
            </a:r>
            <a:r>
              <a:rPr lang="en-US" sz="1000" dirty="0" smtClean="0">
                <a:solidFill>
                  <a:srgbClr val="C00000"/>
                </a:solidFill>
              </a:rPr>
              <a:t>20 HEIGHT OR ALTITUDE                 0.83151000000000E+006 M</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126</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4000" dirty="0" smtClean="0"/>
              <a:t>Test Sequence/Results</a:t>
            </a:r>
            <a:endParaRPr lang="en-US" sz="4000" dirty="0"/>
          </a:p>
        </p:txBody>
      </p:sp>
      <p:sp>
        <p:nvSpPr>
          <p:cNvPr id="2033667" name="Rectangle 3"/>
          <p:cNvSpPr>
            <a:spLocks noGrp="1" noChangeArrowheads="1"/>
          </p:cNvSpPr>
          <p:nvPr>
            <p:ph type="body" idx="1"/>
          </p:nvPr>
        </p:nvSpPr>
        <p:spPr>
          <a:xfrm>
            <a:off x="152400" y="1600200"/>
            <a:ext cx="8839200" cy="4800600"/>
          </a:xfrm>
          <a:noFill/>
          <a:ln/>
        </p:spPr>
        <p:txBody>
          <a:bodyPr/>
          <a:lstStyle/>
          <a:p>
            <a:pPr lvl="1">
              <a:lnSpc>
                <a:spcPct val="80000"/>
              </a:lnSpc>
            </a:pPr>
            <a:endParaRPr lang="en-US" sz="2000" dirty="0" smtClean="0">
              <a:effectLst/>
            </a:endParaRPr>
          </a:p>
          <a:p>
            <a:pPr>
              <a:lnSpc>
                <a:spcPct val="80000"/>
              </a:lnSpc>
            </a:pPr>
            <a:r>
              <a:rPr lang="en-US" sz="2400" dirty="0" smtClean="0">
                <a:effectLst/>
              </a:rPr>
              <a:t>IDPS SST </a:t>
            </a:r>
            <a:r>
              <a:rPr lang="en-US" sz="2400" dirty="0" smtClean="0"/>
              <a:t>BUFR file can be produced successfully. </a:t>
            </a:r>
            <a:r>
              <a:rPr lang="en-US" sz="2400" dirty="0" smtClean="0">
                <a:effectLst/>
              </a:rPr>
              <a:t>  </a:t>
            </a:r>
          </a:p>
          <a:p>
            <a:pPr>
              <a:lnSpc>
                <a:spcPct val="80000"/>
              </a:lnSpc>
              <a:buNone/>
            </a:pPr>
            <a:r>
              <a:rPr lang="en-US" sz="2400" dirty="0" smtClean="0"/>
              <a:t>     </a:t>
            </a:r>
            <a:r>
              <a:rPr lang="en-US" sz="2400" dirty="0" smtClean="0">
                <a:effectLst/>
              </a:rPr>
              <a:t>Here is IDPS SST output for a run at 11:50 on Apr 25, 2012 </a:t>
            </a:r>
          </a:p>
          <a:p>
            <a:pPr>
              <a:lnSpc>
                <a:spcPct val="80000"/>
              </a:lnSpc>
            </a:pPr>
            <a:endParaRPr lang="en-US" sz="2000" dirty="0" smtClean="0">
              <a:effectLst/>
            </a:endParaRPr>
          </a:p>
          <a:p>
            <a:pPr>
              <a:lnSpc>
                <a:spcPct val="80000"/>
              </a:lnSpc>
            </a:pPr>
            <a:endParaRPr lang="en-US" sz="2000" dirty="0" smtClean="0">
              <a:effectLst/>
            </a:endParaRPr>
          </a:p>
          <a:p>
            <a:pPr>
              <a:lnSpc>
                <a:spcPct val="80000"/>
              </a:lnSpc>
            </a:pPr>
            <a:endParaRPr lang="en-US" sz="2000" dirty="0" smtClean="0">
              <a:effectLst/>
            </a:endParaRPr>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r>
              <a:rPr lang="en-US" sz="2000" dirty="0" smtClean="0">
                <a:effectLst/>
              </a:rPr>
              <a:t>	</a:t>
            </a:r>
          </a:p>
          <a:p>
            <a:pPr>
              <a:lnSpc>
                <a:spcPct val="80000"/>
              </a:lnSpc>
              <a:buNone/>
            </a:pPr>
            <a:endParaRPr lang="en-US" sz="2000" dirty="0" smtClean="0"/>
          </a:p>
          <a:p>
            <a:pPr>
              <a:lnSpc>
                <a:spcPct val="80000"/>
              </a:lnSpc>
              <a:buNone/>
            </a:pPr>
            <a:endParaRPr lang="en-US" sz="2000" dirty="0" smtClean="0"/>
          </a:p>
          <a:p>
            <a:pPr>
              <a:lnSpc>
                <a:spcPct val="80000"/>
              </a:lnSpc>
              <a:buNone/>
            </a:pPr>
            <a:r>
              <a:rPr lang="en-US" sz="2000" dirty="0" smtClean="0"/>
              <a:t>     </a:t>
            </a:r>
            <a:endParaRPr lang="en-US" sz="1600" dirty="0">
              <a:effectLst/>
            </a:endParaRPr>
          </a:p>
        </p:txBody>
      </p:sp>
      <p:sp>
        <p:nvSpPr>
          <p:cNvPr id="5" name="Rectangle 4"/>
          <p:cNvSpPr/>
          <p:nvPr/>
        </p:nvSpPr>
        <p:spPr bwMode="auto">
          <a:xfrm>
            <a:off x="685800" y="2895600"/>
            <a:ext cx="7543800" cy="2819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):/disk3/pub/</a:t>
            </a:r>
            <a:r>
              <a:rPr lang="en-US" sz="1200" dirty="0" err="1" smtClean="0"/>
              <a:t>ysong</a:t>
            </a:r>
            <a:r>
              <a:rPr lang="en-US" sz="1200" dirty="0" smtClean="0"/>
              <a:t>/tar/DATA/SST&gt;</a:t>
            </a:r>
            <a:r>
              <a:rPr lang="en-US" sz="1200" dirty="0" err="1" smtClean="0"/>
              <a:t>ls</a:t>
            </a:r>
            <a:r>
              <a:rPr lang="en-US" sz="1200" dirty="0" smtClean="0"/>
              <a:t> -</a:t>
            </a:r>
            <a:r>
              <a:rPr lang="en-US" sz="1200" dirty="0" err="1" smtClean="0"/>
              <a:t>lrt</a:t>
            </a:r>
            <a:endParaRPr lang="en-US" sz="1200" dirty="0" smtClean="0"/>
          </a:p>
          <a:p>
            <a:r>
              <a:rPr lang="en-US" sz="1200" dirty="0" smtClean="0"/>
              <a:t>total 222616</a:t>
            </a:r>
          </a:p>
          <a:p>
            <a:r>
              <a:rPr lang="en-US" sz="1200" dirty="0" smtClean="0"/>
              <a:t>-</a:t>
            </a:r>
            <a:r>
              <a:rPr lang="en-US" sz="1200" dirty="0" err="1" smtClean="0"/>
              <a:t>rw</a:t>
            </a:r>
            <a:r>
              <a:rPr lang="en-US" sz="1200" dirty="0" smtClean="0"/>
              <a:t>-r--r--    1 </a:t>
            </a:r>
            <a:r>
              <a:rPr lang="en-US" sz="1200" dirty="0" err="1" smtClean="0"/>
              <a:t>ysong</a:t>
            </a:r>
            <a:r>
              <a:rPr lang="en-US" sz="1200" dirty="0" smtClean="0"/>
              <a:t>    orbit          7371 Apr 25 11:33 SST_bufr_table.txt</a:t>
            </a:r>
          </a:p>
          <a:p>
            <a:r>
              <a:rPr lang="en-US" sz="1200" dirty="0" smtClean="0"/>
              <a:t>-</a:t>
            </a:r>
            <a:r>
              <a:rPr lang="en-US" sz="1200" dirty="0" err="1" smtClean="0"/>
              <a:t>rw</a:t>
            </a:r>
            <a:r>
              <a:rPr lang="en-US" sz="1200" dirty="0" smtClean="0"/>
              <a:t>-r--r--    1 </a:t>
            </a:r>
            <a:r>
              <a:rPr lang="en-US" sz="1200" dirty="0" err="1" smtClean="0"/>
              <a:t>ysong</a:t>
            </a:r>
            <a:r>
              <a:rPr lang="en-US" sz="1200" dirty="0" smtClean="0"/>
              <a:t>    orbit           566 Apr 25 11:37 </a:t>
            </a:r>
            <a:r>
              <a:rPr lang="en-US" sz="1200" dirty="0" err="1" smtClean="0"/>
              <a:t>NPR.pl.PCF</a:t>
            </a:r>
            <a:endParaRPr lang="en-US" sz="1200" dirty="0" smtClean="0"/>
          </a:p>
          <a:p>
            <a:r>
              <a:rPr lang="en-US" sz="1200" dirty="0" smtClean="0"/>
              <a:t>-</a:t>
            </a:r>
            <a:r>
              <a:rPr lang="en-US" sz="1200" dirty="0" err="1" smtClean="0"/>
              <a:t>rw</a:t>
            </a:r>
            <a:r>
              <a:rPr lang="en-US" sz="1200" dirty="0" smtClean="0"/>
              <a:t>-r--r--    1 </a:t>
            </a:r>
            <a:r>
              <a:rPr lang="en-US" sz="1200" dirty="0" err="1" smtClean="0"/>
              <a:t>ysong</a:t>
            </a:r>
            <a:r>
              <a:rPr lang="en-US" sz="1200" dirty="0" smtClean="0"/>
              <a:t>    orbit           281 Apr 25 11:50 </a:t>
            </a:r>
            <a:r>
              <a:rPr lang="en-US" sz="1200" dirty="0" err="1" smtClean="0"/>
              <a:t>npr.filenames</a:t>
            </a:r>
            <a:endParaRPr lang="en-US" sz="1200" dirty="0" smtClean="0"/>
          </a:p>
          <a:p>
            <a:r>
              <a:rPr lang="en-US" sz="1200" dirty="0" smtClean="0"/>
              <a:t>-</a:t>
            </a:r>
            <a:r>
              <a:rPr lang="en-US" sz="1200" dirty="0" err="1" smtClean="0"/>
              <a:t>rwxr</a:t>
            </a:r>
            <a:r>
              <a:rPr lang="en-US" sz="1200" dirty="0" smtClean="0"/>
              <a:t>-</a:t>
            </a:r>
            <a:r>
              <a:rPr lang="en-US" sz="1200" dirty="0" err="1" smtClean="0"/>
              <a:t>xr</a:t>
            </a:r>
            <a:r>
              <a:rPr lang="en-US" sz="1200" dirty="0" smtClean="0"/>
              <a:t>-x    1 </a:t>
            </a:r>
            <a:r>
              <a:rPr lang="en-US" sz="1200" dirty="0" err="1" smtClean="0"/>
              <a:t>ysong</a:t>
            </a:r>
            <a:r>
              <a:rPr lang="en-US" sz="1200" dirty="0" smtClean="0"/>
              <a:t>    orbit      19709008 Apr 25 11:50 VSSTO_npp_d20100908_t2048384_e2050029_b00041_c20110407231002845709_noaa_ops.nc</a:t>
            </a:r>
          </a:p>
          <a:p>
            <a:r>
              <a:rPr lang="en-US" sz="1200" dirty="0" smtClean="0"/>
              <a:t>-</a:t>
            </a:r>
            <a:r>
              <a:rPr lang="en-US" sz="1200" dirty="0" err="1" smtClean="0"/>
              <a:t>rwxr</a:t>
            </a:r>
            <a:r>
              <a:rPr lang="en-US" sz="1200" dirty="0" smtClean="0"/>
              <a:t>-</a:t>
            </a:r>
            <a:r>
              <a:rPr lang="en-US" sz="1200" dirty="0" err="1" smtClean="0"/>
              <a:t>xr</a:t>
            </a:r>
            <a:r>
              <a:rPr lang="en-US" sz="1200" dirty="0" smtClean="0"/>
              <a:t>-x    1 </a:t>
            </a:r>
            <a:r>
              <a:rPr lang="en-US" sz="1200" dirty="0" err="1" smtClean="0"/>
              <a:t>ysong</a:t>
            </a:r>
            <a:r>
              <a:rPr lang="en-US" sz="1200" dirty="0" smtClean="0"/>
              <a:t>    orbit      81188752 Apr 25 11:50 GMTCO_npp_d20100908_t2048384_e2050029_b00041_c20110407231002844372_noaa_ops.nc</a:t>
            </a:r>
          </a:p>
          <a:p>
            <a:r>
              <a:rPr lang="en-US" sz="1200" dirty="0" smtClean="0"/>
              <a:t>-</a:t>
            </a:r>
            <a:r>
              <a:rPr lang="en-US" sz="1200" dirty="0" err="1" smtClean="0"/>
              <a:t>rw</a:t>
            </a:r>
            <a:r>
              <a:rPr lang="en-US" sz="1200" dirty="0" smtClean="0"/>
              <a:t>-r--r--    1 </a:t>
            </a:r>
            <a:r>
              <a:rPr lang="en-US" sz="1200" dirty="0" err="1" smtClean="0"/>
              <a:t>ysong</a:t>
            </a:r>
            <a:r>
              <a:rPr lang="en-US" sz="1200" dirty="0" smtClean="0"/>
              <a:t>    orbit      13048328 Apr 25 11:51 SST_v1r0_npp_s201009082048384_e201009082050029_c201204251550300.bufr</a:t>
            </a:r>
          </a:p>
          <a:p>
            <a:r>
              <a:rPr lang="en-US" sz="1200" dirty="0" smtClean="0"/>
              <a:t>-</a:t>
            </a:r>
            <a:r>
              <a:rPr lang="en-US" sz="1200" dirty="0" err="1" smtClean="0"/>
              <a:t>rw</a:t>
            </a:r>
            <a:r>
              <a:rPr lang="en-US" sz="1200" dirty="0" smtClean="0"/>
              <a:t>-r--r--    1 </a:t>
            </a:r>
            <a:r>
              <a:rPr lang="en-US" sz="1200" dirty="0" err="1" smtClean="0"/>
              <a:t>ysong</a:t>
            </a:r>
            <a:r>
              <a:rPr lang="en-US" sz="1200" dirty="0" smtClean="0"/>
              <a:t>    orbit          1940 Apr 25 11:51 </a:t>
            </a:r>
            <a:r>
              <a:rPr lang="en-US" sz="1200" dirty="0" err="1" smtClean="0"/>
              <a:t>NPR.pl.log</a:t>
            </a:r>
            <a:endParaRPr lang="en-US" sz="1200" dirty="0" smtClean="0"/>
          </a:p>
          <a:p>
            <a:r>
              <a:rPr lang="en-US" sz="1200" dirty="0" smtClean="0"/>
              <a:t>-</a:t>
            </a:r>
            <a:r>
              <a:rPr lang="en-US" sz="1200" dirty="0" err="1" smtClean="0"/>
              <a:t>rw</a:t>
            </a:r>
            <a:r>
              <a:rPr lang="en-US" sz="1200" dirty="0" smtClean="0"/>
              <a:t>-r--r--    1 </a:t>
            </a:r>
            <a:r>
              <a:rPr lang="en-US" sz="1200" dirty="0" err="1" smtClean="0"/>
              <a:t>ysong</a:t>
            </a:r>
            <a:r>
              <a:rPr lang="en-US" sz="1200" dirty="0" smtClean="0"/>
              <a:t>    orbit            69 Apr 25 11:51 </a:t>
            </a:r>
            <a:r>
              <a:rPr lang="en-US" sz="1200" dirty="0" err="1" smtClean="0"/>
              <a:t>NPR.pl.PSF</a:t>
            </a:r>
            <a:endParaRPr lang="en-US" sz="1200" dirty="0" smtClean="0"/>
          </a:p>
          <a:p>
            <a:r>
              <a:rPr lang="en-US" sz="1200" dirty="0" smtClean="0"/>
              <a:t>orbit002b(</a:t>
            </a:r>
            <a:r>
              <a:rPr lang="en-US" sz="1200" dirty="0" err="1" smtClean="0"/>
              <a:t>ysong</a:t>
            </a:r>
            <a:r>
              <a:rPr lang="en-US" sz="1200" dirty="0" smtClean="0"/>
              <a:t>):/disk3/pub/</a:t>
            </a:r>
            <a:r>
              <a:rPr lang="en-US" sz="1200" dirty="0" err="1" smtClean="0"/>
              <a:t>ysong</a:t>
            </a:r>
            <a:r>
              <a:rPr lang="en-US" sz="1200" dirty="0" smtClean="0"/>
              <a:t>/tar/DATA/SST&gt;</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127</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4000" dirty="0" smtClean="0"/>
              <a:t>Test 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000" dirty="0" smtClean="0">
                <a:effectLst/>
              </a:rPr>
              <a:t>Dumped the contents of the log file </a:t>
            </a:r>
            <a:r>
              <a:rPr lang="en-US" sz="2000" dirty="0" smtClean="0"/>
              <a:t>(</a:t>
            </a:r>
            <a:r>
              <a:rPr lang="en-US" sz="2000" dirty="0" err="1" smtClean="0"/>
              <a:t>NPR.pl.log</a:t>
            </a:r>
            <a:r>
              <a:rPr lang="en-US" sz="2000" dirty="0" smtClean="0">
                <a:effectLst/>
              </a:rPr>
              <a:t>) to show that everything ran correctly. There were no error in the script itself, any of the system calls, the main program, its subroutines and BUFR library calls.  This log file contained the starting and ending times indicating everything completed in 37 seconds of clock time.  The CPU for the main program is </a:t>
            </a:r>
            <a:r>
              <a:rPr lang="en-US" sz="2000" dirty="0" smtClean="0"/>
              <a:t>34</a:t>
            </a:r>
            <a:r>
              <a:rPr lang="en-US" sz="2000" dirty="0" smtClean="0">
                <a:effectLst/>
              </a:rPr>
              <a:t> seconds for one IDPS SST granule data.</a:t>
            </a:r>
          </a:p>
          <a:p>
            <a:pPr>
              <a:lnSpc>
                <a:spcPct val="80000"/>
              </a:lnSpc>
            </a:pPr>
            <a:endParaRPr lang="en-US" sz="2000" dirty="0" smtClean="0">
              <a:effectLst/>
            </a:endParaRPr>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pPr>
            <a:endParaRPr lang="en-US" sz="2000" dirty="0" smtClean="0">
              <a:effectLst/>
            </a:endParaRPr>
          </a:p>
          <a:p>
            <a:pPr>
              <a:lnSpc>
                <a:spcPct val="80000"/>
              </a:lnSpc>
            </a:pPr>
            <a:endParaRPr lang="en-US" sz="2000" dirty="0">
              <a:effectLst/>
            </a:endParaRPr>
          </a:p>
        </p:txBody>
      </p:sp>
      <p:sp>
        <p:nvSpPr>
          <p:cNvPr id="6" name="Rectangle 5"/>
          <p:cNvSpPr/>
          <p:nvPr/>
        </p:nvSpPr>
        <p:spPr bwMode="auto">
          <a:xfrm>
            <a:off x="533400" y="3429000"/>
            <a:ext cx="7467600" cy="2819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Starting at Wed Apr 25 11:50:29 EDT 2012</a:t>
            </a:r>
          </a:p>
          <a:p>
            <a:r>
              <a:rPr lang="en-US" sz="1200" dirty="0" smtClean="0"/>
              <a:t>start_h5augjpss=1335369029, end_h5augjpss=1335369030, h5_time=1</a:t>
            </a:r>
          </a:p>
          <a:p>
            <a:r>
              <a:rPr lang="en-US" sz="1200" dirty="0" smtClean="0"/>
              <a:t> </a:t>
            </a:r>
            <a:r>
              <a:rPr lang="en-US" sz="1200" dirty="0" err="1" smtClean="0"/>
              <a:t>main_npr</a:t>
            </a:r>
            <a:r>
              <a:rPr lang="en-US" sz="1200" dirty="0" smtClean="0"/>
              <a:t> is now starting.</a:t>
            </a:r>
          </a:p>
          <a:p>
            <a:r>
              <a:rPr lang="en-US" sz="1200" dirty="0" smtClean="0"/>
              <a:t> </a:t>
            </a:r>
            <a:r>
              <a:rPr lang="en-US" sz="1200" dirty="0" err="1" smtClean="0"/>
              <a:t>BUFR_FileName</a:t>
            </a:r>
            <a:r>
              <a:rPr lang="en-US" sz="1200" dirty="0" smtClean="0"/>
              <a:t>=SST_v1r0_npp_s201009082048384_e201009082050029_c201204251550300.bufr                                                                           </a:t>
            </a:r>
          </a:p>
          <a:p>
            <a:r>
              <a:rPr lang="en-US" sz="1200" dirty="0" smtClean="0"/>
              <a:t> </a:t>
            </a:r>
            <a:r>
              <a:rPr lang="en-US" sz="1200" dirty="0" err="1" smtClean="0"/>
              <a:t>Total_Allocation</a:t>
            </a:r>
            <a:r>
              <a:rPr lang="en-US" sz="1200" dirty="0" smtClean="0"/>
              <a:t> =  83561484</a:t>
            </a:r>
          </a:p>
          <a:p>
            <a:r>
              <a:rPr lang="en-US" sz="1200" dirty="0" smtClean="0"/>
              <a:t> </a:t>
            </a:r>
            <a:r>
              <a:rPr lang="en-US" sz="1200" dirty="0" err="1" smtClean="0"/>
              <a:t>Total_Allocation</a:t>
            </a:r>
            <a:r>
              <a:rPr lang="en-US" sz="1200" dirty="0" smtClean="0"/>
              <a:t> =  39321616</a:t>
            </a:r>
          </a:p>
          <a:p>
            <a:r>
              <a:rPr lang="en-US" sz="1200" dirty="0" smtClean="0"/>
              <a:t>++++++++++++++BUFR ARCHIVE LIBRARY+++++++++++++++++</a:t>
            </a:r>
          </a:p>
          <a:p>
            <a:r>
              <a:rPr lang="en-US" sz="1200" dirty="0" smtClean="0"/>
              <a:t> BUFRLIB: MAXOUT - THE RECORD LENGTH OF ALL BUFR MESSAGES CREATED FROM THIS POINT ON IS BEING CHANGED FROM   10000 TO   50000</a:t>
            </a:r>
          </a:p>
          <a:p>
            <a:r>
              <a:rPr lang="en-US" sz="1200" dirty="0" smtClean="0"/>
              <a:t> ++++++++++++++BUFR ARCHIVE LIBRARY+++++++++++++++++</a:t>
            </a:r>
          </a:p>
          <a:p>
            <a:r>
              <a:rPr lang="en-US" sz="1200" dirty="0" err="1" smtClean="0"/>
              <a:t>main_npr</a:t>
            </a:r>
            <a:r>
              <a:rPr lang="en-US" sz="1200" dirty="0" smtClean="0"/>
              <a:t> is now finished.</a:t>
            </a:r>
          </a:p>
          <a:p>
            <a:r>
              <a:rPr lang="en-US" sz="1200" dirty="0" smtClean="0"/>
              <a:t> </a:t>
            </a:r>
            <a:r>
              <a:rPr lang="en-US" sz="1200" dirty="0" smtClean="0">
                <a:solidFill>
                  <a:srgbClr val="FF0000"/>
                </a:solidFill>
              </a:rPr>
              <a:t>CPU time for the whole program is: 34.1499999999999986</a:t>
            </a:r>
          </a:p>
          <a:p>
            <a:r>
              <a:rPr lang="en-US" sz="1200" dirty="0" err="1" smtClean="0">
                <a:solidFill>
                  <a:srgbClr val="FF0000"/>
                </a:solidFill>
              </a:rPr>
              <a:t>Total_time</a:t>
            </a:r>
            <a:r>
              <a:rPr lang="en-US" sz="1200" dirty="0" smtClean="0">
                <a:solidFill>
                  <a:srgbClr val="FF0000"/>
                </a:solidFill>
              </a:rPr>
              <a:t>=37</a:t>
            </a:r>
          </a:p>
          <a:p>
            <a:r>
              <a:rPr lang="en-US" sz="1200" dirty="0" smtClean="0"/>
              <a:t>Ending at Wed Apr 25 11:51:06 EDT 2012</a:t>
            </a:r>
          </a:p>
          <a:p>
            <a:endParaRPr lang="en-US" sz="1200"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128</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000" dirty="0" smtClean="0">
                <a:effectLst/>
              </a:rPr>
              <a:t>The created SST BUFR file can be read back into NetCDF4 to verify the products. </a:t>
            </a:r>
            <a:endParaRPr lang="en-US" sz="2000" dirty="0" smtClean="0"/>
          </a:p>
          <a:p>
            <a:pPr lvl="1">
              <a:lnSpc>
                <a:spcPct val="80000"/>
              </a:lnSpc>
            </a:pPr>
            <a:r>
              <a:rPr lang="en-US" sz="1800" dirty="0" smtClean="0"/>
              <a:t>Part of Skin SST that are converted back from its BUFR file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lvl="1">
              <a:lnSpc>
                <a:spcPct val="80000"/>
              </a:lnSpc>
            </a:pPr>
            <a:r>
              <a:rPr lang="en-US" sz="1800" dirty="0" smtClean="0">
                <a:ea typeface="+mn-ea"/>
                <a:cs typeface="+mn-cs"/>
              </a:rPr>
              <a:t>Part of Skin SST in the original HDF5 file.</a:t>
            </a:r>
          </a:p>
          <a:p>
            <a:pPr>
              <a:lnSpc>
                <a:spcPct val="80000"/>
              </a:lnSpc>
            </a:pPr>
            <a:endParaRPr lang="en-US" sz="2000" dirty="0" smtClean="0">
              <a:effectLst/>
            </a:endParaRPr>
          </a:p>
          <a:p>
            <a:pPr>
              <a:lnSpc>
                <a:spcPct val="80000"/>
              </a:lnSpc>
            </a:pPr>
            <a:endParaRPr lang="en-US" sz="2000" dirty="0" smtClean="0"/>
          </a:p>
          <a:p>
            <a:pPr>
              <a:lnSpc>
                <a:spcPct val="80000"/>
              </a:lnSpc>
            </a:pPr>
            <a:endParaRPr lang="en-US" sz="2000" dirty="0" smtClean="0">
              <a:effectLst/>
            </a:endParaRPr>
          </a:p>
          <a:p>
            <a:pPr>
              <a:lnSpc>
                <a:spcPct val="80000"/>
              </a:lnSpc>
            </a:pPr>
            <a:endParaRPr lang="en-US" sz="2000" dirty="0" smtClean="0"/>
          </a:p>
          <a:p>
            <a:pPr>
              <a:lnSpc>
                <a:spcPct val="80000"/>
              </a:lnSpc>
            </a:pPr>
            <a:endParaRPr lang="en-US" sz="2000" dirty="0" smtClean="0">
              <a:effectLst/>
            </a:endParaRPr>
          </a:p>
          <a:p>
            <a:pPr>
              <a:lnSpc>
                <a:spcPct val="80000"/>
              </a:lnSpc>
              <a:buNone/>
            </a:pPr>
            <a:endParaRPr lang="en-US" sz="2000" dirty="0">
              <a:effectLst/>
            </a:endParaRPr>
          </a:p>
        </p:txBody>
      </p:sp>
      <p:sp>
        <p:nvSpPr>
          <p:cNvPr id="7" name="Rectangle 6"/>
          <p:cNvSpPr/>
          <p:nvPr/>
        </p:nvSpPr>
        <p:spPr bwMode="auto">
          <a:xfrm>
            <a:off x="685800" y="2667000"/>
            <a:ext cx="7924800" cy="1295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200" dirty="0" smtClean="0"/>
              <a:t> </a:t>
            </a:r>
            <a:r>
              <a:rPr lang="fr-FR" sz="1200" dirty="0" err="1" smtClean="0"/>
              <a:t>SkinSSTFactors</a:t>
            </a:r>
            <a:r>
              <a:rPr lang="fr-FR" sz="1200" dirty="0" smtClean="0"/>
              <a:t> = 0.0008393486, 265 ;</a:t>
            </a:r>
          </a:p>
          <a:p>
            <a:r>
              <a:rPr lang="fr-FR" sz="1200" dirty="0" smtClean="0"/>
              <a:t> </a:t>
            </a:r>
            <a:r>
              <a:rPr lang="fr-FR" sz="1200" dirty="0" err="1" smtClean="0"/>
              <a:t>SkinSST</a:t>
            </a:r>
            <a:r>
              <a:rPr lang="fr-FR" sz="1200" dirty="0" smtClean="0"/>
              <a:t>  =</a:t>
            </a:r>
          </a:p>
          <a:p>
            <a:r>
              <a:rPr lang="fr-FR" sz="1200" dirty="0" smtClean="0"/>
              <a:t>    -9999, -9999, -9999, -9999, -9999, -9999, -9999, -9999, -9999, -9999,</a:t>
            </a:r>
          </a:p>
          <a:p>
            <a:r>
              <a:rPr lang="fr-FR" sz="1200" dirty="0" smtClean="0"/>
              <a:t>    </a:t>
            </a:r>
            <a:r>
              <a:rPr lang="fr-FR" sz="1200" dirty="0" smtClean="0">
                <a:solidFill>
                  <a:srgbClr val="FF0000"/>
                </a:solidFill>
              </a:rPr>
              <a:t>36147, 37874, 38017, 38112</a:t>
            </a:r>
            <a:r>
              <a:rPr lang="fr-FR" sz="1200" dirty="0" smtClean="0"/>
              <a:t>, -9999, -9999, -9999, </a:t>
            </a:r>
            <a:r>
              <a:rPr lang="fr-FR" sz="1200" dirty="0" smtClean="0">
                <a:solidFill>
                  <a:srgbClr val="FF0000"/>
                </a:solidFill>
              </a:rPr>
              <a:t>37624, 37386, 37374</a:t>
            </a:r>
            <a:r>
              <a:rPr lang="fr-FR" sz="1200" dirty="0" smtClean="0"/>
              <a:t>,</a:t>
            </a:r>
          </a:p>
          <a:p>
            <a:r>
              <a:rPr lang="fr-FR" sz="1200" dirty="0" smtClean="0"/>
              <a:t>    </a:t>
            </a:r>
            <a:r>
              <a:rPr lang="fr-FR" sz="1200" dirty="0" smtClean="0">
                <a:solidFill>
                  <a:srgbClr val="FF0000"/>
                </a:solidFill>
              </a:rPr>
              <a:t>38053, 38803, 38708, 38565, 38708, 38708, 38887, 39077, 38839, 38124,</a:t>
            </a:r>
          </a:p>
          <a:p>
            <a:r>
              <a:rPr lang="fr-FR" sz="1200" dirty="0" smtClean="0"/>
              <a:t>    </a:t>
            </a:r>
            <a:r>
              <a:rPr lang="fr-FR" sz="1200" dirty="0" smtClean="0">
                <a:solidFill>
                  <a:srgbClr val="FF0000"/>
                </a:solidFill>
              </a:rPr>
              <a:t>37600, 37409, 38732, 38255, 38589, 38398, </a:t>
            </a:r>
            <a:r>
              <a:rPr lang="fr-FR" sz="1200" dirty="0" smtClean="0"/>
              <a:t>-9999</a:t>
            </a:r>
            <a:r>
              <a:rPr lang="fr-FR" sz="1200" dirty="0" smtClean="0">
                <a:solidFill>
                  <a:srgbClr val="FF0000"/>
                </a:solidFill>
              </a:rPr>
              <a:t>, 37147, 37958, 38148,</a:t>
            </a:r>
          </a:p>
        </p:txBody>
      </p:sp>
      <p:sp>
        <p:nvSpPr>
          <p:cNvPr id="6" name="Rectangle 5"/>
          <p:cNvSpPr/>
          <p:nvPr/>
        </p:nvSpPr>
        <p:spPr bwMode="auto">
          <a:xfrm>
            <a:off x="685800" y="4419600"/>
            <a:ext cx="8153400" cy="22098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900" dirty="0" smtClean="0"/>
              <a:t> </a:t>
            </a:r>
            <a:r>
              <a:rPr lang="fr-FR" sz="1200" dirty="0" smtClean="0"/>
              <a:t>DATASET "</a:t>
            </a:r>
            <a:r>
              <a:rPr lang="fr-FR" sz="1200" dirty="0" err="1" smtClean="0"/>
              <a:t>SkinSSTFactors</a:t>
            </a:r>
            <a:r>
              <a:rPr lang="fr-FR" sz="1200" dirty="0" smtClean="0"/>
              <a:t>" { (0): 0.000839349, 265 }</a:t>
            </a:r>
          </a:p>
          <a:p>
            <a:r>
              <a:rPr lang="fr-FR" sz="1200" dirty="0" smtClean="0"/>
              <a:t>  DATASET "</a:t>
            </a:r>
            <a:r>
              <a:rPr lang="fr-FR" sz="1200" dirty="0" err="1" smtClean="0"/>
              <a:t>SkinSST</a:t>
            </a:r>
            <a:r>
              <a:rPr lang="fr-FR" sz="1200" dirty="0" smtClean="0"/>
              <a:t>" {</a:t>
            </a:r>
          </a:p>
          <a:p>
            <a:r>
              <a:rPr lang="fr-FR" sz="1200" dirty="0" smtClean="0"/>
              <a:t>            DATATYPE  H5T_STD_U16BE</a:t>
            </a:r>
          </a:p>
          <a:p>
            <a:r>
              <a:rPr lang="fr-FR" sz="1200" dirty="0" smtClean="0"/>
              <a:t>            DATASPACE  SIMPLE { ( 768, 3200 ) / ( H5S_UNLIMITED, H5S_UNLIMITED )</a:t>
            </a:r>
          </a:p>
          <a:p>
            <a:r>
              <a:rPr lang="fr-FR" sz="1200" dirty="0" smtClean="0"/>
              <a:t> }</a:t>
            </a:r>
          </a:p>
          <a:p>
            <a:r>
              <a:rPr lang="fr-FR" sz="1200" dirty="0" smtClean="0"/>
              <a:t>            DATA {</a:t>
            </a:r>
          </a:p>
          <a:p>
            <a:r>
              <a:rPr lang="fr-FR" sz="1200" dirty="0" smtClean="0"/>
              <a:t>            (0,1256): 65535, 65535, 65535, 65535, </a:t>
            </a:r>
            <a:r>
              <a:rPr lang="fr-FR" sz="1200" dirty="0" smtClean="0">
                <a:solidFill>
                  <a:srgbClr val="FF0000"/>
                </a:solidFill>
              </a:rPr>
              <a:t>36148, 37874, 38014, 38109</a:t>
            </a:r>
            <a:r>
              <a:rPr lang="fr-FR" sz="1200" dirty="0" smtClean="0"/>
              <a:t>,</a:t>
            </a:r>
          </a:p>
          <a:p>
            <a:r>
              <a:rPr lang="fr-FR" sz="1200" dirty="0" smtClean="0"/>
              <a:t>            (0,1264): 65535, 65535, 65535, </a:t>
            </a:r>
            <a:r>
              <a:rPr lang="fr-FR" sz="1200" dirty="0" smtClean="0">
                <a:solidFill>
                  <a:srgbClr val="FF0000"/>
                </a:solidFill>
              </a:rPr>
              <a:t>37625, 37382, 37380, 38048, 38805</a:t>
            </a:r>
            <a:r>
              <a:rPr lang="fr-FR" sz="1200" dirty="0" smtClean="0"/>
              <a:t>,</a:t>
            </a:r>
          </a:p>
          <a:p>
            <a:r>
              <a:rPr lang="fr-FR" sz="1200" dirty="0" smtClean="0"/>
              <a:t>            (0,1272): </a:t>
            </a:r>
            <a:r>
              <a:rPr lang="fr-FR" sz="1200" dirty="0" smtClean="0">
                <a:solidFill>
                  <a:srgbClr val="FF0000"/>
                </a:solidFill>
              </a:rPr>
              <a:t>38709, 38566, 38705, 38704, 38890, 39076, 38838, 38124</a:t>
            </a:r>
            <a:r>
              <a:rPr lang="fr-FR" sz="1200" dirty="0" smtClean="0"/>
              <a:t>,</a:t>
            </a:r>
          </a:p>
          <a:p>
            <a:r>
              <a:rPr lang="fr-FR" sz="1200" dirty="0" smtClean="0"/>
              <a:t>            (0,1280): </a:t>
            </a:r>
            <a:r>
              <a:rPr lang="fr-FR" sz="1200" dirty="0" smtClean="0">
                <a:solidFill>
                  <a:srgbClr val="FF0000"/>
                </a:solidFill>
              </a:rPr>
              <a:t>37597, 37405, 38734, 38260, 38586, 38394, </a:t>
            </a:r>
            <a:r>
              <a:rPr lang="fr-FR" sz="1200" dirty="0" smtClean="0"/>
              <a:t>65535,</a:t>
            </a:r>
            <a:r>
              <a:rPr lang="fr-FR" sz="1200" dirty="0" smtClean="0">
                <a:solidFill>
                  <a:srgbClr val="FF0000"/>
                </a:solidFill>
              </a:rPr>
              <a:t> 37147,</a:t>
            </a:r>
          </a:p>
          <a:p>
            <a:r>
              <a:rPr lang="fr-FR" sz="1200" dirty="0" smtClean="0"/>
              <a:t>            (0,1288): </a:t>
            </a:r>
            <a:r>
              <a:rPr lang="fr-FR" sz="1200" dirty="0" smtClean="0">
                <a:solidFill>
                  <a:srgbClr val="FF0000"/>
                </a:solidFill>
              </a:rPr>
              <a:t>37963, 38150</a:t>
            </a:r>
            <a:r>
              <a:rPr lang="fr-FR" sz="1200" dirty="0" smtClean="0"/>
              <a:t>, 37959, 37194, 65535, 65535, 65535, 65535,</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129</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1800" dirty="0" smtClean="0">
                <a:effectLst/>
              </a:rPr>
              <a:t>The created SST BUFR file can also be read with the ECMWF BUFR library. This indicates that the product is readable among global </a:t>
            </a:r>
            <a:r>
              <a:rPr lang="en-US" sz="1800" dirty="0" smtClean="0"/>
              <a:t>user communities.</a:t>
            </a:r>
          </a:p>
          <a:p>
            <a:pPr lvl="1">
              <a:lnSpc>
                <a:spcPct val="80000"/>
              </a:lnSpc>
            </a:pPr>
            <a:r>
              <a:rPr lang="en-US" sz="1800" dirty="0" smtClean="0"/>
              <a:t>The first message read from the BUFR file with ECMWF BUFR library.</a:t>
            </a:r>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685800" y="2514600"/>
            <a:ext cx="7086600" cy="41910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000" dirty="0" smtClean="0"/>
              <a:t>     </a:t>
            </a:r>
            <a:r>
              <a:rPr lang="fr-FR" sz="800" dirty="0" smtClean="0"/>
              <a:t>1 SATELLITE IDENTIFIER               0.22400000000000E+003 CODE TABLE 1007</a:t>
            </a:r>
          </a:p>
          <a:p>
            <a:r>
              <a:rPr lang="fr-FR" sz="800" dirty="0" smtClean="0"/>
              <a:t>      2 IDENTIFICATION OF ORIGINATING/GE   0.16000000000000E+003 CODE TABLE 1033</a:t>
            </a:r>
          </a:p>
          <a:p>
            <a:r>
              <a:rPr lang="fr-FR" sz="800" dirty="0" smtClean="0"/>
              <a:t>      3 IDENTIFICATION OF ORIGINATING/GE   0.00000000000000E+000 CODE TABLE 1034</a:t>
            </a:r>
          </a:p>
          <a:p>
            <a:r>
              <a:rPr lang="fr-FR" sz="800" dirty="0" smtClean="0"/>
              <a:t>      4 SATELLITE INSTRUMENTS              0.61600000000000E+003 CODE TABLE 2019</a:t>
            </a:r>
          </a:p>
          <a:p>
            <a:r>
              <a:rPr lang="fr-FR" sz="800" dirty="0" smtClean="0"/>
              <a:t>      5 SATELLITE CLASSIFICATION           0.30000000000000E+001 CODE TABLE 2020</a:t>
            </a:r>
          </a:p>
          <a:p>
            <a:r>
              <a:rPr lang="fr-FR" sz="800" dirty="0" smtClean="0"/>
              <a:t>      6 YEAR                               0.20100000000000E+004 YEAR</a:t>
            </a:r>
          </a:p>
          <a:p>
            <a:r>
              <a:rPr lang="fr-FR" sz="800" dirty="0" smtClean="0"/>
              <a:t>      7 MONTH                              0.90000000000000E+001 MONTH</a:t>
            </a:r>
          </a:p>
          <a:p>
            <a:r>
              <a:rPr lang="fr-FR" sz="800" dirty="0" smtClean="0"/>
              <a:t>      8 DAY                                0.80000000000000E+001 DAY</a:t>
            </a:r>
          </a:p>
          <a:p>
            <a:r>
              <a:rPr lang="fr-FR" sz="800" dirty="0" smtClean="0"/>
              <a:t>      9 HOUR                               0.20000000000000E+002 HOUR</a:t>
            </a:r>
          </a:p>
          <a:p>
            <a:r>
              <a:rPr lang="fr-FR" sz="800" dirty="0" smtClean="0"/>
              <a:t>     10 MINUTE                             0.48000000000000E+002 MINUTE</a:t>
            </a:r>
          </a:p>
          <a:p>
            <a:r>
              <a:rPr lang="fr-FR" sz="800" dirty="0" smtClean="0"/>
              <a:t>     11 SECOND                             0.38465000000000E+002 SECOND</a:t>
            </a:r>
          </a:p>
          <a:p>
            <a:r>
              <a:rPr lang="fr-FR" sz="800" dirty="0" smtClean="0"/>
              <a:t>     12 ORBIT NUMBER                       0.41000000000000E+002 NUMERIC</a:t>
            </a:r>
          </a:p>
          <a:p>
            <a:r>
              <a:rPr lang="fr-FR" sz="800" dirty="0" smtClean="0"/>
              <a:t>     13 SCAN LINE NUMBER                   0.10000000000000E+001 NUMERIC</a:t>
            </a:r>
          </a:p>
          <a:p>
            <a:r>
              <a:rPr lang="fr-FR" sz="800" dirty="0" smtClean="0"/>
              <a:t>     14 FIELD OF VIEW NUMBER               0.12610000000000E+004 NUMERIC</a:t>
            </a:r>
          </a:p>
          <a:p>
            <a:r>
              <a:rPr lang="fr-FR" sz="800" dirty="0" smtClean="0"/>
              <a:t>     15 GEOLOCATION QUALITY FLAGS          0.00000000000000E+000 FLAG TABLE 33082                                     </a:t>
            </a:r>
          </a:p>
          <a:p>
            <a:r>
              <a:rPr lang="fr-FR" sz="800" dirty="0" smtClean="0"/>
              <a:t>     16 LATITUDE (HIGH ACCURACY)           0.30260700000000E+001 DEGREE</a:t>
            </a:r>
          </a:p>
          <a:p>
            <a:r>
              <a:rPr lang="fr-FR" sz="800" dirty="0" smtClean="0"/>
              <a:t>     17 LONGITUDE (HIGH ACCURACY)         -0.10666745000000E+003 DEGREE</a:t>
            </a:r>
          </a:p>
          <a:p>
            <a:r>
              <a:rPr lang="fr-FR" sz="800" dirty="0" smtClean="0"/>
              <a:t>     18 HEIGHT OR ALTITUDE                 0.82682000000000E+006 M</a:t>
            </a:r>
          </a:p>
          <a:p>
            <a:r>
              <a:rPr lang="fr-FR" sz="800" dirty="0" smtClean="0"/>
              <a:t>     19 SATELLITE ZENITH ANGLE             0.20810000000000E+002 DEGREE</a:t>
            </a:r>
          </a:p>
          <a:p>
            <a:r>
              <a:rPr lang="fr-FR" sz="800" dirty="0" smtClean="0"/>
              <a:t>     20 BEARING OR AZIMUTH                 0.26268000000000E+003 DEGREE TRUE</a:t>
            </a:r>
          </a:p>
          <a:p>
            <a:r>
              <a:rPr lang="fr-FR" sz="800" dirty="0" smtClean="0"/>
              <a:t>     21 SOLAR ZENITH ANGLE                 0.26140000000000E+002 DEGREE</a:t>
            </a:r>
          </a:p>
          <a:p>
            <a:r>
              <a:rPr lang="fr-FR" sz="800" dirty="0" smtClean="0"/>
              <a:t>     22 SOLAR AZIMUTH                      0.27629000000000E+003 DEGREE TRUE</a:t>
            </a:r>
          </a:p>
          <a:p>
            <a:r>
              <a:rPr lang="fr-FR" sz="800" dirty="0" smtClean="0"/>
              <a:t>     23 ASCENDING/DESCENDING ORBIT QUALI   0.00000000000000E+000 CODE TABLE 8075</a:t>
            </a:r>
          </a:p>
          <a:p>
            <a:r>
              <a:rPr lang="fr-FR" sz="800" dirty="0" smtClean="0"/>
              <a:t>     24 DAY/NIGHT QUALIFIER                0.10000000000000E+001 CODE TABLE 8013</a:t>
            </a:r>
          </a:p>
          <a:p>
            <a:r>
              <a:rPr lang="fr-FR" sz="800" dirty="0" smtClean="0"/>
              <a:t>     25 PIXEL(S) TYPE                      0.40000000000000E+001 CODE TABLE 8072</a:t>
            </a:r>
          </a:p>
          <a:p>
            <a:r>
              <a:rPr lang="fr-FR" sz="800" dirty="0" smtClean="0"/>
              <a:t>     26 SST pixel </a:t>
            </a:r>
            <a:r>
              <a:rPr lang="fr-FR" sz="800" dirty="0" err="1" smtClean="0"/>
              <a:t>level</a:t>
            </a:r>
            <a:r>
              <a:rPr lang="fr-FR" sz="800" dirty="0" smtClean="0"/>
              <a:t> </a:t>
            </a:r>
            <a:r>
              <a:rPr lang="fr-FR" sz="800" dirty="0" err="1" smtClean="0"/>
              <a:t>quality</a:t>
            </a:r>
            <a:r>
              <a:rPr lang="fr-FR" sz="800" dirty="0" smtClean="0"/>
              <a:t> flag       0.00000000000000E+000 FLAG TABLE 33084</a:t>
            </a:r>
          </a:p>
          <a:p>
            <a:r>
              <a:rPr lang="fr-FR" sz="800" dirty="0" smtClean="0"/>
              <a:t>     27 DEPTH BELOW SEA/WATER SURFACE      0.00000000000000E+000 M</a:t>
            </a:r>
          </a:p>
          <a:p>
            <a:r>
              <a:rPr lang="fr-FR" sz="800" dirty="0" smtClean="0"/>
              <a:t>     28 </a:t>
            </a:r>
            <a:r>
              <a:rPr lang="fr-FR" sz="800" dirty="0" err="1" smtClean="0"/>
              <a:t>Retrieval</a:t>
            </a:r>
            <a:r>
              <a:rPr lang="fr-FR" sz="800" dirty="0" smtClean="0"/>
              <a:t> data </a:t>
            </a:r>
            <a:r>
              <a:rPr lang="fr-FR" sz="800" dirty="0" err="1" smtClean="0"/>
              <a:t>quality</a:t>
            </a:r>
            <a:r>
              <a:rPr lang="fr-FR" sz="800" dirty="0" smtClean="0"/>
              <a:t> </a:t>
            </a:r>
            <a:r>
              <a:rPr lang="fr-FR" sz="800" dirty="0" err="1" smtClean="0"/>
              <a:t>informati</a:t>
            </a:r>
            <a:r>
              <a:rPr lang="fr-FR" sz="800" dirty="0" smtClean="0"/>
              <a:t>   0.10000000000000E+001 CODE TABLE 33194</a:t>
            </a:r>
          </a:p>
          <a:p>
            <a:r>
              <a:rPr lang="fr-FR" sz="800" dirty="0" smtClean="0"/>
              <a:t>     29 SEA/WATER TEMPERATURE              0.29534000000000E+003 K</a:t>
            </a:r>
          </a:p>
          <a:p>
            <a:r>
              <a:rPr lang="fr-FR" sz="800" dirty="0" smtClean="0"/>
              <a:t>     30 DEPTH BELOW SEA/WATER SURFACE      0.00000000000000E+000 M</a:t>
            </a:r>
          </a:p>
          <a:p>
            <a:r>
              <a:rPr lang="fr-FR" sz="800" dirty="0" smtClean="0"/>
              <a:t>     31 DEPTH BELOW SEA/WATER SURFACE      0.10000000000000E+001 M</a:t>
            </a:r>
          </a:p>
          <a:p>
            <a:r>
              <a:rPr lang="fr-FR" sz="800" dirty="0" smtClean="0"/>
              <a:t>     32 </a:t>
            </a:r>
            <a:r>
              <a:rPr lang="fr-FR" sz="800" dirty="0" err="1" smtClean="0"/>
              <a:t>Retrieval</a:t>
            </a:r>
            <a:r>
              <a:rPr lang="fr-FR" sz="800" dirty="0" smtClean="0"/>
              <a:t> data </a:t>
            </a:r>
            <a:r>
              <a:rPr lang="fr-FR" sz="800" dirty="0" err="1" smtClean="0"/>
              <a:t>quality</a:t>
            </a:r>
            <a:r>
              <a:rPr lang="fr-FR" sz="800" dirty="0" smtClean="0"/>
              <a:t> </a:t>
            </a:r>
            <a:r>
              <a:rPr lang="fr-FR" sz="800" dirty="0" err="1" smtClean="0"/>
              <a:t>informati</a:t>
            </a:r>
            <a:r>
              <a:rPr lang="fr-FR" sz="800" dirty="0" smtClean="0"/>
              <a:t>   0.10000000000000E+001 CODE TABLE 33194</a:t>
            </a:r>
          </a:p>
          <a:p>
            <a:r>
              <a:rPr lang="fr-FR" sz="800" dirty="0" smtClean="0"/>
              <a:t>     33 SEA/WATER TEMPERATURE              0.29498000000000E+003 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lgn="r"/>
            <a:fld id="{94E3E2BA-F2B7-4AF4-B331-50FD5B54CA74}" type="slidenum">
              <a:rPr lang="en-US" sz="1400" b="1">
                <a:solidFill>
                  <a:srgbClr val="FFFF00"/>
                </a:solidFill>
              </a:rPr>
              <a:pPr algn="r"/>
              <a:t>13</a:t>
            </a:fld>
            <a:endParaRPr lang="en-US" sz="1400" b="1" dirty="0">
              <a:solidFill>
                <a:srgbClr val="FFFF00"/>
              </a:solidFill>
            </a:endParaRPr>
          </a:p>
        </p:txBody>
      </p:sp>
      <p:sp>
        <p:nvSpPr>
          <p:cNvPr id="6005762" name="Rectangle 2"/>
          <p:cNvSpPr>
            <a:spLocks noGrp="1" noChangeArrowheads="1"/>
          </p:cNvSpPr>
          <p:nvPr>
            <p:ph type="title"/>
          </p:nvPr>
        </p:nvSpPr>
        <p:spPr>
          <a:xfrm>
            <a:off x="1219200" y="152400"/>
            <a:ext cx="6781800" cy="1143000"/>
          </a:xfrm>
        </p:spPr>
        <p:txBody>
          <a:bodyPr/>
          <a:lstStyle/>
          <a:p>
            <a:r>
              <a:rPr lang="en-US" sz="4000" dirty="0" smtClean="0"/>
              <a:t>Customers </a:t>
            </a:r>
            <a:r>
              <a:rPr lang="en-US" sz="4000" dirty="0"/>
              <a:t>and Users</a:t>
            </a:r>
          </a:p>
        </p:txBody>
      </p:sp>
      <p:sp>
        <p:nvSpPr>
          <p:cNvPr id="6005763" name="Rectangle 3"/>
          <p:cNvSpPr>
            <a:spLocks noGrp="1" noChangeArrowheads="1"/>
          </p:cNvSpPr>
          <p:nvPr>
            <p:ph type="body" idx="1"/>
          </p:nvPr>
        </p:nvSpPr>
        <p:spPr>
          <a:xfrm>
            <a:off x="533400" y="1752600"/>
            <a:ext cx="8001000" cy="4876800"/>
          </a:xfrm>
          <a:noFill/>
          <a:ln/>
        </p:spPr>
        <p:txBody>
          <a:bodyPr/>
          <a:lstStyle/>
          <a:p>
            <a:pPr>
              <a:lnSpc>
                <a:spcPct val="90000"/>
              </a:lnSpc>
            </a:pPr>
            <a:r>
              <a:rPr lang="en-US" sz="2400" dirty="0">
                <a:effectLst/>
              </a:rPr>
              <a:t>U.S. Users:</a:t>
            </a:r>
          </a:p>
          <a:p>
            <a:pPr lvl="1">
              <a:lnSpc>
                <a:spcPct val="90000"/>
              </a:lnSpc>
            </a:pPr>
            <a:r>
              <a:rPr lang="en-US" sz="1600" dirty="0" smtClean="0">
                <a:effectLst/>
              </a:rPr>
              <a:t>NCEP/JCSDA </a:t>
            </a:r>
            <a:r>
              <a:rPr lang="en-US" sz="1600" dirty="0">
                <a:effectLst/>
              </a:rPr>
              <a:t>(Jim Jung/Dennis Keyser)</a:t>
            </a:r>
          </a:p>
          <a:p>
            <a:pPr lvl="1">
              <a:lnSpc>
                <a:spcPct val="90000"/>
              </a:lnSpc>
            </a:pPr>
            <a:r>
              <a:rPr lang="en-US" sz="1600" dirty="0">
                <a:effectLst/>
              </a:rPr>
              <a:t>GMAO </a:t>
            </a:r>
            <a:r>
              <a:rPr lang="en-US" sz="1600" dirty="0" smtClean="0">
                <a:effectLst/>
              </a:rPr>
              <a:t>(Will McCarty)</a:t>
            </a:r>
          </a:p>
          <a:p>
            <a:pPr lvl="1">
              <a:lnSpc>
                <a:spcPct val="90000"/>
              </a:lnSpc>
            </a:pPr>
            <a:r>
              <a:rPr lang="en-US" sz="1600" dirty="0" smtClean="0">
                <a:solidFill>
                  <a:schemeClr val="bg2">
                    <a:lumMod val="75000"/>
                  </a:schemeClr>
                </a:solidFill>
              </a:rPr>
              <a:t>NRL/FNMOC (Ben Ruston)</a:t>
            </a:r>
            <a:endParaRPr lang="en-US" sz="1600" dirty="0" smtClean="0">
              <a:solidFill>
                <a:schemeClr val="bg2">
                  <a:lumMod val="75000"/>
                </a:schemeClr>
              </a:solidFill>
              <a:effectLst/>
            </a:endParaRPr>
          </a:p>
          <a:p>
            <a:pPr lvl="1">
              <a:lnSpc>
                <a:spcPct val="90000"/>
              </a:lnSpc>
              <a:buNone/>
            </a:pPr>
            <a:endParaRPr lang="en-US" sz="1600" dirty="0">
              <a:effectLst/>
            </a:endParaRPr>
          </a:p>
          <a:p>
            <a:pPr>
              <a:lnSpc>
                <a:spcPct val="90000"/>
              </a:lnSpc>
            </a:pPr>
            <a:r>
              <a:rPr lang="en-US" sz="2400" dirty="0" smtClean="0">
                <a:effectLst/>
              </a:rPr>
              <a:t>International </a:t>
            </a:r>
            <a:r>
              <a:rPr lang="en-US" sz="2400" dirty="0">
                <a:effectLst/>
              </a:rPr>
              <a:t>Users:</a:t>
            </a:r>
          </a:p>
          <a:p>
            <a:pPr lvl="1">
              <a:lnSpc>
                <a:spcPct val="90000"/>
              </a:lnSpc>
            </a:pPr>
            <a:r>
              <a:rPr lang="en-US" sz="1600" dirty="0" smtClean="0"/>
              <a:t>EUMETSAT (Simon Elliott)</a:t>
            </a:r>
            <a:endParaRPr lang="da-DK" sz="1600" dirty="0" smtClean="0">
              <a:effectLst/>
            </a:endParaRPr>
          </a:p>
          <a:p>
            <a:pPr lvl="2">
              <a:lnSpc>
                <a:spcPct val="90000"/>
              </a:lnSpc>
            </a:pPr>
            <a:r>
              <a:rPr lang="da-DK" sz="1400" dirty="0" smtClean="0">
                <a:effectLst/>
              </a:rPr>
              <a:t>UK </a:t>
            </a:r>
            <a:r>
              <a:rPr lang="da-DK" sz="1400" dirty="0">
                <a:effectLst/>
              </a:rPr>
              <a:t>Met Office (Nigel Atkinson)</a:t>
            </a:r>
            <a:endParaRPr lang="en-US" sz="1400" dirty="0">
              <a:effectLst/>
            </a:endParaRPr>
          </a:p>
          <a:p>
            <a:pPr lvl="2">
              <a:lnSpc>
                <a:spcPct val="90000"/>
              </a:lnSpc>
            </a:pPr>
            <a:r>
              <a:rPr lang="en-US" sz="1400" dirty="0" smtClean="0">
                <a:effectLst/>
              </a:rPr>
              <a:t>ECMWF </a:t>
            </a:r>
            <a:r>
              <a:rPr lang="en-US" sz="1400" dirty="0">
                <a:effectLst/>
              </a:rPr>
              <a:t>(Tony McNally)</a:t>
            </a:r>
          </a:p>
          <a:p>
            <a:pPr lvl="2">
              <a:lnSpc>
                <a:spcPct val="90000"/>
              </a:lnSpc>
            </a:pPr>
            <a:r>
              <a:rPr lang="en-US" sz="1400" dirty="0">
                <a:effectLst/>
              </a:rPr>
              <a:t>DWD (Reinhold Hess)</a:t>
            </a:r>
          </a:p>
          <a:p>
            <a:pPr lvl="2">
              <a:lnSpc>
                <a:spcPct val="90000"/>
              </a:lnSpc>
            </a:pPr>
            <a:r>
              <a:rPr lang="en-US" sz="1400" dirty="0" err="1">
                <a:effectLst/>
              </a:rPr>
              <a:t>Meteo</a:t>
            </a:r>
            <a:r>
              <a:rPr lang="en-US" sz="1400" dirty="0">
                <a:effectLst/>
              </a:rPr>
              <a:t>-France (</a:t>
            </a:r>
            <a:r>
              <a:rPr lang="en-US" sz="1400" dirty="0" err="1">
                <a:effectLst/>
              </a:rPr>
              <a:t>Lydie</a:t>
            </a:r>
            <a:r>
              <a:rPr lang="en-US" sz="1400" dirty="0">
                <a:effectLst/>
              </a:rPr>
              <a:t> </a:t>
            </a:r>
            <a:r>
              <a:rPr lang="en-US" sz="1400" dirty="0" err="1">
                <a:effectLst/>
              </a:rPr>
              <a:t>Lavanant</a:t>
            </a:r>
            <a:r>
              <a:rPr lang="en-US" sz="1400" dirty="0" smtClean="0">
                <a:effectLst/>
              </a:rPr>
              <a:t>)</a:t>
            </a:r>
          </a:p>
          <a:p>
            <a:pPr lvl="2">
              <a:lnSpc>
                <a:spcPct val="90000"/>
              </a:lnSpc>
            </a:pPr>
            <a:r>
              <a:rPr lang="en-US" sz="1400" dirty="0" smtClean="0"/>
              <a:t>Plus other EU member states</a:t>
            </a:r>
            <a:endParaRPr lang="en-US" sz="1400" dirty="0">
              <a:effectLst/>
            </a:endParaRPr>
          </a:p>
          <a:p>
            <a:pPr lvl="1">
              <a:lnSpc>
                <a:spcPct val="90000"/>
              </a:lnSpc>
            </a:pPr>
            <a:r>
              <a:rPr lang="en-US" sz="1600" dirty="0">
                <a:effectLst/>
              </a:rPr>
              <a:t>CMC (Louis Garand</a:t>
            </a:r>
            <a:r>
              <a:rPr lang="en-US" sz="1600" dirty="0" smtClean="0">
                <a:effectLst/>
              </a:rPr>
              <a:t>)</a:t>
            </a:r>
          </a:p>
          <a:p>
            <a:pPr lvl="1">
              <a:lnSpc>
                <a:spcPct val="90000"/>
              </a:lnSpc>
            </a:pPr>
            <a:r>
              <a:rPr lang="en-US" sz="1600" dirty="0" smtClean="0"/>
              <a:t>EC (Sylvain </a:t>
            </a:r>
            <a:r>
              <a:rPr lang="en-US" sz="1600" dirty="0" err="1" smtClean="0"/>
              <a:t>Heilliette</a:t>
            </a:r>
            <a:r>
              <a:rPr lang="en-US" sz="1600" dirty="0" smtClean="0"/>
              <a:t>)</a:t>
            </a:r>
            <a:endParaRPr lang="en-US" sz="1600" dirty="0">
              <a:effectLst/>
            </a:endParaRPr>
          </a:p>
          <a:p>
            <a:pPr lvl="1">
              <a:lnSpc>
                <a:spcPct val="90000"/>
              </a:lnSpc>
            </a:pPr>
            <a:r>
              <a:rPr lang="en-US" sz="1600" dirty="0" smtClean="0"/>
              <a:t>JMA (Hidehiko Murata)</a:t>
            </a:r>
          </a:p>
          <a:p>
            <a:pPr lvl="1">
              <a:lnSpc>
                <a:spcPct val="90000"/>
              </a:lnSpc>
            </a:pPr>
            <a:r>
              <a:rPr lang="en-US" sz="1600" dirty="0" smtClean="0">
                <a:effectLst/>
              </a:rPr>
              <a:t>BOM (John Le Marshall)</a:t>
            </a:r>
            <a:endParaRPr lang="en-US" sz="1600" dirty="0">
              <a:effectLs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130</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a:lnSpc>
                <a:spcPct val="80000"/>
              </a:lnSpc>
            </a:pPr>
            <a:r>
              <a:rPr lang="en-US" sz="2400" dirty="0" smtClean="0">
                <a:effectLst/>
              </a:rPr>
              <a:t>The program has two filters: a filter to screen the land pixels, and a filter to screen the out of range pixels. </a:t>
            </a:r>
            <a:endParaRPr lang="en-US" sz="2400" dirty="0" smtClean="0"/>
          </a:p>
          <a:p>
            <a:pPr lvl="1">
              <a:lnSpc>
                <a:spcPct val="80000"/>
              </a:lnSpc>
            </a:pPr>
            <a:r>
              <a:rPr lang="en-US" sz="1800" dirty="0" smtClean="0"/>
              <a:t>The filter to screen the land pixels in the program.</a:t>
            </a:r>
          </a:p>
          <a:p>
            <a:pPr lvl="1">
              <a:lnSpc>
                <a:spcPct val="80000"/>
              </a:lnSpc>
            </a:pPr>
            <a:endParaRPr lang="en-US" sz="1800" dirty="0" smtClean="0"/>
          </a:p>
          <a:p>
            <a:pPr lvl="1">
              <a:lnSpc>
                <a:spcPct val="80000"/>
              </a:lnSpc>
            </a:pPr>
            <a:endParaRPr lang="en-US" sz="1800" dirty="0" smtClean="0"/>
          </a:p>
          <a:p>
            <a:pPr lvl="1">
              <a:lnSpc>
                <a:spcPct val="80000"/>
              </a:lnSpc>
            </a:pPr>
            <a:endParaRPr lang="en-US" sz="1800" dirty="0" smtClean="0"/>
          </a:p>
          <a:p>
            <a:pPr lvl="1">
              <a:lnSpc>
                <a:spcPct val="80000"/>
              </a:lnSpc>
            </a:pPr>
            <a:r>
              <a:rPr lang="en-US" sz="1800" dirty="0" smtClean="0"/>
              <a:t>The filter to screen the out of range pixels in the program.</a:t>
            </a:r>
          </a:p>
          <a:p>
            <a:pPr lvl="1">
              <a:lnSpc>
                <a:spcPct val="80000"/>
              </a:lnSpc>
            </a:pPr>
            <a:endParaRPr lang="en-US" sz="1800" dirty="0" smtClean="0"/>
          </a:p>
          <a:p>
            <a:pPr lvl="1">
              <a:lnSpc>
                <a:spcPct val="80000"/>
              </a:lnSpc>
            </a:pPr>
            <a:endParaRPr lang="en-US" sz="1800" dirty="0" smtClean="0"/>
          </a:p>
          <a:p>
            <a:pPr lvl="1">
              <a:lnSpc>
                <a:spcPct val="80000"/>
              </a:lnSpc>
              <a:buNone/>
            </a:pPr>
            <a:endParaRPr lang="en-US" sz="1800" dirty="0" smtClean="0"/>
          </a:p>
          <a:p>
            <a:pPr lvl="1">
              <a:lnSpc>
                <a:spcPct val="80000"/>
              </a:lnSpc>
            </a:pPr>
            <a:r>
              <a:rPr lang="en-US" sz="1800" dirty="0" smtClean="0"/>
              <a:t>The filters detect 239,081 land pixels, 2,215,540 out of range pixels for granule VSSTO_npp_d20100906_t0439215_e0440460_b00003_c20110405064756918157_noaa_ops.h5</a:t>
            </a:r>
          </a:p>
          <a:p>
            <a:pPr lvl="1">
              <a:lnSpc>
                <a:spcPct val="80000"/>
              </a:lnSpc>
              <a:buNone/>
            </a:pPr>
            <a:endParaRPr lang="en-US" sz="1800" dirty="0" smtClean="0"/>
          </a:p>
          <a:p>
            <a:pPr lvl="1">
              <a:lnSpc>
                <a:spcPct val="80000"/>
              </a:lnSpc>
            </a:pPr>
            <a:endParaRPr lang="en-US" sz="1800" dirty="0" smtClean="0"/>
          </a:p>
          <a:p>
            <a:pPr>
              <a:lnSpc>
                <a:spcPct val="80000"/>
              </a:lnSpc>
            </a:pPr>
            <a:endParaRPr lang="en-US" sz="2000" dirty="0">
              <a:effectLst/>
            </a:endParaRPr>
          </a:p>
        </p:txBody>
      </p:sp>
      <p:sp>
        <p:nvSpPr>
          <p:cNvPr id="7" name="Rectangle 6"/>
          <p:cNvSpPr/>
          <p:nvPr/>
        </p:nvSpPr>
        <p:spPr bwMode="auto">
          <a:xfrm>
            <a:off x="685800" y="2590800"/>
            <a:ext cx="6781800" cy="7620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000" dirty="0" smtClean="0"/>
              <a:t> IF (IBITS(</a:t>
            </a:r>
            <a:r>
              <a:rPr lang="fr-FR" sz="1000" dirty="0" err="1" smtClean="0"/>
              <a:t>sst_edr_rec</a:t>
            </a:r>
            <a:r>
              <a:rPr lang="fr-FR" sz="1000" dirty="0" smtClean="0"/>
              <a:t>%QF3_VIIRSSSTEDR(P2D_Index),3,1)==1) THEN</a:t>
            </a:r>
          </a:p>
          <a:p>
            <a:r>
              <a:rPr lang="fr-FR" sz="1000" dirty="0" smtClean="0"/>
              <a:t>         LAND_PIXELS=LAND_PIXELS+1</a:t>
            </a:r>
          </a:p>
          <a:p>
            <a:r>
              <a:rPr lang="fr-FR" sz="1000" dirty="0" smtClean="0"/>
              <a:t>         cycle LAND_SEA_MASK</a:t>
            </a:r>
          </a:p>
          <a:p>
            <a:r>
              <a:rPr lang="fr-FR" sz="1000" dirty="0" smtClean="0"/>
              <a:t>          ENDIF</a:t>
            </a:r>
            <a:endParaRPr lang="fr-FR" sz="800" dirty="0" smtClean="0"/>
          </a:p>
        </p:txBody>
      </p:sp>
      <p:sp>
        <p:nvSpPr>
          <p:cNvPr id="6" name="Rectangle 5"/>
          <p:cNvSpPr/>
          <p:nvPr/>
        </p:nvSpPr>
        <p:spPr bwMode="auto">
          <a:xfrm>
            <a:off x="685800" y="5486400"/>
            <a:ext cx="6705600" cy="12192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000" dirty="0" smtClean="0"/>
              <a:t> NUM_PIXEL= 2979</a:t>
            </a:r>
          </a:p>
          <a:p>
            <a:r>
              <a:rPr lang="fr-FR" sz="1000" dirty="0" smtClean="0"/>
              <a:t> </a:t>
            </a:r>
            <a:r>
              <a:rPr lang="fr-FR" sz="1000" dirty="0" smtClean="0">
                <a:solidFill>
                  <a:srgbClr val="FF0000"/>
                </a:solidFill>
              </a:rPr>
              <a:t>LAND_PIXELS= 239081</a:t>
            </a:r>
          </a:p>
          <a:p>
            <a:r>
              <a:rPr lang="fr-FR" sz="1000" dirty="0" smtClean="0"/>
              <a:t> </a:t>
            </a:r>
            <a:r>
              <a:rPr lang="fr-FR" sz="1000" dirty="0" err="1" smtClean="0">
                <a:solidFill>
                  <a:srgbClr val="FF0000"/>
                </a:solidFill>
              </a:rPr>
              <a:t>OUTofRANGE_PIXELS</a:t>
            </a:r>
            <a:r>
              <a:rPr lang="fr-FR" sz="1000" dirty="0" smtClean="0">
                <a:solidFill>
                  <a:srgbClr val="FF0000"/>
                </a:solidFill>
              </a:rPr>
              <a:t>= 2215540</a:t>
            </a:r>
          </a:p>
          <a:p>
            <a:r>
              <a:rPr lang="fr-FR" sz="1000" dirty="0" err="1" smtClean="0"/>
              <a:t>main_npr</a:t>
            </a:r>
            <a:r>
              <a:rPr lang="fr-FR" sz="1000" dirty="0" smtClean="0"/>
              <a:t> </a:t>
            </a:r>
            <a:r>
              <a:rPr lang="fr-FR" sz="1000" dirty="0" err="1" smtClean="0"/>
              <a:t>is</a:t>
            </a:r>
            <a:r>
              <a:rPr lang="fr-FR" sz="1000" dirty="0" smtClean="0"/>
              <a:t> </a:t>
            </a:r>
            <a:r>
              <a:rPr lang="fr-FR" sz="1000" dirty="0" err="1" smtClean="0"/>
              <a:t>now</a:t>
            </a:r>
            <a:r>
              <a:rPr lang="fr-FR" sz="1000" dirty="0" smtClean="0"/>
              <a:t> </a:t>
            </a:r>
            <a:r>
              <a:rPr lang="fr-FR" sz="1000" dirty="0" err="1" smtClean="0"/>
              <a:t>finished</a:t>
            </a:r>
            <a:r>
              <a:rPr lang="fr-FR" sz="1000" dirty="0" smtClean="0"/>
              <a:t>.</a:t>
            </a:r>
          </a:p>
          <a:p>
            <a:r>
              <a:rPr lang="fr-FR" sz="1000" dirty="0" smtClean="0"/>
              <a:t> CPU time for the </a:t>
            </a:r>
            <a:r>
              <a:rPr lang="fr-FR" sz="1000" dirty="0" err="1" smtClean="0"/>
              <a:t>whole</a:t>
            </a:r>
            <a:r>
              <a:rPr lang="fr-FR" sz="1000" dirty="0" smtClean="0"/>
              <a:t> program </a:t>
            </a:r>
            <a:r>
              <a:rPr lang="fr-FR" sz="1000" dirty="0" err="1" smtClean="0"/>
              <a:t>is</a:t>
            </a:r>
            <a:r>
              <a:rPr lang="fr-FR" sz="1000" dirty="0" smtClean="0"/>
              <a:t>: 1.78000000000000003</a:t>
            </a:r>
          </a:p>
          <a:p>
            <a:r>
              <a:rPr lang="fr-FR" sz="1000" dirty="0" err="1" smtClean="0"/>
              <a:t>Total_time</a:t>
            </a:r>
            <a:r>
              <a:rPr lang="fr-FR" sz="1000" dirty="0" smtClean="0"/>
              <a:t>=4</a:t>
            </a:r>
          </a:p>
          <a:p>
            <a:r>
              <a:rPr lang="fr-FR" sz="1000" dirty="0" err="1" smtClean="0"/>
              <a:t>Ending</a:t>
            </a:r>
            <a:r>
              <a:rPr lang="fr-FR" sz="1000" dirty="0" smtClean="0"/>
              <a:t> </a:t>
            </a:r>
            <a:r>
              <a:rPr lang="fr-FR" sz="1000" dirty="0" err="1" smtClean="0"/>
              <a:t>at</a:t>
            </a:r>
            <a:r>
              <a:rPr lang="fr-FR" sz="1000" dirty="0" smtClean="0"/>
              <a:t> </a:t>
            </a:r>
            <a:r>
              <a:rPr lang="fr-FR" sz="1000" dirty="0" err="1" smtClean="0"/>
              <a:t>Wed</a:t>
            </a:r>
            <a:r>
              <a:rPr lang="fr-FR" sz="1000" dirty="0" smtClean="0"/>
              <a:t> </a:t>
            </a:r>
            <a:r>
              <a:rPr lang="fr-FR" sz="1000" dirty="0" err="1" smtClean="0"/>
              <a:t>Apr</a:t>
            </a:r>
            <a:r>
              <a:rPr lang="fr-FR" sz="1000" dirty="0" smtClean="0"/>
              <a:t> 25 19:46:19 EDT 2012</a:t>
            </a:r>
          </a:p>
        </p:txBody>
      </p:sp>
      <p:sp>
        <p:nvSpPr>
          <p:cNvPr id="8" name="Rectangle 7"/>
          <p:cNvSpPr/>
          <p:nvPr/>
        </p:nvSpPr>
        <p:spPr bwMode="auto">
          <a:xfrm>
            <a:off x="685800" y="3733800"/>
            <a:ext cx="6781800" cy="7620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fr-FR" sz="1000" dirty="0" smtClean="0"/>
              <a:t>  IF ((</a:t>
            </a:r>
            <a:r>
              <a:rPr lang="fr-FR" sz="1000" dirty="0" err="1" smtClean="0"/>
              <a:t>SkinSST</a:t>
            </a:r>
            <a:r>
              <a:rPr lang="fr-FR" sz="1000" dirty="0" smtClean="0"/>
              <a:t>&gt;320.0) .or. (</a:t>
            </a:r>
            <a:r>
              <a:rPr lang="fr-FR" sz="1000" dirty="0" err="1" smtClean="0"/>
              <a:t>SkinSST</a:t>
            </a:r>
            <a:r>
              <a:rPr lang="fr-FR" sz="1000" dirty="0" smtClean="0"/>
              <a:t>&lt;265.0) .or. (</a:t>
            </a:r>
            <a:r>
              <a:rPr lang="fr-FR" sz="1000" dirty="0" err="1" smtClean="0"/>
              <a:t>BulkSST</a:t>
            </a:r>
            <a:r>
              <a:rPr lang="fr-FR" sz="1000" dirty="0" smtClean="0"/>
              <a:t>&gt;320.0) .or. (</a:t>
            </a:r>
            <a:r>
              <a:rPr lang="fr-FR" sz="1000" dirty="0" err="1" smtClean="0"/>
              <a:t>BulkSST</a:t>
            </a:r>
            <a:r>
              <a:rPr lang="fr-FR" sz="1000" dirty="0" smtClean="0"/>
              <a:t>&lt;265.0)) THEN</a:t>
            </a:r>
          </a:p>
          <a:p>
            <a:r>
              <a:rPr lang="fr-FR" sz="1000" dirty="0" smtClean="0"/>
              <a:t>         NOISE_PIXELS=NOISE_PIXELS+1</a:t>
            </a:r>
          </a:p>
          <a:p>
            <a:r>
              <a:rPr lang="fr-FR" sz="1000" dirty="0" smtClean="0"/>
              <a:t>         cycle LAND_SEA_MASK</a:t>
            </a:r>
          </a:p>
          <a:p>
            <a:r>
              <a:rPr lang="fr-FR" sz="1000" dirty="0" smtClean="0"/>
              <a:t>          ENDIF</a:t>
            </a:r>
            <a:endParaRPr lang="fr-FR" sz="8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131</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r>
              <a:rPr lang="en-US" sz="2000" dirty="0" smtClean="0"/>
              <a:t>This BUFR converter was tested on: IBM AIX (orbit002b), Linux with Intel Fortran (orbit247l), Linux with PGI Fortran (AIRS machine in NSOF). </a:t>
            </a:r>
          </a:p>
          <a:p>
            <a:pPr lvl="1">
              <a:lnSpc>
                <a:spcPct val="80000"/>
              </a:lnSpc>
            </a:pPr>
            <a:r>
              <a:rPr lang="en-US" sz="1600" dirty="0" smtClean="0"/>
              <a:t>The CPU times (second) are: </a:t>
            </a:r>
            <a:endParaRPr lang="en-US" sz="2000" dirty="0" smtClean="0"/>
          </a:p>
          <a:p>
            <a:pPr lvl="1">
              <a:lnSpc>
                <a:spcPct val="80000"/>
              </a:lnSpc>
            </a:pPr>
            <a:endParaRPr lang="en-US" sz="1600" dirty="0" smtClean="0"/>
          </a:p>
          <a:p>
            <a:pPr lvl="1">
              <a:lnSpc>
                <a:spcPct val="80000"/>
              </a:lnSpc>
              <a:buNone/>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graphicFrame>
        <p:nvGraphicFramePr>
          <p:cNvPr id="9" name="Table 8"/>
          <p:cNvGraphicFramePr>
            <a:graphicFrameLocks noGrp="1"/>
          </p:cNvGraphicFramePr>
          <p:nvPr/>
        </p:nvGraphicFramePr>
        <p:xfrm>
          <a:off x="152400" y="2626968"/>
          <a:ext cx="8839200" cy="4078632"/>
        </p:xfrm>
        <a:graphic>
          <a:graphicData uri="http://schemas.openxmlformats.org/drawingml/2006/table">
            <a:tbl>
              <a:tblPr firstRow="1" bandRow="1">
                <a:tableStyleId>{5C22544A-7EE6-4342-B048-85BDC9FD1C3A}</a:tableStyleId>
              </a:tblPr>
              <a:tblGrid>
                <a:gridCol w="1473200"/>
                <a:gridCol w="1473200"/>
                <a:gridCol w="1473200"/>
                <a:gridCol w="1473200"/>
                <a:gridCol w="1473200"/>
                <a:gridCol w="1473200"/>
              </a:tblGrid>
              <a:tr h="762000">
                <a:tc>
                  <a:txBody>
                    <a:bodyPr/>
                    <a:lstStyle/>
                    <a:p>
                      <a:r>
                        <a:rPr lang="en-US" sz="1600" b="1" kern="1200" dirty="0" smtClean="0">
                          <a:solidFill>
                            <a:schemeClr val="lt1"/>
                          </a:solidFill>
                          <a:latin typeface="+mn-lt"/>
                          <a:ea typeface="+mn-ea"/>
                          <a:cs typeface="+mn-cs"/>
                        </a:rPr>
                        <a:t>VIIRS Band choice</a:t>
                      </a:r>
                      <a:endParaRPr lang="en-US" sz="1600" dirty="0"/>
                    </a:p>
                  </a:txBody>
                  <a:tcPr/>
                </a:tc>
                <a:tc>
                  <a:txBody>
                    <a:bodyPr/>
                    <a:lstStyle/>
                    <a:p>
                      <a:r>
                        <a:rPr lang="en-US" sz="1600" b="1" kern="1200" dirty="0" smtClean="0">
                          <a:solidFill>
                            <a:schemeClr val="lt1"/>
                          </a:solidFill>
                          <a:latin typeface="+mn-lt"/>
                          <a:ea typeface="+mn-ea"/>
                          <a:cs typeface="+mn-cs"/>
                        </a:rPr>
                        <a:t>CPU time on AIX</a:t>
                      </a:r>
                      <a:endParaRPr lang="en-US" sz="1600" dirty="0"/>
                    </a:p>
                  </a:txBody>
                  <a:tcPr/>
                </a:tc>
                <a:tc>
                  <a:txBody>
                    <a:bodyPr/>
                    <a:lstStyle/>
                    <a:p>
                      <a:r>
                        <a:rPr lang="en-US" sz="1600" b="1" kern="1200" dirty="0" smtClean="0">
                          <a:solidFill>
                            <a:schemeClr val="lt1"/>
                          </a:solidFill>
                          <a:latin typeface="+mn-lt"/>
                          <a:ea typeface="+mn-ea"/>
                          <a:cs typeface="+mn-cs"/>
                        </a:rPr>
                        <a:t>CPU time on Linux with Intel Fortran (orbit247l)</a:t>
                      </a:r>
                      <a:endParaRPr lang="en-US" sz="1600" dirty="0"/>
                    </a:p>
                  </a:txBody>
                  <a:tcPr/>
                </a:tc>
                <a:tc>
                  <a:txBody>
                    <a:bodyPr/>
                    <a:lstStyle/>
                    <a:p>
                      <a:r>
                        <a:rPr lang="en-US" sz="1600" b="1" kern="1200" dirty="0" smtClean="0">
                          <a:solidFill>
                            <a:schemeClr val="lt1"/>
                          </a:solidFill>
                          <a:latin typeface="+mn-lt"/>
                          <a:ea typeface="+mn-ea"/>
                          <a:cs typeface="+mn-cs"/>
                        </a:rPr>
                        <a:t>CPU time % of Linux with Intel Fortran/AIX</a:t>
                      </a:r>
                      <a:endParaRPr lang="en-US" sz="1600" dirty="0"/>
                    </a:p>
                  </a:txBody>
                  <a:tcPr/>
                </a:tc>
                <a:tc>
                  <a:txBody>
                    <a:bodyPr/>
                    <a:lstStyle/>
                    <a:p>
                      <a:r>
                        <a:rPr lang="en-US" sz="1600" b="1" kern="1200" dirty="0" smtClean="0">
                          <a:solidFill>
                            <a:schemeClr val="lt1"/>
                          </a:solidFill>
                          <a:latin typeface="+mn-lt"/>
                          <a:ea typeface="+mn-ea"/>
                          <a:cs typeface="+mn-cs"/>
                        </a:rPr>
                        <a:t>CPU time on Linux with PGI Fortran (NSOF AIRS machine)</a:t>
                      </a:r>
                      <a:endParaRPr lang="en-US" sz="1600" dirty="0"/>
                    </a:p>
                  </a:txBody>
                  <a:tcPr/>
                </a:tc>
                <a:tc>
                  <a:txBody>
                    <a:bodyPr/>
                    <a:lstStyle/>
                    <a:p>
                      <a:r>
                        <a:rPr lang="en-US" sz="1600" b="1" kern="1200" dirty="0" smtClean="0">
                          <a:solidFill>
                            <a:schemeClr val="lt1"/>
                          </a:solidFill>
                          <a:latin typeface="+mn-lt"/>
                          <a:ea typeface="+mn-ea"/>
                          <a:cs typeface="+mn-cs"/>
                        </a:rPr>
                        <a:t>CPU time % of Linux with PGI Fortran/AIX</a:t>
                      </a:r>
                      <a:endParaRPr lang="en-US" sz="1600" dirty="0"/>
                    </a:p>
                  </a:txBody>
                  <a:tcPr/>
                </a:tc>
              </a:tr>
              <a:tr h="691998">
                <a:tc>
                  <a:txBody>
                    <a:bodyPr/>
                    <a:lstStyle/>
                    <a:p>
                      <a:r>
                        <a:rPr lang="en-US" sz="1600" kern="1200" dirty="0" smtClean="0">
                          <a:solidFill>
                            <a:schemeClr val="dk1"/>
                          </a:solidFill>
                          <a:latin typeface="+mn-lt"/>
                          <a:ea typeface="+mn-ea"/>
                          <a:cs typeface="+mn-cs"/>
                        </a:rPr>
                        <a:t>VIIRS M-band all channels</a:t>
                      </a:r>
                      <a:endParaRPr lang="en-US" sz="1600" dirty="0"/>
                    </a:p>
                  </a:txBody>
                  <a:tcPr/>
                </a:tc>
                <a:tc>
                  <a:txBody>
                    <a:bodyPr/>
                    <a:lstStyle/>
                    <a:p>
                      <a:pPr marL="0" marR="0">
                        <a:lnSpc>
                          <a:spcPct val="115000"/>
                        </a:lnSpc>
                        <a:spcBef>
                          <a:spcPts val="0"/>
                        </a:spcBef>
                        <a:spcAft>
                          <a:spcPts val="0"/>
                        </a:spcAft>
                      </a:pPr>
                      <a:r>
                        <a:rPr lang="en-US" sz="1600" dirty="0">
                          <a:latin typeface="Calibri"/>
                          <a:ea typeface="Calibri"/>
                          <a:cs typeface="Times New Roman"/>
                        </a:rPr>
                        <a:t>302.86</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93.59</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93.59/302.86</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30.9%</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216.51</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216.51/302.86</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71.49%</a:t>
                      </a:r>
                    </a:p>
                  </a:txBody>
                  <a:tcPr marL="68580" marR="68580" marT="0" marB="0"/>
                </a:tc>
              </a:tr>
              <a:tr h="691998">
                <a:tc>
                  <a:txBody>
                    <a:bodyPr/>
                    <a:lstStyle/>
                    <a:p>
                      <a:r>
                        <a:rPr lang="en-US" sz="1600" kern="1200" dirty="0" smtClean="0">
                          <a:solidFill>
                            <a:schemeClr val="dk1"/>
                          </a:solidFill>
                          <a:latin typeface="+mn-lt"/>
                          <a:ea typeface="+mn-ea"/>
                          <a:cs typeface="+mn-cs"/>
                        </a:rPr>
                        <a:t>VIIRS M-band 4 channels</a:t>
                      </a:r>
                      <a:endParaRPr lang="en-US" sz="1600" dirty="0"/>
                    </a:p>
                  </a:txBody>
                  <a:tcPr/>
                </a:tc>
                <a:tc>
                  <a:txBody>
                    <a:bodyPr/>
                    <a:lstStyle/>
                    <a:p>
                      <a:pPr marL="0" marR="0">
                        <a:lnSpc>
                          <a:spcPct val="115000"/>
                        </a:lnSpc>
                        <a:spcBef>
                          <a:spcPts val="0"/>
                        </a:spcBef>
                        <a:spcAft>
                          <a:spcPts val="0"/>
                        </a:spcAft>
                      </a:pPr>
                      <a:r>
                        <a:rPr lang="en-US" sz="1600">
                          <a:latin typeface="Calibri"/>
                          <a:ea typeface="Calibri"/>
                          <a:cs typeface="Times New Roman"/>
                        </a:rPr>
                        <a:t>154.22</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38.84</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38.84/154.22</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25.2%</a:t>
                      </a:r>
                    </a:p>
                  </a:txBody>
                  <a:tcPr marL="68580" marR="68580" marT="0" marB="0"/>
                </a:tc>
                <a:tc>
                  <a:txBody>
                    <a:bodyPr/>
                    <a:lstStyle/>
                    <a:p>
                      <a:pPr marL="0" marR="0">
                        <a:lnSpc>
                          <a:spcPct val="115000"/>
                        </a:lnSpc>
                        <a:spcBef>
                          <a:spcPts val="0"/>
                        </a:spcBef>
                        <a:spcAft>
                          <a:spcPts val="0"/>
                        </a:spcAft>
                      </a:pPr>
                      <a:r>
                        <a:rPr lang="en-US" sz="1600">
                          <a:latin typeface="Calibri"/>
                          <a:ea typeface="Calibri"/>
                          <a:cs typeface="Times New Roman"/>
                        </a:rPr>
                        <a:t>89.60</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89.60/154.22</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58.10%</a:t>
                      </a:r>
                    </a:p>
                  </a:txBody>
                  <a:tcPr marL="68580" marR="68580" marT="0" marB="0"/>
                </a:tc>
              </a:tr>
              <a:tr h="691998">
                <a:tc>
                  <a:txBody>
                    <a:bodyPr/>
                    <a:lstStyle/>
                    <a:p>
                      <a:r>
                        <a:rPr lang="en-US" sz="1600" kern="1200" dirty="0" smtClean="0">
                          <a:solidFill>
                            <a:schemeClr val="dk1"/>
                          </a:solidFill>
                          <a:latin typeface="+mn-lt"/>
                          <a:ea typeface="+mn-ea"/>
                          <a:cs typeface="+mn-cs"/>
                        </a:rPr>
                        <a:t>VIIRS I-band all channels</a:t>
                      </a:r>
                      <a:endParaRPr lang="en-US" sz="1600" dirty="0"/>
                    </a:p>
                  </a:txBody>
                  <a:tcPr/>
                </a:tc>
                <a:tc>
                  <a:txBody>
                    <a:bodyPr/>
                    <a:lstStyle/>
                    <a:p>
                      <a:pPr marL="0" marR="0">
                        <a:lnSpc>
                          <a:spcPct val="115000"/>
                        </a:lnSpc>
                        <a:spcBef>
                          <a:spcPts val="0"/>
                        </a:spcBef>
                        <a:spcAft>
                          <a:spcPts val="0"/>
                        </a:spcAft>
                      </a:pPr>
                      <a:r>
                        <a:rPr lang="en-US" sz="1600">
                          <a:latin typeface="Calibri"/>
                          <a:ea typeface="Calibri"/>
                          <a:cs typeface="Times New Roman"/>
                        </a:rPr>
                        <a:t>593.94</a:t>
                      </a:r>
                    </a:p>
                  </a:txBody>
                  <a:tcPr marL="68580" marR="68580" marT="0" marB="0"/>
                </a:tc>
                <a:tc>
                  <a:txBody>
                    <a:bodyPr/>
                    <a:lstStyle/>
                    <a:p>
                      <a:pPr marL="0" marR="0">
                        <a:lnSpc>
                          <a:spcPct val="115000"/>
                        </a:lnSpc>
                        <a:spcBef>
                          <a:spcPts val="0"/>
                        </a:spcBef>
                        <a:spcAft>
                          <a:spcPts val="0"/>
                        </a:spcAft>
                      </a:pPr>
                      <a:r>
                        <a:rPr lang="en-US" sz="1600">
                          <a:latin typeface="Calibri"/>
                          <a:ea typeface="Calibri"/>
                          <a:cs typeface="Times New Roman"/>
                        </a:rPr>
                        <a:t>177.70</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177.70/593.94</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29.9%</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424.60</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424.60/593.94</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71.49%</a:t>
                      </a:r>
                    </a:p>
                  </a:txBody>
                  <a:tcPr marL="68580" marR="68580" marT="0" marB="0"/>
                </a:tc>
              </a:tr>
              <a:tr h="691998">
                <a:tc>
                  <a:txBody>
                    <a:bodyPr/>
                    <a:lstStyle/>
                    <a:p>
                      <a:r>
                        <a:rPr lang="en-US" sz="1600" kern="1200" dirty="0" smtClean="0">
                          <a:solidFill>
                            <a:schemeClr val="dk1"/>
                          </a:solidFill>
                          <a:latin typeface="+mn-lt"/>
                          <a:ea typeface="+mn-ea"/>
                          <a:cs typeface="+mn-cs"/>
                        </a:rPr>
                        <a:t>VIIRS I-band channel 5</a:t>
                      </a:r>
                      <a:endParaRPr lang="en-US" sz="1600" dirty="0"/>
                    </a:p>
                  </a:txBody>
                  <a:tcPr/>
                </a:tc>
                <a:tc>
                  <a:txBody>
                    <a:bodyPr/>
                    <a:lstStyle/>
                    <a:p>
                      <a:pPr marL="0" marR="0">
                        <a:lnSpc>
                          <a:spcPct val="115000"/>
                        </a:lnSpc>
                        <a:spcBef>
                          <a:spcPts val="0"/>
                        </a:spcBef>
                        <a:spcAft>
                          <a:spcPts val="0"/>
                        </a:spcAft>
                      </a:pPr>
                      <a:r>
                        <a:rPr lang="en-US" sz="1600">
                          <a:latin typeface="Calibri"/>
                          <a:ea typeface="Calibri"/>
                          <a:cs typeface="Times New Roman"/>
                        </a:rPr>
                        <a:t>396.04</a:t>
                      </a:r>
                    </a:p>
                  </a:txBody>
                  <a:tcPr marL="68580" marR="68580" marT="0" marB="0"/>
                </a:tc>
                <a:tc>
                  <a:txBody>
                    <a:bodyPr/>
                    <a:lstStyle/>
                    <a:p>
                      <a:pPr marL="0" marR="0">
                        <a:lnSpc>
                          <a:spcPct val="115000"/>
                        </a:lnSpc>
                        <a:spcBef>
                          <a:spcPts val="0"/>
                        </a:spcBef>
                        <a:spcAft>
                          <a:spcPts val="0"/>
                        </a:spcAft>
                      </a:pPr>
                      <a:r>
                        <a:rPr lang="en-US" sz="1600">
                          <a:latin typeface="Calibri"/>
                          <a:ea typeface="Calibri"/>
                          <a:cs typeface="Times New Roman"/>
                        </a:rPr>
                        <a:t>107.64</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107.64/396.04</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27.2%</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231.73</a:t>
                      </a: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231.73/396.04</a:t>
                      </a:r>
                    </a:p>
                    <a:p>
                      <a:pPr marL="0" marR="0">
                        <a:lnSpc>
                          <a:spcPct val="115000"/>
                        </a:lnSpc>
                        <a:spcBef>
                          <a:spcPts val="0"/>
                        </a:spcBef>
                        <a:spcAft>
                          <a:spcPts val="0"/>
                        </a:spcAft>
                      </a:pPr>
                      <a:r>
                        <a:rPr lang="en-US" sz="1600" dirty="0" smtClean="0">
                          <a:latin typeface="Calibri"/>
                          <a:ea typeface="Calibri"/>
                          <a:cs typeface="Times New Roman"/>
                        </a:rPr>
                        <a:t>=</a:t>
                      </a:r>
                      <a:r>
                        <a:rPr lang="en-US" sz="1600" dirty="0">
                          <a:latin typeface="Calibri"/>
                          <a:ea typeface="Calibri"/>
                          <a:cs typeface="Times New Roman"/>
                        </a:rPr>
                        <a:t>58.51%</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132</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a:t>Test </a:t>
            </a:r>
            <a:r>
              <a:rPr lang="en-US" sz="4000" dirty="0" smtClean="0"/>
              <a:t>Sequence/Results</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lvl="1">
              <a:lnSpc>
                <a:spcPct val="80000"/>
              </a:lnSpc>
              <a:buNone/>
            </a:pPr>
            <a:r>
              <a:rPr lang="en-US" sz="1600" dirty="0" smtClean="0"/>
              <a:t> </a:t>
            </a:r>
            <a:endParaRPr lang="en-US" sz="2000" dirty="0" smtClean="0"/>
          </a:p>
          <a:p>
            <a:pPr lvl="1">
              <a:lnSpc>
                <a:spcPct val="80000"/>
              </a:lnSpc>
            </a:pPr>
            <a:endParaRPr lang="en-US" sz="1600" dirty="0" smtClean="0"/>
          </a:p>
          <a:p>
            <a:pPr lvl="1">
              <a:lnSpc>
                <a:spcPct val="80000"/>
              </a:lnSpc>
              <a:buNone/>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graphicFrame>
        <p:nvGraphicFramePr>
          <p:cNvPr id="8" name="Table 7"/>
          <p:cNvGraphicFramePr>
            <a:graphicFrameLocks noGrp="1"/>
          </p:cNvGraphicFramePr>
          <p:nvPr/>
        </p:nvGraphicFramePr>
        <p:xfrm>
          <a:off x="381000" y="1676400"/>
          <a:ext cx="8458200" cy="5084064"/>
        </p:xfrm>
        <a:graphic>
          <a:graphicData uri="http://schemas.openxmlformats.org/drawingml/2006/table">
            <a:tbl>
              <a:tblPr firstRow="1" bandRow="1">
                <a:tableStyleId>{5C22544A-7EE6-4342-B048-85BDC9FD1C3A}</a:tableStyleId>
              </a:tblPr>
              <a:tblGrid>
                <a:gridCol w="2819400"/>
                <a:gridCol w="2819400"/>
                <a:gridCol w="2819400"/>
              </a:tblGrid>
              <a:tr h="457200">
                <a:tc>
                  <a:txBody>
                    <a:bodyPr/>
                    <a:lstStyle/>
                    <a:p>
                      <a:pPr marL="0" marR="0">
                        <a:lnSpc>
                          <a:spcPct val="115000"/>
                        </a:lnSpc>
                        <a:spcBef>
                          <a:spcPts val="0"/>
                        </a:spcBef>
                        <a:spcAft>
                          <a:spcPts val="0"/>
                        </a:spcAft>
                      </a:pPr>
                      <a:r>
                        <a:rPr lang="en-US" sz="1200" dirty="0">
                          <a:solidFill>
                            <a:schemeClr val="tx1"/>
                          </a:solidFill>
                          <a:latin typeface="Calibri"/>
                          <a:ea typeface="Calibri"/>
                          <a:cs typeface="Times New Roman"/>
                        </a:rPr>
                        <a:t>AIX (orbit002b) CPU information</a:t>
                      </a:r>
                    </a:p>
                  </a:txBody>
                  <a:tcPr marL="68580" marR="68580" marT="0" marB="0"/>
                </a:tc>
                <a:tc>
                  <a:txBody>
                    <a:bodyPr/>
                    <a:lstStyle/>
                    <a:p>
                      <a:pPr marL="0" marR="0">
                        <a:lnSpc>
                          <a:spcPct val="115000"/>
                        </a:lnSpc>
                        <a:spcBef>
                          <a:spcPts val="0"/>
                        </a:spcBef>
                        <a:spcAft>
                          <a:spcPts val="0"/>
                        </a:spcAft>
                      </a:pPr>
                      <a:r>
                        <a:rPr lang="en-US" sz="1200">
                          <a:solidFill>
                            <a:schemeClr val="tx1"/>
                          </a:solidFill>
                          <a:latin typeface="Calibri"/>
                          <a:ea typeface="Calibri"/>
                          <a:cs typeface="Times New Roman"/>
                        </a:rPr>
                        <a:t>Linux with Intel Fortran (orbit247l) CPU information</a:t>
                      </a:r>
                    </a:p>
                  </a:txBody>
                  <a:tcPr marL="68580" marR="68580" marT="0" marB="0"/>
                </a:tc>
                <a:tc>
                  <a:txBody>
                    <a:bodyPr/>
                    <a:lstStyle/>
                    <a:p>
                      <a:pPr marL="0" marR="0">
                        <a:lnSpc>
                          <a:spcPct val="115000"/>
                        </a:lnSpc>
                        <a:spcBef>
                          <a:spcPts val="0"/>
                        </a:spcBef>
                        <a:spcAft>
                          <a:spcPts val="0"/>
                        </a:spcAft>
                      </a:pPr>
                      <a:r>
                        <a:rPr lang="en-US" sz="1200" dirty="0">
                          <a:solidFill>
                            <a:schemeClr val="tx1"/>
                          </a:solidFill>
                          <a:latin typeface="Calibri"/>
                          <a:ea typeface="Calibri"/>
                          <a:cs typeface="Times New Roman"/>
                        </a:rPr>
                        <a:t>Linux with PGI Fortran (NSOF AIRS machine) </a:t>
                      </a:r>
                    </a:p>
                  </a:txBody>
                  <a:tcPr marL="68580" marR="68580" marT="0" marB="0"/>
                </a:tc>
              </a:tr>
              <a:tr h="2019300">
                <a:tc>
                  <a:txBody>
                    <a:bodyPr/>
                    <a:lstStyle/>
                    <a:p>
                      <a:pPr marL="0" marR="0">
                        <a:lnSpc>
                          <a:spcPct val="115000"/>
                        </a:lnSpc>
                        <a:spcBef>
                          <a:spcPts val="0"/>
                        </a:spcBef>
                        <a:spcAft>
                          <a:spcPts val="0"/>
                        </a:spcAft>
                      </a:pPr>
                      <a:r>
                        <a:rPr lang="en-US" sz="1200" dirty="0">
                          <a:latin typeface="Calibri"/>
                          <a:ea typeface="Calibri"/>
                          <a:cs typeface="Times New Roman"/>
                        </a:rPr>
                        <a:t>System Model: IBM,9117-MMA</a:t>
                      </a:r>
                    </a:p>
                    <a:p>
                      <a:pPr marL="0" marR="0">
                        <a:lnSpc>
                          <a:spcPct val="115000"/>
                        </a:lnSpc>
                        <a:spcBef>
                          <a:spcPts val="0"/>
                        </a:spcBef>
                        <a:spcAft>
                          <a:spcPts val="0"/>
                        </a:spcAft>
                      </a:pPr>
                      <a:r>
                        <a:rPr lang="en-US" sz="1200" dirty="0">
                          <a:latin typeface="Calibri"/>
                          <a:ea typeface="Calibri"/>
                          <a:cs typeface="Times New Roman"/>
                        </a:rPr>
                        <a:t>Machine Serial Number: 10A6C94</a:t>
                      </a:r>
                    </a:p>
                    <a:p>
                      <a:pPr marL="0" marR="0">
                        <a:lnSpc>
                          <a:spcPct val="115000"/>
                        </a:lnSpc>
                        <a:spcBef>
                          <a:spcPts val="0"/>
                        </a:spcBef>
                        <a:spcAft>
                          <a:spcPts val="0"/>
                        </a:spcAft>
                      </a:pPr>
                      <a:r>
                        <a:rPr lang="en-US" sz="1200" dirty="0">
                          <a:latin typeface="Calibri"/>
                          <a:ea typeface="Calibri"/>
                          <a:cs typeface="Times New Roman"/>
                        </a:rPr>
                        <a:t>Processor Type: PowerPC_POWER6</a:t>
                      </a:r>
                    </a:p>
                    <a:p>
                      <a:pPr marL="0" marR="0">
                        <a:lnSpc>
                          <a:spcPct val="115000"/>
                        </a:lnSpc>
                        <a:spcBef>
                          <a:spcPts val="0"/>
                        </a:spcBef>
                        <a:spcAft>
                          <a:spcPts val="0"/>
                        </a:spcAft>
                      </a:pPr>
                      <a:r>
                        <a:rPr lang="en-US" sz="1200" dirty="0">
                          <a:latin typeface="Calibri"/>
                          <a:ea typeface="Calibri"/>
                          <a:cs typeface="Times New Roman"/>
                        </a:rPr>
                        <a:t>Processor Implementation Mode: POWER 6</a:t>
                      </a:r>
                    </a:p>
                    <a:p>
                      <a:pPr marL="0" marR="0">
                        <a:lnSpc>
                          <a:spcPct val="115000"/>
                        </a:lnSpc>
                        <a:spcBef>
                          <a:spcPts val="0"/>
                        </a:spcBef>
                        <a:spcAft>
                          <a:spcPts val="0"/>
                        </a:spcAft>
                      </a:pPr>
                      <a:r>
                        <a:rPr lang="en-US" sz="1200" dirty="0">
                          <a:latin typeface="Calibri"/>
                          <a:ea typeface="Calibri"/>
                          <a:cs typeface="Times New Roman"/>
                        </a:rPr>
                        <a:t>Processor Version: PV_6_Compat</a:t>
                      </a:r>
                    </a:p>
                    <a:p>
                      <a:pPr marL="0" marR="0">
                        <a:lnSpc>
                          <a:spcPct val="115000"/>
                        </a:lnSpc>
                        <a:spcBef>
                          <a:spcPts val="0"/>
                        </a:spcBef>
                        <a:spcAft>
                          <a:spcPts val="0"/>
                        </a:spcAft>
                      </a:pPr>
                      <a:r>
                        <a:rPr lang="en-US" sz="1200" dirty="0">
                          <a:latin typeface="Calibri"/>
                          <a:ea typeface="Calibri"/>
                          <a:cs typeface="Times New Roman"/>
                        </a:rPr>
                        <a:t>Number Of Processors: 14</a:t>
                      </a:r>
                    </a:p>
                    <a:p>
                      <a:pPr marL="0" marR="0">
                        <a:lnSpc>
                          <a:spcPct val="115000"/>
                        </a:lnSpc>
                        <a:spcBef>
                          <a:spcPts val="0"/>
                        </a:spcBef>
                        <a:spcAft>
                          <a:spcPts val="0"/>
                        </a:spcAft>
                      </a:pPr>
                      <a:r>
                        <a:rPr lang="en-US" sz="1200" dirty="0">
                          <a:solidFill>
                            <a:srgbClr val="FF0000"/>
                          </a:solidFill>
                          <a:latin typeface="Calibri"/>
                          <a:ea typeface="Calibri"/>
                          <a:cs typeface="Times New Roman"/>
                        </a:rPr>
                        <a:t>Processor Clock Speed: 4208 MHz</a:t>
                      </a:r>
                    </a:p>
                    <a:p>
                      <a:pPr marL="0" marR="0">
                        <a:lnSpc>
                          <a:spcPct val="115000"/>
                        </a:lnSpc>
                        <a:spcBef>
                          <a:spcPts val="0"/>
                        </a:spcBef>
                        <a:spcAft>
                          <a:spcPts val="0"/>
                        </a:spcAft>
                      </a:pPr>
                      <a:r>
                        <a:rPr lang="en-US" sz="1200" dirty="0">
                          <a:latin typeface="Calibri"/>
                          <a:ea typeface="Calibri"/>
                          <a:cs typeface="Times New Roman"/>
                        </a:rPr>
                        <a:t>CPU Type: 64-bit</a:t>
                      </a:r>
                    </a:p>
                    <a:p>
                      <a:pPr marL="0" marR="0">
                        <a:lnSpc>
                          <a:spcPct val="115000"/>
                        </a:lnSpc>
                        <a:spcBef>
                          <a:spcPts val="0"/>
                        </a:spcBef>
                        <a:spcAft>
                          <a:spcPts val="0"/>
                        </a:spcAft>
                      </a:pPr>
                      <a:r>
                        <a:rPr lang="en-US" sz="1200" dirty="0">
                          <a:latin typeface="Calibri"/>
                          <a:ea typeface="Calibri"/>
                          <a:cs typeface="Times New Roman"/>
                        </a:rPr>
                        <a:t>Kernel Type: 64-bit</a:t>
                      </a:r>
                    </a:p>
                    <a:p>
                      <a:pPr marL="0" marR="0">
                        <a:lnSpc>
                          <a:spcPct val="115000"/>
                        </a:lnSpc>
                        <a:spcBef>
                          <a:spcPts val="0"/>
                        </a:spcBef>
                        <a:spcAft>
                          <a:spcPts val="0"/>
                        </a:spcAft>
                      </a:pPr>
                      <a:r>
                        <a:rPr lang="en-US" sz="1200" dirty="0">
                          <a:latin typeface="Calibri"/>
                          <a:ea typeface="Calibri"/>
                          <a:cs typeface="Times New Roman"/>
                        </a:rPr>
                        <a:t>LPAR Info: 1 </a:t>
                      </a:r>
                      <a:r>
                        <a:rPr lang="en-US" sz="1200" dirty="0" err="1">
                          <a:latin typeface="Calibri"/>
                          <a:ea typeface="Calibri"/>
                          <a:cs typeface="Times New Roman"/>
                        </a:rPr>
                        <a:t>Default_part</a:t>
                      </a:r>
                      <a:endParaRPr lang="en-US" sz="12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Memory Size: 46336 MB</a:t>
                      </a:r>
                    </a:p>
                    <a:p>
                      <a:pPr marL="0" marR="0">
                        <a:lnSpc>
                          <a:spcPct val="115000"/>
                        </a:lnSpc>
                        <a:spcBef>
                          <a:spcPts val="0"/>
                        </a:spcBef>
                        <a:spcAft>
                          <a:spcPts val="0"/>
                        </a:spcAft>
                      </a:pPr>
                      <a:r>
                        <a:rPr lang="en-US" sz="1200" dirty="0">
                          <a:latin typeface="Calibri"/>
                          <a:ea typeface="Calibri"/>
                          <a:cs typeface="Times New Roman"/>
                        </a:rPr>
                        <a:t>Good Memory Size: 46336 MB</a:t>
                      </a:r>
                    </a:p>
                    <a:p>
                      <a:pPr marL="0" marR="0">
                        <a:lnSpc>
                          <a:spcPct val="115000"/>
                        </a:lnSpc>
                        <a:spcBef>
                          <a:spcPts val="0"/>
                        </a:spcBef>
                        <a:spcAft>
                          <a:spcPts val="0"/>
                        </a:spcAft>
                      </a:pPr>
                      <a:r>
                        <a:rPr lang="en-US" sz="1200" dirty="0">
                          <a:latin typeface="Calibri"/>
                          <a:ea typeface="Calibri"/>
                          <a:cs typeface="Times New Roman"/>
                        </a:rPr>
                        <a:t>Platform Firmware level: EM350_038</a:t>
                      </a:r>
                    </a:p>
                    <a:p>
                      <a:pPr marL="0" marR="0">
                        <a:lnSpc>
                          <a:spcPct val="115000"/>
                        </a:lnSpc>
                        <a:spcBef>
                          <a:spcPts val="0"/>
                        </a:spcBef>
                        <a:spcAft>
                          <a:spcPts val="0"/>
                        </a:spcAft>
                      </a:pPr>
                      <a:r>
                        <a:rPr lang="en-US" sz="1200" dirty="0">
                          <a:latin typeface="Calibri"/>
                          <a:ea typeface="Calibri"/>
                          <a:cs typeface="Times New Roman"/>
                        </a:rPr>
                        <a:t>Firmware Version: IBM,EM350_038</a:t>
                      </a:r>
                    </a:p>
                    <a:p>
                      <a:pPr marL="0" marR="0">
                        <a:lnSpc>
                          <a:spcPct val="115000"/>
                        </a:lnSpc>
                        <a:spcBef>
                          <a:spcPts val="0"/>
                        </a:spcBef>
                        <a:spcAft>
                          <a:spcPts val="0"/>
                        </a:spcAft>
                      </a:pPr>
                      <a:r>
                        <a:rPr lang="en-US" sz="1200" dirty="0">
                          <a:latin typeface="Calibri"/>
                          <a:ea typeface="Calibri"/>
                          <a:cs typeface="Times New Roman"/>
                        </a:rPr>
                        <a:t>Console Login: enable</a:t>
                      </a:r>
                    </a:p>
                    <a:p>
                      <a:pPr marL="0" marR="0">
                        <a:lnSpc>
                          <a:spcPct val="115000"/>
                        </a:lnSpc>
                        <a:spcBef>
                          <a:spcPts val="0"/>
                        </a:spcBef>
                        <a:spcAft>
                          <a:spcPts val="0"/>
                        </a:spcAft>
                      </a:pPr>
                      <a:r>
                        <a:rPr lang="en-US" sz="1200" dirty="0">
                          <a:latin typeface="Calibri"/>
                          <a:ea typeface="Calibri"/>
                          <a:cs typeface="Times New Roman"/>
                        </a:rPr>
                        <a:t>Auto Restart: true</a:t>
                      </a:r>
                    </a:p>
                    <a:p>
                      <a:pPr marL="0" marR="0">
                        <a:lnSpc>
                          <a:spcPct val="115000"/>
                        </a:lnSpc>
                        <a:spcBef>
                          <a:spcPts val="0"/>
                        </a:spcBef>
                        <a:spcAft>
                          <a:spcPts val="0"/>
                        </a:spcAft>
                      </a:pPr>
                      <a:r>
                        <a:rPr lang="en-US" sz="1200" dirty="0">
                          <a:latin typeface="Calibri"/>
                          <a:ea typeface="Calibri"/>
                          <a:cs typeface="Times New Roman"/>
                        </a:rPr>
                        <a:t>Full Core: false</a:t>
                      </a:r>
                    </a:p>
                  </a:txBody>
                  <a:tcPr marL="68580" marR="68580" marT="0" marB="0"/>
                </a:tc>
                <a:tc>
                  <a:txBody>
                    <a:bodyPr/>
                    <a:lstStyle/>
                    <a:p>
                      <a:pPr marL="0" marR="0">
                        <a:lnSpc>
                          <a:spcPct val="115000"/>
                        </a:lnSpc>
                        <a:spcBef>
                          <a:spcPts val="0"/>
                        </a:spcBef>
                        <a:spcAft>
                          <a:spcPts val="0"/>
                        </a:spcAft>
                      </a:pPr>
                      <a:r>
                        <a:rPr lang="en-US" sz="1200" dirty="0" err="1">
                          <a:latin typeface="Calibri"/>
                          <a:ea typeface="Calibri"/>
                          <a:cs typeface="Times New Roman"/>
                        </a:rPr>
                        <a:t>vendor_id</a:t>
                      </a:r>
                      <a:r>
                        <a:rPr lang="en-US" sz="1200" dirty="0">
                          <a:latin typeface="Calibri"/>
                          <a:ea typeface="Calibri"/>
                          <a:cs typeface="Times New Roman"/>
                        </a:rPr>
                        <a:t>       : </a:t>
                      </a:r>
                      <a:r>
                        <a:rPr lang="en-US" sz="1200" dirty="0" err="1">
                          <a:latin typeface="Calibri"/>
                          <a:ea typeface="Calibri"/>
                          <a:cs typeface="Times New Roman"/>
                        </a:rPr>
                        <a:t>GenuineIntel</a:t>
                      </a:r>
                      <a:endParaRPr lang="en-US" sz="1200" dirty="0">
                        <a:latin typeface="Calibri"/>
                        <a:ea typeface="Calibri"/>
                        <a:cs typeface="Times New Roman"/>
                      </a:endParaRPr>
                    </a:p>
                    <a:p>
                      <a:pPr marL="0" marR="0">
                        <a:lnSpc>
                          <a:spcPct val="115000"/>
                        </a:lnSpc>
                        <a:spcBef>
                          <a:spcPts val="0"/>
                        </a:spcBef>
                        <a:spcAft>
                          <a:spcPts val="0"/>
                        </a:spcAft>
                      </a:pPr>
                      <a:r>
                        <a:rPr lang="en-US" sz="1200" dirty="0" err="1">
                          <a:latin typeface="Calibri"/>
                          <a:ea typeface="Calibri"/>
                          <a:cs typeface="Times New Roman"/>
                        </a:rPr>
                        <a:t>cpu</a:t>
                      </a:r>
                      <a:r>
                        <a:rPr lang="en-US" sz="1200" dirty="0">
                          <a:latin typeface="Calibri"/>
                          <a:ea typeface="Calibri"/>
                          <a:cs typeface="Times New Roman"/>
                        </a:rPr>
                        <a:t> family      : 6</a:t>
                      </a:r>
                    </a:p>
                    <a:p>
                      <a:pPr marL="0" marR="0">
                        <a:lnSpc>
                          <a:spcPct val="115000"/>
                        </a:lnSpc>
                        <a:spcBef>
                          <a:spcPts val="0"/>
                        </a:spcBef>
                        <a:spcAft>
                          <a:spcPts val="0"/>
                        </a:spcAft>
                      </a:pPr>
                      <a:r>
                        <a:rPr lang="en-US" sz="1200" dirty="0">
                          <a:latin typeface="Calibri"/>
                          <a:ea typeface="Calibri"/>
                          <a:cs typeface="Times New Roman"/>
                        </a:rPr>
                        <a:t>model           : 23</a:t>
                      </a:r>
                    </a:p>
                    <a:p>
                      <a:pPr marL="0" marR="0">
                        <a:lnSpc>
                          <a:spcPct val="115000"/>
                        </a:lnSpc>
                        <a:spcBef>
                          <a:spcPts val="0"/>
                        </a:spcBef>
                        <a:spcAft>
                          <a:spcPts val="0"/>
                        </a:spcAft>
                      </a:pPr>
                      <a:r>
                        <a:rPr lang="en-US" sz="1200" dirty="0">
                          <a:latin typeface="Calibri"/>
                          <a:ea typeface="Calibri"/>
                          <a:cs typeface="Times New Roman"/>
                        </a:rPr>
                        <a:t>model name      : Intel(R) Xeon(R) CPU           X5460  @ 3.16GHz</a:t>
                      </a:r>
                    </a:p>
                    <a:p>
                      <a:pPr marL="0" marR="0">
                        <a:lnSpc>
                          <a:spcPct val="115000"/>
                        </a:lnSpc>
                        <a:spcBef>
                          <a:spcPts val="0"/>
                        </a:spcBef>
                        <a:spcAft>
                          <a:spcPts val="0"/>
                        </a:spcAft>
                      </a:pPr>
                      <a:r>
                        <a:rPr lang="en-US" sz="1200" dirty="0">
                          <a:latin typeface="Calibri"/>
                          <a:ea typeface="Calibri"/>
                          <a:cs typeface="Times New Roman"/>
                        </a:rPr>
                        <a:t>stepping        : 10</a:t>
                      </a:r>
                    </a:p>
                    <a:p>
                      <a:pPr marL="0" marR="0">
                        <a:lnSpc>
                          <a:spcPct val="115000"/>
                        </a:lnSpc>
                        <a:spcBef>
                          <a:spcPts val="0"/>
                        </a:spcBef>
                        <a:spcAft>
                          <a:spcPts val="0"/>
                        </a:spcAft>
                      </a:pPr>
                      <a:r>
                        <a:rPr lang="en-US" sz="1200" dirty="0" err="1">
                          <a:solidFill>
                            <a:srgbClr val="FF0000"/>
                          </a:solidFill>
                          <a:latin typeface="Calibri"/>
                          <a:ea typeface="Calibri"/>
                          <a:cs typeface="Times New Roman"/>
                        </a:rPr>
                        <a:t>cpu</a:t>
                      </a:r>
                      <a:r>
                        <a:rPr lang="en-US" sz="1200" dirty="0">
                          <a:solidFill>
                            <a:srgbClr val="FF0000"/>
                          </a:solidFill>
                          <a:latin typeface="Calibri"/>
                          <a:ea typeface="Calibri"/>
                          <a:cs typeface="Times New Roman"/>
                        </a:rPr>
                        <a:t> MHz         : 3158.748</a:t>
                      </a:r>
                    </a:p>
                    <a:p>
                      <a:pPr marL="0" marR="0">
                        <a:lnSpc>
                          <a:spcPct val="115000"/>
                        </a:lnSpc>
                        <a:spcBef>
                          <a:spcPts val="0"/>
                        </a:spcBef>
                        <a:spcAft>
                          <a:spcPts val="0"/>
                        </a:spcAft>
                      </a:pPr>
                      <a:r>
                        <a:rPr lang="en-US" sz="1200" dirty="0">
                          <a:latin typeface="Calibri"/>
                          <a:ea typeface="Calibri"/>
                          <a:cs typeface="Times New Roman"/>
                        </a:rPr>
                        <a:t>cache size      : 6144 KB</a:t>
                      </a:r>
                    </a:p>
                    <a:p>
                      <a:pPr marL="0" marR="0">
                        <a:lnSpc>
                          <a:spcPct val="115000"/>
                        </a:lnSpc>
                        <a:spcBef>
                          <a:spcPts val="0"/>
                        </a:spcBef>
                        <a:spcAft>
                          <a:spcPts val="0"/>
                        </a:spcAft>
                      </a:pPr>
                      <a:r>
                        <a:rPr lang="en-US" sz="1200" dirty="0">
                          <a:latin typeface="Calibri"/>
                          <a:ea typeface="Calibri"/>
                          <a:cs typeface="Times New Roman"/>
                        </a:rPr>
                        <a:t>physical id     : 0</a:t>
                      </a:r>
                    </a:p>
                    <a:p>
                      <a:pPr marL="0" marR="0">
                        <a:lnSpc>
                          <a:spcPct val="115000"/>
                        </a:lnSpc>
                        <a:spcBef>
                          <a:spcPts val="0"/>
                        </a:spcBef>
                        <a:spcAft>
                          <a:spcPts val="0"/>
                        </a:spcAft>
                      </a:pPr>
                      <a:r>
                        <a:rPr lang="en-US" sz="1200" dirty="0">
                          <a:latin typeface="Calibri"/>
                          <a:ea typeface="Calibri"/>
                          <a:cs typeface="Times New Roman"/>
                        </a:rPr>
                        <a:t>siblings        : 4</a:t>
                      </a:r>
                    </a:p>
                    <a:p>
                      <a:pPr marL="0" marR="0">
                        <a:lnSpc>
                          <a:spcPct val="115000"/>
                        </a:lnSpc>
                        <a:spcBef>
                          <a:spcPts val="0"/>
                        </a:spcBef>
                        <a:spcAft>
                          <a:spcPts val="0"/>
                        </a:spcAft>
                      </a:pPr>
                      <a:r>
                        <a:rPr lang="en-US" sz="1200" dirty="0">
                          <a:latin typeface="Calibri"/>
                          <a:ea typeface="Calibri"/>
                          <a:cs typeface="Times New Roman"/>
                        </a:rPr>
                        <a:t>core id         : 0</a:t>
                      </a:r>
                    </a:p>
                    <a:p>
                      <a:pPr marL="0" marR="0">
                        <a:lnSpc>
                          <a:spcPct val="115000"/>
                        </a:lnSpc>
                        <a:spcBef>
                          <a:spcPts val="0"/>
                        </a:spcBef>
                        <a:spcAft>
                          <a:spcPts val="0"/>
                        </a:spcAft>
                      </a:pPr>
                      <a:r>
                        <a:rPr lang="en-US" sz="1200" dirty="0" err="1">
                          <a:latin typeface="Calibri"/>
                          <a:ea typeface="Calibri"/>
                          <a:cs typeface="Times New Roman"/>
                        </a:rPr>
                        <a:t>cpu</a:t>
                      </a:r>
                      <a:r>
                        <a:rPr lang="en-US" sz="1200" dirty="0">
                          <a:latin typeface="Calibri"/>
                          <a:ea typeface="Calibri"/>
                          <a:cs typeface="Times New Roman"/>
                        </a:rPr>
                        <a:t> cores       : 4</a:t>
                      </a:r>
                    </a:p>
                    <a:p>
                      <a:pPr marL="0" marR="0">
                        <a:lnSpc>
                          <a:spcPct val="115000"/>
                        </a:lnSpc>
                        <a:spcBef>
                          <a:spcPts val="0"/>
                        </a:spcBef>
                        <a:spcAft>
                          <a:spcPts val="0"/>
                        </a:spcAft>
                      </a:pPr>
                      <a:r>
                        <a:rPr lang="en-US" sz="1200" dirty="0" err="1">
                          <a:latin typeface="Calibri"/>
                          <a:ea typeface="Calibri"/>
                          <a:cs typeface="Times New Roman"/>
                        </a:rPr>
                        <a:t>apicid</a:t>
                      </a:r>
                      <a:r>
                        <a:rPr lang="en-US" sz="1200" dirty="0">
                          <a:latin typeface="Calibri"/>
                          <a:ea typeface="Calibri"/>
                          <a:cs typeface="Times New Roman"/>
                        </a:rPr>
                        <a:t>          : 0</a:t>
                      </a:r>
                    </a:p>
                    <a:p>
                      <a:pPr marL="0" marR="0">
                        <a:lnSpc>
                          <a:spcPct val="115000"/>
                        </a:lnSpc>
                        <a:spcBef>
                          <a:spcPts val="0"/>
                        </a:spcBef>
                        <a:spcAft>
                          <a:spcPts val="0"/>
                        </a:spcAft>
                      </a:pPr>
                      <a:r>
                        <a:rPr lang="en-US" sz="1200" dirty="0" err="1">
                          <a:latin typeface="Calibri"/>
                          <a:ea typeface="Calibri"/>
                          <a:cs typeface="Times New Roman"/>
                        </a:rPr>
                        <a:t>fpu</a:t>
                      </a:r>
                      <a:r>
                        <a:rPr lang="en-US" sz="1200" dirty="0">
                          <a:latin typeface="Calibri"/>
                          <a:ea typeface="Calibri"/>
                          <a:cs typeface="Times New Roman"/>
                        </a:rPr>
                        <a:t>             : yes</a:t>
                      </a:r>
                    </a:p>
                    <a:p>
                      <a:pPr marL="0" marR="0">
                        <a:lnSpc>
                          <a:spcPct val="115000"/>
                        </a:lnSpc>
                        <a:spcBef>
                          <a:spcPts val="0"/>
                        </a:spcBef>
                        <a:spcAft>
                          <a:spcPts val="0"/>
                        </a:spcAft>
                      </a:pPr>
                      <a:r>
                        <a:rPr lang="en-US" sz="1200" dirty="0" err="1">
                          <a:latin typeface="Calibri"/>
                          <a:ea typeface="Calibri"/>
                          <a:cs typeface="Times New Roman"/>
                        </a:rPr>
                        <a:t>fpu_exception</a:t>
                      </a:r>
                      <a:r>
                        <a:rPr lang="en-US" sz="1200" dirty="0">
                          <a:latin typeface="Calibri"/>
                          <a:ea typeface="Calibri"/>
                          <a:cs typeface="Times New Roman"/>
                        </a:rPr>
                        <a:t>   : yes</a:t>
                      </a:r>
                    </a:p>
                    <a:p>
                      <a:pPr marL="0" marR="0">
                        <a:lnSpc>
                          <a:spcPct val="115000"/>
                        </a:lnSpc>
                        <a:spcBef>
                          <a:spcPts val="0"/>
                        </a:spcBef>
                        <a:spcAft>
                          <a:spcPts val="0"/>
                        </a:spcAft>
                      </a:pPr>
                      <a:r>
                        <a:rPr lang="en-US" sz="1200" dirty="0" err="1">
                          <a:latin typeface="Calibri"/>
                          <a:ea typeface="Calibri"/>
                          <a:cs typeface="Times New Roman"/>
                        </a:rPr>
                        <a:t>cpuid</a:t>
                      </a:r>
                      <a:r>
                        <a:rPr lang="en-US" sz="1200" dirty="0">
                          <a:latin typeface="Calibri"/>
                          <a:ea typeface="Calibri"/>
                          <a:cs typeface="Times New Roman"/>
                        </a:rPr>
                        <a:t> level     : 13</a:t>
                      </a:r>
                    </a:p>
                    <a:p>
                      <a:pPr marL="0" marR="0">
                        <a:lnSpc>
                          <a:spcPct val="115000"/>
                        </a:lnSpc>
                        <a:spcBef>
                          <a:spcPts val="0"/>
                        </a:spcBef>
                        <a:spcAft>
                          <a:spcPts val="0"/>
                        </a:spcAft>
                      </a:pPr>
                      <a:r>
                        <a:rPr lang="en-US" sz="1200" dirty="0" err="1">
                          <a:latin typeface="Calibri"/>
                          <a:ea typeface="Calibri"/>
                          <a:cs typeface="Times New Roman"/>
                        </a:rPr>
                        <a:t>wp</a:t>
                      </a:r>
                      <a:r>
                        <a:rPr lang="en-US" sz="1200" dirty="0">
                          <a:latin typeface="Calibri"/>
                          <a:ea typeface="Calibri"/>
                          <a:cs typeface="Times New Roman"/>
                        </a:rPr>
                        <a:t>              : yes</a:t>
                      </a:r>
                    </a:p>
                    <a:p>
                      <a:pPr marL="0" marR="0">
                        <a:lnSpc>
                          <a:spcPct val="115000"/>
                        </a:lnSpc>
                        <a:spcBef>
                          <a:spcPts val="0"/>
                        </a:spcBef>
                        <a:spcAft>
                          <a:spcPts val="0"/>
                        </a:spcAft>
                      </a:pPr>
                      <a:r>
                        <a:rPr lang="en-US" sz="1200" dirty="0" err="1">
                          <a:latin typeface="Calibri"/>
                          <a:ea typeface="Calibri"/>
                          <a:cs typeface="Times New Roman"/>
                        </a:rPr>
                        <a:t>bogomips</a:t>
                      </a:r>
                      <a:r>
                        <a:rPr lang="en-US" sz="1200" dirty="0">
                          <a:latin typeface="Calibri"/>
                          <a:ea typeface="Calibri"/>
                          <a:cs typeface="Times New Roman"/>
                        </a:rPr>
                        <a:t>        : 6317.49</a:t>
                      </a:r>
                    </a:p>
                    <a:p>
                      <a:pPr marL="0" marR="0">
                        <a:lnSpc>
                          <a:spcPct val="115000"/>
                        </a:lnSpc>
                        <a:spcBef>
                          <a:spcPts val="0"/>
                        </a:spcBef>
                        <a:spcAft>
                          <a:spcPts val="0"/>
                        </a:spcAft>
                      </a:pPr>
                      <a:r>
                        <a:rPr lang="en-US" sz="1200" dirty="0" err="1">
                          <a:latin typeface="Calibri"/>
                          <a:ea typeface="Calibri"/>
                          <a:cs typeface="Times New Roman"/>
                        </a:rPr>
                        <a:t>clflush</a:t>
                      </a:r>
                      <a:r>
                        <a:rPr lang="en-US" sz="1200" dirty="0">
                          <a:latin typeface="Calibri"/>
                          <a:ea typeface="Calibri"/>
                          <a:cs typeface="Times New Roman"/>
                        </a:rPr>
                        <a:t> size    : 64</a:t>
                      </a:r>
                    </a:p>
                    <a:p>
                      <a:pPr marL="0" marR="0">
                        <a:lnSpc>
                          <a:spcPct val="115000"/>
                        </a:lnSpc>
                        <a:spcBef>
                          <a:spcPts val="0"/>
                        </a:spcBef>
                        <a:spcAft>
                          <a:spcPts val="0"/>
                        </a:spcAft>
                      </a:pPr>
                      <a:r>
                        <a:rPr lang="en-US" sz="1200" dirty="0" err="1">
                          <a:latin typeface="Calibri"/>
                          <a:ea typeface="Calibri"/>
                          <a:cs typeface="Times New Roman"/>
                        </a:rPr>
                        <a:t>cache_alignment</a:t>
                      </a:r>
                      <a:r>
                        <a:rPr lang="en-US" sz="1200" dirty="0">
                          <a:latin typeface="Calibri"/>
                          <a:ea typeface="Calibri"/>
                          <a:cs typeface="Times New Roman"/>
                        </a:rPr>
                        <a:t> : 64</a:t>
                      </a:r>
                    </a:p>
                    <a:p>
                      <a:pPr marL="0" marR="0">
                        <a:lnSpc>
                          <a:spcPct val="115000"/>
                        </a:lnSpc>
                        <a:spcBef>
                          <a:spcPts val="0"/>
                        </a:spcBef>
                        <a:spcAft>
                          <a:spcPts val="0"/>
                        </a:spcAft>
                      </a:pPr>
                      <a:r>
                        <a:rPr lang="en-US" sz="1200" dirty="0">
                          <a:latin typeface="Calibri"/>
                          <a:ea typeface="Calibri"/>
                          <a:cs typeface="Times New Roman"/>
                        </a:rPr>
                        <a:t>address sizes   : 38 bits physical, 48 bits virtual</a:t>
                      </a:r>
                    </a:p>
                  </a:txBody>
                  <a:tcPr marL="68580" marR="68580" marT="0" marB="0"/>
                </a:tc>
                <a:tc>
                  <a:txBody>
                    <a:bodyPr/>
                    <a:lstStyle/>
                    <a:p>
                      <a:pPr marL="0" marR="0">
                        <a:lnSpc>
                          <a:spcPct val="115000"/>
                        </a:lnSpc>
                        <a:spcBef>
                          <a:spcPts val="0"/>
                        </a:spcBef>
                        <a:spcAft>
                          <a:spcPts val="0"/>
                        </a:spcAft>
                      </a:pPr>
                      <a:r>
                        <a:rPr lang="en-US" sz="1200" dirty="0" err="1">
                          <a:latin typeface="Calibri"/>
                          <a:ea typeface="Calibri"/>
                          <a:cs typeface="Times New Roman"/>
                        </a:rPr>
                        <a:t>vendor_id</a:t>
                      </a:r>
                      <a:r>
                        <a:rPr lang="en-US" sz="1200" dirty="0">
                          <a:latin typeface="Calibri"/>
                          <a:ea typeface="Calibri"/>
                          <a:cs typeface="Times New Roman"/>
                        </a:rPr>
                        <a:t>       : </a:t>
                      </a:r>
                      <a:r>
                        <a:rPr lang="en-US" sz="1200" dirty="0" err="1">
                          <a:latin typeface="Calibri"/>
                          <a:ea typeface="Calibri"/>
                          <a:cs typeface="Times New Roman"/>
                        </a:rPr>
                        <a:t>GenuineIntel</a:t>
                      </a:r>
                      <a:endParaRPr lang="en-US" sz="1200" dirty="0">
                        <a:latin typeface="Calibri"/>
                        <a:ea typeface="Calibri"/>
                        <a:cs typeface="Times New Roman"/>
                      </a:endParaRPr>
                    </a:p>
                    <a:p>
                      <a:pPr marL="0" marR="0">
                        <a:lnSpc>
                          <a:spcPct val="115000"/>
                        </a:lnSpc>
                        <a:spcBef>
                          <a:spcPts val="0"/>
                        </a:spcBef>
                        <a:spcAft>
                          <a:spcPts val="0"/>
                        </a:spcAft>
                      </a:pPr>
                      <a:r>
                        <a:rPr lang="en-US" sz="1200" dirty="0" err="1">
                          <a:latin typeface="Calibri"/>
                          <a:ea typeface="Calibri"/>
                          <a:cs typeface="Times New Roman"/>
                        </a:rPr>
                        <a:t>cpu</a:t>
                      </a:r>
                      <a:r>
                        <a:rPr lang="en-US" sz="1200" dirty="0">
                          <a:latin typeface="Calibri"/>
                          <a:ea typeface="Calibri"/>
                          <a:cs typeface="Times New Roman"/>
                        </a:rPr>
                        <a:t> family      : 15</a:t>
                      </a:r>
                    </a:p>
                    <a:p>
                      <a:pPr marL="0" marR="0">
                        <a:lnSpc>
                          <a:spcPct val="115000"/>
                        </a:lnSpc>
                        <a:spcBef>
                          <a:spcPts val="0"/>
                        </a:spcBef>
                        <a:spcAft>
                          <a:spcPts val="0"/>
                        </a:spcAft>
                      </a:pPr>
                      <a:r>
                        <a:rPr lang="en-US" sz="1200" dirty="0">
                          <a:latin typeface="Calibri"/>
                          <a:ea typeface="Calibri"/>
                          <a:cs typeface="Times New Roman"/>
                        </a:rPr>
                        <a:t>model           : 4</a:t>
                      </a:r>
                    </a:p>
                    <a:p>
                      <a:pPr marL="0" marR="0">
                        <a:lnSpc>
                          <a:spcPct val="115000"/>
                        </a:lnSpc>
                        <a:spcBef>
                          <a:spcPts val="0"/>
                        </a:spcBef>
                        <a:spcAft>
                          <a:spcPts val="0"/>
                        </a:spcAft>
                      </a:pPr>
                      <a:r>
                        <a:rPr lang="en-US" sz="1200" dirty="0">
                          <a:latin typeface="Calibri"/>
                          <a:ea typeface="Calibri"/>
                          <a:cs typeface="Times New Roman"/>
                        </a:rPr>
                        <a:t>model name      :                Intel(R) Xeon(TM) MP CPU 3.00GHz</a:t>
                      </a:r>
                    </a:p>
                    <a:p>
                      <a:pPr marL="0" marR="0">
                        <a:lnSpc>
                          <a:spcPct val="115000"/>
                        </a:lnSpc>
                        <a:spcBef>
                          <a:spcPts val="0"/>
                        </a:spcBef>
                        <a:spcAft>
                          <a:spcPts val="0"/>
                        </a:spcAft>
                      </a:pPr>
                      <a:r>
                        <a:rPr lang="en-US" sz="1200" dirty="0">
                          <a:latin typeface="Calibri"/>
                          <a:ea typeface="Calibri"/>
                          <a:cs typeface="Times New Roman"/>
                        </a:rPr>
                        <a:t>stepping        : 1</a:t>
                      </a:r>
                    </a:p>
                    <a:p>
                      <a:pPr marL="0" marR="0">
                        <a:lnSpc>
                          <a:spcPct val="115000"/>
                        </a:lnSpc>
                        <a:spcBef>
                          <a:spcPts val="0"/>
                        </a:spcBef>
                        <a:spcAft>
                          <a:spcPts val="0"/>
                        </a:spcAft>
                      </a:pPr>
                      <a:r>
                        <a:rPr lang="en-US" sz="1200" dirty="0" err="1">
                          <a:solidFill>
                            <a:srgbClr val="FF0000"/>
                          </a:solidFill>
                          <a:latin typeface="Calibri"/>
                          <a:ea typeface="Calibri"/>
                          <a:cs typeface="Times New Roman"/>
                        </a:rPr>
                        <a:t>cpu</a:t>
                      </a:r>
                      <a:r>
                        <a:rPr lang="en-US" sz="1200" dirty="0">
                          <a:solidFill>
                            <a:srgbClr val="FF0000"/>
                          </a:solidFill>
                          <a:latin typeface="Calibri"/>
                          <a:ea typeface="Calibri"/>
                          <a:cs typeface="Times New Roman"/>
                        </a:rPr>
                        <a:t> MHz         : 2992.667</a:t>
                      </a:r>
                    </a:p>
                    <a:p>
                      <a:pPr marL="0" marR="0">
                        <a:lnSpc>
                          <a:spcPct val="115000"/>
                        </a:lnSpc>
                        <a:spcBef>
                          <a:spcPts val="0"/>
                        </a:spcBef>
                        <a:spcAft>
                          <a:spcPts val="0"/>
                        </a:spcAft>
                      </a:pPr>
                      <a:r>
                        <a:rPr lang="en-US" sz="1200" dirty="0">
                          <a:latin typeface="Calibri"/>
                          <a:ea typeface="Calibri"/>
                          <a:cs typeface="Times New Roman"/>
                        </a:rPr>
                        <a:t>cache size      : 8192 KB</a:t>
                      </a:r>
                    </a:p>
                    <a:p>
                      <a:pPr marL="0" marR="0">
                        <a:lnSpc>
                          <a:spcPct val="115000"/>
                        </a:lnSpc>
                        <a:spcBef>
                          <a:spcPts val="0"/>
                        </a:spcBef>
                        <a:spcAft>
                          <a:spcPts val="0"/>
                        </a:spcAft>
                      </a:pPr>
                      <a:r>
                        <a:rPr lang="en-US" sz="1200" dirty="0">
                          <a:latin typeface="Calibri"/>
                          <a:ea typeface="Calibri"/>
                          <a:cs typeface="Times New Roman"/>
                        </a:rPr>
                        <a:t>physical id     : 0</a:t>
                      </a:r>
                    </a:p>
                    <a:p>
                      <a:pPr marL="0" marR="0">
                        <a:lnSpc>
                          <a:spcPct val="115000"/>
                        </a:lnSpc>
                        <a:spcBef>
                          <a:spcPts val="0"/>
                        </a:spcBef>
                        <a:spcAft>
                          <a:spcPts val="0"/>
                        </a:spcAft>
                      </a:pPr>
                      <a:r>
                        <a:rPr lang="en-US" sz="1200" dirty="0">
                          <a:latin typeface="Calibri"/>
                          <a:ea typeface="Calibri"/>
                          <a:cs typeface="Times New Roman"/>
                        </a:rPr>
                        <a:t>siblings        : 2</a:t>
                      </a:r>
                    </a:p>
                    <a:p>
                      <a:pPr marL="0" marR="0">
                        <a:lnSpc>
                          <a:spcPct val="115000"/>
                        </a:lnSpc>
                        <a:spcBef>
                          <a:spcPts val="0"/>
                        </a:spcBef>
                        <a:spcAft>
                          <a:spcPts val="0"/>
                        </a:spcAft>
                      </a:pPr>
                      <a:r>
                        <a:rPr lang="en-US" sz="1200" dirty="0">
                          <a:latin typeface="Calibri"/>
                          <a:ea typeface="Calibri"/>
                          <a:cs typeface="Times New Roman"/>
                        </a:rPr>
                        <a:t>core id         : 0</a:t>
                      </a:r>
                    </a:p>
                    <a:p>
                      <a:pPr marL="0" marR="0">
                        <a:lnSpc>
                          <a:spcPct val="115000"/>
                        </a:lnSpc>
                        <a:spcBef>
                          <a:spcPts val="0"/>
                        </a:spcBef>
                        <a:spcAft>
                          <a:spcPts val="0"/>
                        </a:spcAft>
                      </a:pPr>
                      <a:r>
                        <a:rPr lang="en-US" sz="1200" dirty="0" err="1">
                          <a:latin typeface="Calibri"/>
                          <a:ea typeface="Calibri"/>
                          <a:cs typeface="Times New Roman"/>
                        </a:rPr>
                        <a:t>cpu</a:t>
                      </a:r>
                      <a:r>
                        <a:rPr lang="en-US" sz="1200" dirty="0">
                          <a:latin typeface="Calibri"/>
                          <a:ea typeface="Calibri"/>
                          <a:cs typeface="Times New Roman"/>
                        </a:rPr>
                        <a:t> cores       : 1</a:t>
                      </a:r>
                    </a:p>
                    <a:p>
                      <a:pPr marL="0" marR="0">
                        <a:lnSpc>
                          <a:spcPct val="115000"/>
                        </a:lnSpc>
                        <a:spcBef>
                          <a:spcPts val="0"/>
                        </a:spcBef>
                        <a:spcAft>
                          <a:spcPts val="0"/>
                        </a:spcAft>
                      </a:pPr>
                      <a:r>
                        <a:rPr lang="en-US" sz="1200" dirty="0" err="1">
                          <a:latin typeface="Calibri"/>
                          <a:ea typeface="Calibri"/>
                          <a:cs typeface="Times New Roman"/>
                        </a:rPr>
                        <a:t>apicid</a:t>
                      </a:r>
                      <a:r>
                        <a:rPr lang="en-US" sz="1200" dirty="0">
                          <a:latin typeface="Calibri"/>
                          <a:ea typeface="Calibri"/>
                          <a:cs typeface="Times New Roman"/>
                        </a:rPr>
                        <a:t>          : 0</a:t>
                      </a:r>
                    </a:p>
                    <a:p>
                      <a:pPr marL="0" marR="0">
                        <a:lnSpc>
                          <a:spcPct val="115000"/>
                        </a:lnSpc>
                        <a:spcBef>
                          <a:spcPts val="0"/>
                        </a:spcBef>
                        <a:spcAft>
                          <a:spcPts val="0"/>
                        </a:spcAft>
                      </a:pPr>
                      <a:r>
                        <a:rPr lang="en-US" sz="1200" dirty="0" err="1">
                          <a:latin typeface="Calibri"/>
                          <a:ea typeface="Calibri"/>
                          <a:cs typeface="Times New Roman"/>
                        </a:rPr>
                        <a:t>fpu</a:t>
                      </a:r>
                      <a:r>
                        <a:rPr lang="en-US" sz="1200" dirty="0">
                          <a:latin typeface="Calibri"/>
                          <a:ea typeface="Calibri"/>
                          <a:cs typeface="Times New Roman"/>
                        </a:rPr>
                        <a:t>             : yes</a:t>
                      </a:r>
                    </a:p>
                    <a:p>
                      <a:pPr marL="0" marR="0">
                        <a:lnSpc>
                          <a:spcPct val="115000"/>
                        </a:lnSpc>
                        <a:spcBef>
                          <a:spcPts val="0"/>
                        </a:spcBef>
                        <a:spcAft>
                          <a:spcPts val="0"/>
                        </a:spcAft>
                      </a:pPr>
                      <a:r>
                        <a:rPr lang="en-US" sz="1200" dirty="0" err="1">
                          <a:latin typeface="Calibri"/>
                          <a:ea typeface="Calibri"/>
                          <a:cs typeface="Times New Roman"/>
                        </a:rPr>
                        <a:t>fpu_exception</a:t>
                      </a:r>
                      <a:r>
                        <a:rPr lang="en-US" sz="1200" dirty="0">
                          <a:latin typeface="Calibri"/>
                          <a:ea typeface="Calibri"/>
                          <a:cs typeface="Times New Roman"/>
                        </a:rPr>
                        <a:t>   : yes</a:t>
                      </a:r>
                    </a:p>
                    <a:p>
                      <a:pPr marL="0" marR="0">
                        <a:lnSpc>
                          <a:spcPct val="115000"/>
                        </a:lnSpc>
                        <a:spcBef>
                          <a:spcPts val="0"/>
                        </a:spcBef>
                        <a:spcAft>
                          <a:spcPts val="0"/>
                        </a:spcAft>
                      </a:pPr>
                      <a:r>
                        <a:rPr lang="en-US" sz="1200" dirty="0" err="1">
                          <a:latin typeface="Calibri"/>
                          <a:ea typeface="Calibri"/>
                          <a:cs typeface="Times New Roman"/>
                        </a:rPr>
                        <a:t>cpuid</a:t>
                      </a:r>
                      <a:r>
                        <a:rPr lang="en-US" sz="1200" dirty="0">
                          <a:latin typeface="Calibri"/>
                          <a:ea typeface="Calibri"/>
                          <a:cs typeface="Times New Roman"/>
                        </a:rPr>
                        <a:t> level     : 5</a:t>
                      </a:r>
                    </a:p>
                    <a:p>
                      <a:pPr marL="0" marR="0">
                        <a:lnSpc>
                          <a:spcPct val="115000"/>
                        </a:lnSpc>
                        <a:spcBef>
                          <a:spcPts val="0"/>
                        </a:spcBef>
                        <a:spcAft>
                          <a:spcPts val="0"/>
                        </a:spcAft>
                      </a:pPr>
                      <a:r>
                        <a:rPr lang="en-US" sz="1200" dirty="0" err="1">
                          <a:latin typeface="Calibri"/>
                          <a:ea typeface="Calibri"/>
                          <a:cs typeface="Times New Roman"/>
                        </a:rPr>
                        <a:t>wp</a:t>
                      </a:r>
                      <a:r>
                        <a:rPr lang="en-US" sz="1200" dirty="0">
                          <a:latin typeface="Calibri"/>
                          <a:ea typeface="Calibri"/>
                          <a:cs typeface="Times New Roman"/>
                        </a:rPr>
                        <a:t>              : yes</a:t>
                      </a:r>
                    </a:p>
                    <a:p>
                      <a:pPr marL="0" marR="0">
                        <a:lnSpc>
                          <a:spcPct val="115000"/>
                        </a:lnSpc>
                        <a:spcBef>
                          <a:spcPts val="0"/>
                        </a:spcBef>
                        <a:spcAft>
                          <a:spcPts val="0"/>
                        </a:spcAft>
                      </a:pPr>
                      <a:r>
                        <a:rPr lang="en-US" sz="1200" dirty="0" err="1">
                          <a:latin typeface="Calibri"/>
                          <a:ea typeface="Calibri"/>
                          <a:cs typeface="Times New Roman"/>
                        </a:rPr>
                        <a:t>bogomips</a:t>
                      </a:r>
                      <a:r>
                        <a:rPr lang="en-US" sz="1200" dirty="0">
                          <a:latin typeface="Calibri"/>
                          <a:ea typeface="Calibri"/>
                          <a:cs typeface="Times New Roman"/>
                        </a:rPr>
                        <a:t>        : 5985.33</a:t>
                      </a:r>
                    </a:p>
                    <a:p>
                      <a:pPr marL="0" marR="0">
                        <a:lnSpc>
                          <a:spcPct val="115000"/>
                        </a:lnSpc>
                        <a:spcBef>
                          <a:spcPts val="0"/>
                        </a:spcBef>
                        <a:spcAft>
                          <a:spcPts val="0"/>
                        </a:spcAft>
                      </a:pPr>
                      <a:r>
                        <a:rPr lang="en-US" sz="1200" dirty="0" err="1">
                          <a:latin typeface="Calibri"/>
                          <a:ea typeface="Calibri"/>
                          <a:cs typeface="Times New Roman"/>
                        </a:rPr>
                        <a:t>clflush</a:t>
                      </a:r>
                      <a:r>
                        <a:rPr lang="en-US" sz="1200" dirty="0">
                          <a:latin typeface="Calibri"/>
                          <a:ea typeface="Calibri"/>
                          <a:cs typeface="Times New Roman"/>
                        </a:rPr>
                        <a:t> size    : 64</a:t>
                      </a:r>
                    </a:p>
                    <a:p>
                      <a:pPr marL="0" marR="0">
                        <a:lnSpc>
                          <a:spcPct val="115000"/>
                        </a:lnSpc>
                        <a:spcBef>
                          <a:spcPts val="0"/>
                        </a:spcBef>
                        <a:spcAft>
                          <a:spcPts val="0"/>
                        </a:spcAft>
                      </a:pPr>
                      <a:r>
                        <a:rPr lang="en-US" sz="1200" dirty="0" err="1">
                          <a:latin typeface="Calibri"/>
                          <a:ea typeface="Calibri"/>
                          <a:cs typeface="Times New Roman"/>
                        </a:rPr>
                        <a:t>cache_alignment</a:t>
                      </a:r>
                      <a:r>
                        <a:rPr lang="en-US" sz="1200" dirty="0">
                          <a:latin typeface="Calibri"/>
                          <a:ea typeface="Calibri"/>
                          <a:cs typeface="Times New Roman"/>
                        </a:rPr>
                        <a:t> : 128</a:t>
                      </a:r>
                    </a:p>
                    <a:p>
                      <a:pPr marL="0" marR="0">
                        <a:lnSpc>
                          <a:spcPct val="115000"/>
                        </a:lnSpc>
                        <a:spcBef>
                          <a:spcPts val="0"/>
                        </a:spcBef>
                        <a:spcAft>
                          <a:spcPts val="0"/>
                        </a:spcAft>
                      </a:pPr>
                      <a:r>
                        <a:rPr lang="en-US" sz="1200" dirty="0">
                          <a:latin typeface="Calibri"/>
                          <a:ea typeface="Calibri"/>
                          <a:cs typeface="Times New Roman"/>
                        </a:rPr>
                        <a:t>address sizes   : 40 bits physical, 48 bits virtual</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133</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smtClean="0">
                <a:solidFill>
                  <a:srgbClr val="FFFF00"/>
                </a:solidFill>
              </a:rPr>
              <a:t>System </a:t>
            </a:r>
            <a:br>
              <a:rPr lang="en-US" sz="4000" dirty="0" smtClean="0">
                <a:solidFill>
                  <a:srgbClr val="FFFF00"/>
                </a:solidFill>
              </a:rPr>
            </a:br>
            <a:r>
              <a:rPr lang="en-US" sz="4000" dirty="0" smtClean="0">
                <a:solidFill>
                  <a:srgbClr val="FFFF00"/>
                </a:solidFill>
              </a:rPr>
              <a:t>Summary Information</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r>
              <a:rPr lang="en-US" sz="2000" dirty="0" smtClean="0"/>
              <a:t>Below are checks of the CPU, memory and disk space usage using a homemade version of the “top” command (a wrapper to the Unix </a:t>
            </a:r>
            <a:r>
              <a:rPr lang="en-US" sz="2000" dirty="0" err="1" smtClean="0"/>
              <a:t>ps</a:t>
            </a:r>
            <a:r>
              <a:rPr lang="en-US" sz="2000" dirty="0" smtClean="0"/>
              <a:t> command) (/disk3/pub/</a:t>
            </a:r>
            <a:r>
              <a:rPr lang="en-US" sz="2000" dirty="0" err="1" smtClean="0"/>
              <a:t>tking</a:t>
            </a:r>
            <a:r>
              <a:rPr lang="en-US" sz="2000" dirty="0" smtClean="0"/>
              <a:t>/NUCAPS/</a:t>
            </a:r>
            <a:r>
              <a:rPr lang="en-US" sz="2000" dirty="0" err="1" smtClean="0"/>
              <a:t>CrISOPS</a:t>
            </a:r>
            <a:r>
              <a:rPr lang="en-US" sz="2000" dirty="0" smtClean="0"/>
              <a:t>/scripts/top.sh) and the Unix disk usage (“du”) command.  These results show that the resource usages are within the expected ranges for memory (RSS-KB), CPU, memory for each program, and disk space.</a:t>
            </a:r>
          </a:p>
          <a:p>
            <a:pPr lvl="1">
              <a:lnSpc>
                <a:spcPct val="80000"/>
              </a:lnSpc>
            </a:pPr>
            <a:endParaRPr lang="en-US" sz="1600" dirty="0" smtClean="0"/>
          </a:p>
          <a:p>
            <a:pPr lvl="1">
              <a:lnSpc>
                <a:spcPct val="80000"/>
              </a:lnSpc>
            </a:pPr>
            <a:r>
              <a:rPr lang="en-US" sz="1600" dirty="0" smtClean="0"/>
              <a:t>For </a:t>
            </a:r>
            <a:r>
              <a:rPr lang="en-US" sz="1600" dirty="0" err="1" smtClean="0"/>
              <a:t>CrIS</a:t>
            </a: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838200" y="4114800"/>
            <a:ext cx="8077200" cy="2057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a:t>
            </a:r>
            <a:r>
              <a:rPr lang="en-US" sz="1000" dirty="0" err="1" smtClean="0"/>
              <a:t>CrIS</a:t>
            </a:r>
            <a:r>
              <a:rPr lang="en-US" sz="1000" dirty="0" smtClean="0"/>
              <a:t>&gt;/disk3/pub/</a:t>
            </a:r>
            <a:r>
              <a:rPr lang="en-US" sz="1000" dirty="0" err="1" smtClean="0"/>
              <a:t>tking</a:t>
            </a:r>
            <a:r>
              <a:rPr lang="en-US" sz="1000" dirty="0" smtClean="0"/>
              <a:t>/NUCAPS/</a:t>
            </a:r>
            <a:r>
              <a:rPr lang="en-US" sz="1000" dirty="0" err="1" smtClean="0"/>
              <a:t>CrISOPS</a:t>
            </a:r>
            <a:r>
              <a:rPr lang="en-US" sz="1000" dirty="0" smtClean="0"/>
              <a:t>/scripts/top.sh</a:t>
            </a:r>
          </a:p>
          <a:p>
            <a:r>
              <a:rPr lang="en-US" sz="1000" dirty="0" smtClean="0"/>
              <a:t>Wed Apr 18 12:17:04 EDT 2012</a:t>
            </a:r>
          </a:p>
          <a:p>
            <a:r>
              <a:rPr lang="en-US" sz="1000" dirty="0" smtClean="0"/>
              <a:t>    USER     PID PRI RSS-KB  %CPU  %MEM        TIME COMMAND</a:t>
            </a:r>
          </a:p>
          <a:p>
            <a:r>
              <a:rPr lang="en-US" sz="1000" dirty="0" smtClean="0">
                <a:solidFill>
                  <a:srgbClr val="C00000"/>
                </a:solidFill>
              </a:rPr>
              <a:t>   </a:t>
            </a:r>
            <a:r>
              <a:rPr lang="en-US" sz="1000" dirty="0" err="1" smtClean="0">
                <a:solidFill>
                  <a:srgbClr val="C00000"/>
                </a:solidFill>
              </a:rPr>
              <a:t>ysong</a:t>
            </a:r>
            <a:r>
              <a:rPr lang="en-US" sz="1000" dirty="0" smtClean="0">
                <a:solidFill>
                  <a:srgbClr val="C00000"/>
                </a:solidFill>
              </a:rPr>
              <a:t> 1638506 106  17072   3.6   0.0    00:00:05 </a:t>
            </a:r>
            <a:r>
              <a:rPr lang="en-US" sz="1000" dirty="0" err="1" smtClean="0">
                <a:solidFill>
                  <a:srgbClr val="C00000"/>
                </a:solidFill>
              </a:rPr>
              <a:t>main_npr</a:t>
            </a:r>
            <a:endParaRPr lang="en-US" sz="1000" dirty="0" smtClean="0">
              <a:solidFill>
                <a:srgbClr val="C00000"/>
              </a:solidFill>
            </a:endParaRPr>
          </a:p>
          <a:p>
            <a:r>
              <a:rPr lang="en-US" sz="1000" dirty="0" smtClean="0"/>
              <a:t>   </a:t>
            </a:r>
            <a:r>
              <a:rPr lang="en-US" sz="1000" dirty="0" err="1" smtClean="0"/>
              <a:t>tking</a:t>
            </a:r>
            <a:r>
              <a:rPr lang="en-US" sz="1000" dirty="0" smtClean="0"/>
              <a:t> 1311470 127   4432   2.7   0.0    00:12:53 perl5.8.8</a:t>
            </a:r>
          </a:p>
          <a:p>
            <a:r>
              <a:rPr lang="en-US" sz="1000" dirty="0" smtClean="0"/>
              <a:t>     </a:t>
            </a:r>
            <a:r>
              <a:rPr lang="en-US" sz="1000" dirty="0" err="1" smtClean="0"/>
              <a:t>jju</a:t>
            </a:r>
            <a:r>
              <a:rPr lang="en-US" sz="1000" dirty="0" smtClean="0"/>
              <a:t> 2031816  60 18179552   2.4  39.0    16:50:10 </a:t>
            </a:r>
            <a:r>
              <a:rPr lang="en-US" sz="1000" dirty="0" err="1" smtClean="0"/>
              <a:t>SRComposite</a:t>
            </a:r>
            <a:endParaRPr lang="en-US" sz="1000" dirty="0" smtClean="0"/>
          </a:p>
          <a:p>
            <a:r>
              <a:rPr lang="en-US" sz="1000" dirty="0" smtClean="0"/>
              <a:t>   </a:t>
            </a:r>
            <a:r>
              <a:rPr lang="en-US" sz="1000" dirty="0" err="1" smtClean="0"/>
              <a:t>tking</a:t>
            </a:r>
            <a:r>
              <a:rPr lang="en-US" sz="1000" dirty="0" smtClean="0"/>
              <a:t> 2229808  79 720212   1.6   2.0    00:04:27 </a:t>
            </a:r>
            <a:r>
              <a:rPr lang="en-US" sz="1000" dirty="0" err="1" smtClean="0"/>
              <a:t>main_nucaps_fullglobal_grids</a:t>
            </a:r>
            <a:endParaRPr lang="en-US" sz="1000" dirty="0" smtClean="0"/>
          </a:p>
          <a:p>
            <a:r>
              <a:rPr lang="en-US" sz="1000" dirty="0" smtClean="0"/>
              <a:t>    root  591312  60    596   0.0   0.0    02:29:12 </a:t>
            </a:r>
            <a:r>
              <a:rPr lang="en-US" sz="1000" dirty="0" err="1" smtClean="0"/>
              <a:t>syncd</a:t>
            </a:r>
            <a:endParaRPr lang="en-US" sz="1000" dirty="0" smtClean="0"/>
          </a:p>
          <a:p>
            <a:r>
              <a:rPr lang="en-US" sz="1000" dirty="0" smtClean="0"/>
              <a:t>    </a:t>
            </a:r>
            <a:r>
              <a:rPr lang="en-US" sz="1000" dirty="0" err="1" smtClean="0"/>
              <a:t>hsun</a:t>
            </a:r>
            <a:r>
              <a:rPr lang="en-US" sz="1000" dirty="0" smtClean="0"/>
              <a:t>  656976  60    520   0.0   0.0    00:09:53 </a:t>
            </a:r>
            <a:r>
              <a:rPr lang="en-US" sz="1000" dirty="0" err="1" smtClean="0"/>
              <a:t>csh</a:t>
            </a:r>
            <a:endParaRPr lang="en-US" sz="1000" dirty="0" smtClean="0"/>
          </a:p>
          <a:p>
            <a:r>
              <a:rPr lang="en-US" sz="1000" dirty="0" smtClean="0"/>
              <a:t>    root 1703954  64   6720   0.0   0.0    00:06:29 </a:t>
            </a:r>
            <a:r>
              <a:rPr lang="en-US" sz="1000" dirty="0" err="1" smtClean="0"/>
              <a:t>secldapclntd</a:t>
            </a:r>
            <a:endParaRPr lang="en-US" sz="1000" dirty="0" smtClean="0"/>
          </a:p>
          <a:p>
            <a:r>
              <a:rPr lang="en-US" sz="1000" dirty="0" smtClean="0"/>
              <a:t>    root 1572864  60  83440   0.0   0.0    00:06:07 java</a:t>
            </a:r>
          </a:p>
          <a:p>
            <a:r>
              <a:rPr lang="en-US" sz="1000" dirty="0" smtClean="0"/>
              <a:t>    root  918564  39  10284   0.0   0.0    00:02:34 </a:t>
            </a:r>
            <a:r>
              <a:rPr lang="en-US" sz="1000" dirty="0" err="1" smtClean="0"/>
              <a:t>rmcd</a:t>
            </a:r>
            <a:endParaRPr lang="en-US" sz="1000"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134</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smtClean="0">
                <a:solidFill>
                  <a:srgbClr val="FFFF00"/>
                </a:solidFill>
              </a:rPr>
              <a:t>System </a:t>
            </a:r>
            <a:br>
              <a:rPr lang="en-US" sz="4000" dirty="0" smtClean="0">
                <a:solidFill>
                  <a:srgbClr val="FFFF00"/>
                </a:solidFill>
              </a:rPr>
            </a:br>
            <a:r>
              <a:rPr lang="en-US" sz="4000" dirty="0" smtClean="0">
                <a:solidFill>
                  <a:srgbClr val="FFFF00"/>
                </a:solidFill>
              </a:rPr>
              <a:t>Summary Information</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lvl="1">
              <a:lnSpc>
                <a:spcPct val="80000"/>
              </a:lnSpc>
            </a:pPr>
            <a:r>
              <a:rPr lang="en-US" sz="1600" dirty="0" smtClean="0"/>
              <a:t>For </a:t>
            </a:r>
            <a:r>
              <a:rPr lang="en-US" sz="1600" dirty="0" err="1" smtClean="0"/>
              <a:t>CrIS</a:t>
            </a:r>
            <a:r>
              <a:rPr lang="en-US" sz="1600" dirty="0" smtClean="0"/>
              <a:t> 399 channels</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For ATMS. The running time for ATMS is less than 1 seconds, the top command can not catch it.</a:t>
            </a:r>
          </a:p>
          <a:p>
            <a:pPr lvl="1">
              <a:lnSpc>
                <a:spcPct val="80000"/>
              </a:lnSpc>
            </a:pPr>
            <a:r>
              <a:rPr lang="en-US" sz="1600" dirty="0" smtClean="0"/>
              <a:t>For VIIRS M4</a:t>
            </a:r>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762000" y="1981200"/>
            <a:ext cx="8077200" cy="1676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/CrIS399&gt;/disk3/pub/</a:t>
            </a:r>
            <a:r>
              <a:rPr lang="en-US" sz="1000" dirty="0" err="1" smtClean="0"/>
              <a:t>tking</a:t>
            </a:r>
            <a:r>
              <a:rPr lang="en-US" sz="1000" dirty="0" smtClean="0"/>
              <a:t>/NUCAPS/</a:t>
            </a:r>
            <a:r>
              <a:rPr lang="en-US" sz="1000" dirty="0" err="1" smtClean="0"/>
              <a:t>CrISOPS</a:t>
            </a:r>
            <a:r>
              <a:rPr lang="en-US" sz="1000" dirty="0" smtClean="0"/>
              <a:t>/scripts/top.sh</a:t>
            </a:r>
          </a:p>
          <a:p>
            <a:r>
              <a:rPr lang="en-US" sz="1000" dirty="0" smtClean="0"/>
              <a:t>Wed Apr 18 13:03:15 EDT 2012</a:t>
            </a:r>
          </a:p>
          <a:p>
            <a:r>
              <a:rPr lang="en-US" sz="1000" dirty="0" smtClean="0"/>
              <a:t>    USER     PID PRI RSS-KB  %CPU  %MEM        TIME COMMAND</a:t>
            </a:r>
          </a:p>
          <a:p>
            <a:r>
              <a:rPr lang="en-US" sz="1000" dirty="0" smtClean="0"/>
              <a:t>   </a:t>
            </a:r>
            <a:r>
              <a:rPr lang="en-US" sz="1000" dirty="0" err="1" smtClean="0"/>
              <a:t>tking</a:t>
            </a:r>
            <a:r>
              <a:rPr lang="en-US" sz="1000" dirty="0" smtClean="0"/>
              <a:t> 1311470  99   4432   3.3   0.0    00:58:35 perl5.8.8</a:t>
            </a:r>
          </a:p>
          <a:p>
            <a:r>
              <a:rPr lang="en-US" sz="1000" dirty="0" smtClean="0"/>
              <a:t>     </a:t>
            </a:r>
            <a:r>
              <a:rPr lang="en-US" sz="1000" dirty="0" err="1" smtClean="0"/>
              <a:t>jju</a:t>
            </a:r>
            <a:r>
              <a:rPr lang="en-US" sz="1000" dirty="0" smtClean="0"/>
              <a:t> 2031816 110 18179552   2.4  39.0    17:18:07 </a:t>
            </a:r>
            <a:r>
              <a:rPr lang="en-US" sz="1000" dirty="0" err="1" smtClean="0"/>
              <a:t>SRComposite</a:t>
            </a:r>
            <a:endParaRPr lang="en-US" sz="1000" dirty="0" smtClean="0"/>
          </a:p>
          <a:p>
            <a:r>
              <a:rPr lang="en-US" sz="1000" dirty="0" smtClean="0"/>
              <a:t>   </a:t>
            </a:r>
            <a:r>
              <a:rPr lang="en-US" sz="1000" dirty="0" err="1" smtClean="0"/>
              <a:t>tking</a:t>
            </a:r>
            <a:r>
              <a:rPr lang="en-US" sz="1000" dirty="0" smtClean="0"/>
              <a:t> 1638624 103  12368   1.2   0.0    00:03:46 </a:t>
            </a:r>
            <a:r>
              <a:rPr lang="en-US" sz="1000" dirty="0" err="1" smtClean="0"/>
              <a:t>main_nucaps_global_matchup_binar</a:t>
            </a:r>
            <a:endParaRPr lang="en-US" sz="1000" dirty="0" smtClean="0"/>
          </a:p>
          <a:p>
            <a:r>
              <a:rPr lang="en-US" sz="1000" dirty="0" smtClean="0">
                <a:solidFill>
                  <a:srgbClr val="C00000"/>
                </a:solidFill>
              </a:rPr>
              <a:t>   </a:t>
            </a:r>
            <a:r>
              <a:rPr lang="en-US" sz="1000" dirty="0" err="1" smtClean="0">
                <a:solidFill>
                  <a:srgbClr val="C00000"/>
                </a:solidFill>
              </a:rPr>
              <a:t>ysong</a:t>
            </a:r>
            <a:r>
              <a:rPr lang="en-US" sz="1000" dirty="0" smtClean="0">
                <a:solidFill>
                  <a:srgbClr val="C00000"/>
                </a:solidFill>
              </a:rPr>
              <a:t> 3211442 104  13600   1.2   0.0    00:00:01 </a:t>
            </a:r>
            <a:r>
              <a:rPr lang="en-US" sz="1000" dirty="0" err="1" smtClean="0">
                <a:solidFill>
                  <a:srgbClr val="C00000"/>
                </a:solidFill>
              </a:rPr>
              <a:t>main_npr</a:t>
            </a:r>
            <a:endParaRPr lang="en-US" sz="1000" dirty="0" smtClean="0">
              <a:solidFill>
                <a:srgbClr val="C00000"/>
              </a:solidFill>
            </a:endParaRPr>
          </a:p>
          <a:p>
            <a:r>
              <a:rPr lang="en-US" sz="1000" dirty="0" smtClean="0"/>
              <a:t>    root  591312  60    596   0.0   0.0    02:29:49 </a:t>
            </a:r>
            <a:r>
              <a:rPr lang="en-US" sz="1000" dirty="0" err="1" smtClean="0"/>
              <a:t>syncd</a:t>
            </a:r>
            <a:endParaRPr lang="en-US" sz="1000" dirty="0" smtClean="0"/>
          </a:p>
          <a:p>
            <a:r>
              <a:rPr lang="en-US" sz="1000" dirty="0" smtClean="0"/>
              <a:t>    </a:t>
            </a:r>
            <a:r>
              <a:rPr lang="en-US" sz="1000" dirty="0" err="1" smtClean="0"/>
              <a:t>hsun</a:t>
            </a:r>
            <a:r>
              <a:rPr lang="en-US" sz="1000" dirty="0" smtClean="0"/>
              <a:t>  656976  60    520   0.0   0.0    00:09:55 </a:t>
            </a:r>
            <a:r>
              <a:rPr lang="en-US" sz="1000" dirty="0" err="1" smtClean="0"/>
              <a:t>csh</a:t>
            </a:r>
            <a:endParaRPr lang="en-US" sz="1000" dirty="0" smtClean="0"/>
          </a:p>
          <a:p>
            <a:r>
              <a:rPr lang="en-US" sz="1000" dirty="0" smtClean="0"/>
              <a:t>    root 1703954  64   6720   0.0   0.0    00:06:31 </a:t>
            </a:r>
            <a:r>
              <a:rPr lang="en-US" sz="1000" dirty="0" err="1" smtClean="0"/>
              <a:t>secldapclntd</a:t>
            </a:r>
            <a:endParaRPr lang="en-US" sz="1000" dirty="0" smtClean="0"/>
          </a:p>
        </p:txBody>
      </p:sp>
      <p:sp>
        <p:nvSpPr>
          <p:cNvPr id="6" name="Rectangle 5"/>
          <p:cNvSpPr/>
          <p:nvPr/>
        </p:nvSpPr>
        <p:spPr bwMode="auto">
          <a:xfrm>
            <a:off x="685800" y="4648200"/>
            <a:ext cx="8077200" cy="1676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/VIIRS_M4&gt;/disk3/pub/</a:t>
            </a:r>
            <a:r>
              <a:rPr lang="en-US" sz="1000" dirty="0" err="1" smtClean="0"/>
              <a:t>tking</a:t>
            </a:r>
            <a:r>
              <a:rPr lang="en-US" sz="1000" dirty="0" smtClean="0"/>
              <a:t>/NUCAPS/</a:t>
            </a:r>
            <a:r>
              <a:rPr lang="en-US" sz="1000" dirty="0" err="1" smtClean="0"/>
              <a:t>CrISOPS</a:t>
            </a:r>
            <a:r>
              <a:rPr lang="en-US" sz="1000" dirty="0" smtClean="0"/>
              <a:t>/scripts/top.sh</a:t>
            </a:r>
          </a:p>
          <a:p>
            <a:r>
              <a:rPr lang="en-US" sz="1000" dirty="0" smtClean="0"/>
              <a:t>Wed Apr 18 12:46:48 EDT 2012</a:t>
            </a:r>
          </a:p>
          <a:p>
            <a:r>
              <a:rPr lang="en-US" sz="1000" dirty="0" smtClean="0"/>
              <a:t>    USER     PID PRI RSS-KB  %CPU  %MEM        TIME COMMAND</a:t>
            </a:r>
          </a:p>
          <a:p>
            <a:r>
              <a:rPr lang="en-US" sz="1000" dirty="0" smtClean="0"/>
              <a:t>   </a:t>
            </a:r>
            <a:r>
              <a:rPr lang="en-US" sz="1000" dirty="0" err="1" smtClean="0">
                <a:solidFill>
                  <a:srgbClr val="C00000"/>
                </a:solidFill>
              </a:rPr>
              <a:t>ysong</a:t>
            </a:r>
            <a:r>
              <a:rPr lang="en-US" sz="1000" dirty="0" smtClean="0">
                <a:solidFill>
                  <a:srgbClr val="C00000"/>
                </a:solidFill>
              </a:rPr>
              <a:t> 2229968 120 287876   3.3   1.0    00:00:25 </a:t>
            </a:r>
            <a:r>
              <a:rPr lang="en-US" sz="1000" dirty="0" err="1" smtClean="0">
                <a:solidFill>
                  <a:srgbClr val="C00000"/>
                </a:solidFill>
              </a:rPr>
              <a:t>main_npr</a:t>
            </a:r>
            <a:endParaRPr lang="en-US" sz="1000" dirty="0" smtClean="0">
              <a:solidFill>
                <a:srgbClr val="C00000"/>
              </a:solidFill>
            </a:endParaRPr>
          </a:p>
          <a:p>
            <a:r>
              <a:rPr lang="en-US" sz="1000" dirty="0" smtClean="0"/>
              <a:t>   </a:t>
            </a:r>
            <a:r>
              <a:rPr lang="en-US" sz="1000" dirty="0" err="1" smtClean="0"/>
              <a:t>tking</a:t>
            </a:r>
            <a:r>
              <a:rPr lang="en-US" sz="1000" dirty="0" smtClean="0"/>
              <a:t> 1311470 127   4432   3.2   0.0    00:42:21 perl5.8.8</a:t>
            </a:r>
          </a:p>
          <a:p>
            <a:r>
              <a:rPr lang="en-US" sz="1000" dirty="0" smtClean="0"/>
              <a:t>     </a:t>
            </a:r>
            <a:r>
              <a:rPr lang="en-US" sz="1000" dirty="0" err="1" smtClean="0"/>
              <a:t>jju</a:t>
            </a:r>
            <a:r>
              <a:rPr lang="en-US" sz="1000" dirty="0" smtClean="0"/>
              <a:t> 2031816 120 18179552   2.4  39.0    17:08:14 </a:t>
            </a:r>
            <a:r>
              <a:rPr lang="en-US" sz="1000" dirty="0" err="1" smtClean="0"/>
              <a:t>SRComposite</a:t>
            </a:r>
            <a:endParaRPr lang="en-US" sz="1000" dirty="0" smtClean="0"/>
          </a:p>
          <a:p>
            <a:r>
              <a:rPr lang="en-US" sz="1000" dirty="0" smtClean="0"/>
              <a:t>   </a:t>
            </a:r>
            <a:r>
              <a:rPr lang="en-US" sz="1000" dirty="0" err="1" smtClean="0"/>
              <a:t>tking</a:t>
            </a:r>
            <a:r>
              <a:rPr lang="en-US" sz="1000" dirty="0" smtClean="0"/>
              <a:t> 2295304  86 1405444   0.6   3.0    00:01:15 main_nucaps_l2_global_grids</a:t>
            </a:r>
          </a:p>
          <a:p>
            <a:r>
              <a:rPr lang="en-US" sz="1000" dirty="0" smtClean="0"/>
              <a:t>    root  591312  60    596   0.0   0.0    02:29:36 </a:t>
            </a:r>
            <a:r>
              <a:rPr lang="en-US" sz="1000" dirty="0" err="1" smtClean="0"/>
              <a:t>syncd</a:t>
            </a:r>
            <a:endParaRPr lang="en-US" sz="1000" dirty="0" smtClean="0"/>
          </a:p>
          <a:p>
            <a:r>
              <a:rPr lang="en-US" sz="1000" dirty="0" smtClean="0"/>
              <a:t>    </a:t>
            </a:r>
            <a:r>
              <a:rPr lang="en-US" sz="1000" dirty="0" err="1" smtClean="0"/>
              <a:t>hsun</a:t>
            </a:r>
            <a:r>
              <a:rPr lang="en-US" sz="1000" dirty="0" smtClean="0"/>
              <a:t>  656976  60    520   0.0   0.0    00:09:55 </a:t>
            </a:r>
            <a:r>
              <a:rPr lang="en-US" sz="1000" dirty="0" err="1" smtClean="0"/>
              <a:t>csh</a:t>
            </a:r>
            <a:endParaRPr lang="en-US" sz="1000"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135</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smtClean="0">
                <a:solidFill>
                  <a:srgbClr val="FFFF00"/>
                </a:solidFill>
              </a:rPr>
              <a:t>System </a:t>
            </a:r>
            <a:br>
              <a:rPr lang="en-US" sz="4000" dirty="0" smtClean="0">
                <a:solidFill>
                  <a:srgbClr val="FFFF00"/>
                </a:solidFill>
              </a:rPr>
            </a:br>
            <a:r>
              <a:rPr lang="en-US" sz="4000" dirty="0" smtClean="0">
                <a:solidFill>
                  <a:srgbClr val="FFFF00"/>
                </a:solidFill>
              </a:rPr>
              <a:t>Summary Information</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lvl="1">
              <a:lnSpc>
                <a:spcPct val="80000"/>
              </a:lnSpc>
            </a:pPr>
            <a:r>
              <a:rPr lang="en-US" sz="1600" dirty="0" smtClean="0"/>
              <a:t>For VIIRS I5</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For SST</a:t>
            </a:r>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762000" y="1981200"/>
            <a:ext cx="8077200" cy="1676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/VIIRS_I5&gt;/disk3/pub/</a:t>
            </a:r>
            <a:r>
              <a:rPr lang="en-US" sz="1000" dirty="0" err="1" smtClean="0"/>
              <a:t>tking</a:t>
            </a:r>
            <a:r>
              <a:rPr lang="en-US" sz="1000" dirty="0" smtClean="0"/>
              <a:t>/NUCAPS/</a:t>
            </a:r>
            <a:r>
              <a:rPr lang="en-US" sz="1000" dirty="0" err="1" smtClean="0"/>
              <a:t>CrISOPS</a:t>
            </a:r>
            <a:r>
              <a:rPr lang="en-US" sz="1000" dirty="0" smtClean="0"/>
              <a:t>/scripts/top.sh</a:t>
            </a:r>
          </a:p>
          <a:p>
            <a:r>
              <a:rPr lang="en-US" sz="1000" dirty="0" smtClean="0"/>
              <a:t>Wed Apr 18 12:34:07 EDT 2012</a:t>
            </a:r>
          </a:p>
          <a:p>
            <a:r>
              <a:rPr lang="en-US" sz="1000" dirty="0" smtClean="0"/>
              <a:t>    USER     PID PRI RSS-KB  %CPU  %MEM        TIME COMMAND</a:t>
            </a:r>
          </a:p>
          <a:p>
            <a:r>
              <a:rPr lang="en-US" sz="1000" dirty="0" smtClean="0"/>
              <a:t>   </a:t>
            </a:r>
            <a:r>
              <a:rPr lang="en-US" sz="1000" dirty="0" err="1" smtClean="0">
                <a:solidFill>
                  <a:srgbClr val="C00000"/>
                </a:solidFill>
              </a:rPr>
              <a:t>ysong</a:t>
            </a:r>
            <a:r>
              <a:rPr lang="en-US" sz="1000" dirty="0" smtClean="0">
                <a:solidFill>
                  <a:srgbClr val="C00000"/>
                </a:solidFill>
              </a:rPr>
              <a:t> 1704922 120 792788   3.3   2.0    00:00:13 </a:t>
            </a:r>
            <a:r>
              <a:rPr lang="en-US" sz="1000" dirty="0" err="1" smtClean="0">
                <a:solidFill>
                  <a:srgbClr val="C00000"/>
                </a:solidFill>
              </a:rPr>
              <a:t>main_npr</a:t>
            </a:r>
            <a:endParaRPr lang="en-US" sz="1000" dirty="0" smtClean="0">
              <a:solidFill>
                <a:srgbClr val="C00000"/>
              </a:solidFill>
            </a:endParaRPr>
          </a:p>
          <a:p>
            <a:r>
              <a:rPr lang="en-US" sz="1000" dirty="0" smtClean="0"/>
              <a:t>   </a:t>
            </a:r>
            <a:r>
              <a:rPr lang="en-US" sz="1000" dirty="0" err="1" smtClean="0"/>
              <a:t>tking</a:t>
            </a:r>
            <a:r>
              <a:rPr lang="en-US" sz="1000" dirty="0" smtClean="0"/>
              <a:t> 1311470 118   4432   3.1   0.0    00:29:48 perl5.8.8</a:t>
            </a:r>
          </a:p>
          <a:p>
            <a:r>
              <a:rPr lang="en-US" sz="1000" dirty="0" smtClean="0"/>
              <a:t>     </a:t>
            </a:r>
            <a:r>
              <a:rPr lang="en-US" sz="1000" dirty="0" err="1" smtClean="0"/>
              <a:t>jju</a:t>
            </a:r>
            <a:r>
              <a:rPr lang="en-US" sz="1000" dirty="0" smtClean="0"/>
              <a:t> 2031816  61 18179552   2.4  39.0    17:00:47 </a:t>
            </a:r>
            <a:r>
              <a:rPr lang="en-US" sz="1000" dirty="0" err="1" smtClean="0"/>
              <a:t>SRComposite</a:t>
            </a:r>
            <a:endParaRPr lang="en-US" sz="1000" dirty="0" smtClean="0"/>
          </a:p>
          <a:p>
            <a:r>
              <a:rPr lang="en-US" sz="1000" dirty="0" smtClean="0"/>
              <a:t>   </a:t>
            </a:r>
            <a:r>
              <a:rPr lang="en-US" sz="1000" dirty="0" err="1" smtClean="0"/>
              <a:t>tking</a:t>
            </a:r>
            <a:r>
              <a:rPr lang="en-US" sz="1000" dirty="0" smtClean="0"/>
              <a:t> 2556228  78 498612   1.2   1.0    00:01:25 </a:t>
            </a:r>
            <a:r>
              <a:rPr lang="en-US" sz="1000" dirty="0" err="1" smtClean="0"/>
              <a:t>main_nucaps_global_grids</a:t>
            </a:r>
            <a:endParaRPr lang="en-US" sz="1000" dirty="0" smtClean="0"/>
          </a:p>
          <a:p>
            <a:r>
              <a:rPr lang="en-US" sz="1000" dirty="0" smtClean="0"/>
              <a:t>    root  591312  60    596   0.0   0.0    02:29:25 </a:t>
            </a:r>
            <a:r>
              <a:rPr lang="en-US" sz="1000" dirty="0" err="1" smtClean="0"/>
              <a:t>syncd</a:t>
            </a:r>
            <a:endParaRPr lang="en-US" sz="1000" dirty="0" smtClean="0"/>
          </a:p>
          <a:p>
            <a:r>
              <a:rPr lang="en-US" sz="1000" dirty="0" smtClean="0"/>
              <a:t>    </a:t>
            </a:r>
            <a:r>
              <a:rPr lang="en-US" sz="1000" dirty="0" err="1" smtClean="0"/>
              <a:t>hsun</a:t>
            </a:r>
            <a:r>
              <a:rPr lang="en-US" sz="1000" dirty="0" smtClean="0"/>
              <a:t>  656976  60    520   0.0   0.0    00:09:54 </a:t>
            </a:r>
            <a:r>
              <a:rPr lang="en-US" sz="1000" dirty="0" err="1" smtClean="0"/>
              <a:t>csh</a:t>
            </a:r>
            <a:endParaRPr lang="en-US" sz="1000" dirty="0" smtClean="0"/>
          </a:p>
        </p:txBody>
      </p:sp>
      <p:sp>
        <p:nvSpPr>
          <p:cNvPr id="6" name="Rectangle 5"/>
          <p:cNvSpPr/>
          <p:nvPr/>
        </p:nvSpPr>
        <p:spPr bwMode="auto">
          <a:xfrm>
            <a:off x="762000" y="4267200"/>
            <a:ext cx="8077200" cy="21336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):/disk3/pub/</a:t>
            </a:r>
            <a:r>
              <a:rPr lang="en-US" sz="1000" dirty="0" err="1" smtClean="0"/>
              <a:t>ysong</a:t>
            </a:r>
            <a:r>
              <a:rPr lang="en-US" sz="1000" dirty="0" smtClean="0"/>
              <a:t>/tar/DATA/SST&gt;/disk3/pub/</a:t>
            </a:r>
            <a:r>
              <a:rPr lang="en-US" sz="1000" dirty="0" err="1" smtClean="0"/>
              <a:t>tking</a:t>
            </a:r>
            <a:r>
              <a:rPr lang="en-US" sz="1000" dirty="0" smtClean="0"/>
              <a:t>/NUCAPS/</a:t>
            </a:r>
            <a:r>
              <a:rPr lang="en-US" sz="1000" dirty="0" err="1" smtClean="0"/>
              <a:t>CrISOPS</a:t>
            </a:r>
            <a:r>
              <a:rPr lang="en-US" sz="1000" dirty="0" smtClean="0"/>
              <a:t>/scripts/top.sh </a:t>
            </a:r>
          </a:p>
          <a:p>
            <a:r>
              <a:rPr lang="en-US" sz="1000" dirty="0" smtClean="0"/>
              <a:t>Wed Apr 25 20:14:45 EDT 2012</a:t>
            </a:r>
          </a:p>
          <a:p>
            <a:r>
              <a:rPr lang="en-US" sz="1000" dirty="0" smtClean="0"/>
              <a:t>    USER      PID PRI RSS-KB  %CPU  %MEM        TIME COMMAND</a:t>
            </a:r>
          </a:p>
          <a:p>
            <a:r>
              <a:rPr lang="en-US" sz="1000" dirty="0" smtClean="0"/>
              <a:t>   </a:t>
            </a:r>
            <a:r>
              <a:rPr lang="en-US" sz="1000" dirty="0" err="1" smtClean="0">
                <a:solidFill>
                  <a:srgbClr val="FF0000"/>
                </a:solidFill>
              </a:rPr>
              <a:t>ysong</a:t>
            </a:r>
            <a:r>
              <a:rPr lang="en-US" sz="1000" dirty="0" smtClean="0">
                <a:solidFill>
                  <a:srgbClr val="FF0000"/>
                </a:solidFill>
              </a:rPr>
              <a:t>  3866904  90 236312   3.5   1.0    00:00:31 </a:t>
            </a:r>
            <a:r>
              <a:rPr lang="en-US" sz="1000" dirty="0" err="1" smtClean="0">
                <a:solidFill>
                  <a:srgbClr val="FF0000"/>
                </a:solidFill>
              </a:rPr>
              <a:t>main_npr</a:t>
            </a:r>
            <a:endParaRPr lang="en-US" sz="1000" dirty="0" smtClean="0">
              <a:solidFill>
                <a:srgbClr val="FF0000"/>
              </a:solidFill>
            </a:endParaRPr>
          </a:p>
          <a:p>
            <a:r>
              <a:rPr lang="en-US" sz="1000" dirty="0" smtClean="0"/>
              <a:t>    </a:t>
            </a:r>
            <a:r>
              <a:rPr lang="en-US" sz="1000" dirty="0" err="1" smtClean="0"/>
              <a:t>hsun</a:t>
            </a:r>
            <a:r>
              <a:rPr lang="en-US" sz="1000" dirty="0" smtClean="0"/>
              <a:t>  5177474 120  13884   2.7   0.0    00:00:03 </a:t>
            </a:r>
            <a:r>
              <a:rPr lang="en-US" sz="1000" dirty="0" err="1" smtClean="0"/>
              <a:t>CrIS_geo_sim_Main</a:t>
            </a:r>
            <a:endParaRPr lang="en-US" sz="1000" dirty="0" smtClean="0"/>
          </a:p>
          <a:p>
            <a:r>
              <a:rPr lang="en-US" sz="1000" dirty="0" smtClean="0"/>
              <a:t>    root   591312  60    564   0.0   0.0    05:03:19 </a:t>
            </a:r>
            <a:r>
              <a:rPr lang="en-US" sz="1000" dirty="0" err="1" smtClean="0"/>
              <a:t>syncd</a:t>
            </a:r>
            <a:endParaRPr lang="en-US" sz="1000" dirty="0" smtClean="0"/>
          </a:p>
          <a:p>
            <a:r>
              <a:rPr lang="en-US" sz="1000" dirty="0" smtClean="0"/>
              <a:t>    </a:t>
            </a:r>
            <a:r>
              <a:rPr lang="en-US" sz="1000" dirty="0" err="1" smtClean="0"/>
              <a:t>hsun</a:t>
            </a:r>
            <a:r>
              <a:rPr lang="en-US" sz="1000" dirty="0" smtClean="0"/>
              <a:t>   656976  60    588   0.0   0.0    00:18:03 </a:t>
            </a:r>
            <a:r>
              <a:rPr lang="en-US" sz="1000" dirty="0" err="1" smtClean="0"/>
              <a:t>csh</a:t>
            </a:r>
            <a:endParaRPr lang="en-US" sz="1000" dirty="0" smtClean="0"/>
          </a:p>
          <a:p>
            <a:r>
              <a:rPr lang="en-US" sz="1000" dirty="0" smtClean="0"/>
              <a:t>    root  1703954  64   6544   0.0   0.0    00:11:58 </a:t>
            </a:r>
            <a:r>
              <a:rPr lang="en-US" sz="1000" dirty="0" err="1" smtClean="0"/>
              <a:t>secldapclntd</a:t>
            </a:r>
            <a:endParaRPr lang="en-US" sz="1000" dirty="0" smtClean="0"/>
          </a:p>
          <a:p>
            <a:r>
              <a:rPr lang="en-US" sz="1000" dirty="0" smtClean="0"/>
              <a:t>    root  1572864  60  70536   0.0   0.0    00:09:41 java</a:t>
            </a:r>
          </a:p>
          <a:p>
            <a:r>
              <a:rPr lang="en-US" sz="1000" dirty="0" smtClean="0"/>
              <a:t>    root   918564  39   8720   0.0   0.0    00:04:01 </a:t>
            </a:r>
            <a:r>
              <a:rPr lang="en-US" sz="1000" dirty="0" err="1" smtClean="0"/>
              <a:t>rmcd</a:t>
            </a:r>
            <a:endParaRPr lang="en-US" sz="1000" dirty="0" smtClean="0"/>
          </a:p>
          <a:p>
            <a:r>
              <a:rPr lang="en-US" sz="1000" dirty="0" smtClean="0"/>
              <a:t>    root   984082  60   5028   0.0   0.0    00:04:01 </a:t>
            </a:r>
            <a:r>
              <a:rPr lang="en-US" sz="1000" dirty="0" err="1" smtClean="0"/>
              <a:t>automountd</a:t>
            </a:r>
            <a:endParaRPr lang="en-US" sz="1000" dirty="0" smtClean="0"/>
          </a:p>
          <a:p>
            <a:r>
              <a:rPr lang="en-US" sz="1000" dirty="0" err="1" smtClean="0"/>
              <a:t>pconsole</a:t>
            </a:r>
            <a:r>
              <a:rPr lang="en-US" sz="1000" dirty="0" smtClean="0"/>
              <a:t>  1900606  60  33516   0.0   0.0    00:03:22 java</a:t>
            </a:r>
          </a:p>
          <a:p>
            <a:r>
              <a:rPr lang="en-US" sz="1000" dirty="0" smtClean="0"/>
              <a:t>    root  1114678  60  33696   0.0   0.0    00:03:21 java</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136</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smtClean="0">
                <a:solidFill>
                  <a:srgbClr val="FFFF00"/>
                </a:solidFill>
              </a:rPr>
              <a:t>System </a:t>
            </a:r>
            <a:br>
              <a:rPr lang="en-US" sz="4000" dirty="0" smtClean="0">
                <a:solidFill>
                  <a:srgbClr val="FFFF00"/>
                </a:solidFill>
              </a:rPr>
            </a:br>
            <a:r>
              <a:rPr lang="en-US" sz="4000" dirty="0" smtClean="0">
                <a:solidFill>
                  <a:srgbClr val="FFFF00"/>
                </a:solidFill>
              </a:rPr>
              <a:t>Summary Information</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lvl="1">
              <a:lnSpc>
                <a:spcPct val="80000"/>
              </a:lnSpc>
            </a:pPr>
            <a:endParaRPr lang="en-US" sz="1600" dirty="0" smtClean="0"/>
          </a:p>
          <a:p>
            <a:pPr lvl="1">
              <a:lnSpc>
                <a:spcPct val="80000"/>
              </a:lnSpc>
            </a:pPr>
            <a:r>
              <a:rPr lang="en-US" sz="1600" dirty="0" smtClean="0"/>
              <a:t>For disk </a:t>
            </a:r>
            <a:r>
              <a:rPr lang="en-US" sz="1600" dirty="0" err="1" smtClean="0"/>
              <a:t>spce</a:t>
            </a: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6" name="Rectangle 5"/>
          <p:cNvSpPr/>
          <p:nvPr/>
        </p:nvSpPr>
        <p:spPr bwMode="auto">
          <a:xfrm>
            <a:off x="685800" y="2286000"/>
            <a:ext cx="8077200" cy="15240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&gt;/</a:t>
            </a:r>
            <a:r>
              <a:rPr lang="en-US" sz="1000" dirty="0" err="1" smtClean="0"/>
              <a:t>usr</a:t>
            </a:r>
            <a:r>
              <a:rPr lang="en-US" sz="1000" dirty="0" smtClean="0"/>
              <a:t>/</a:t>
            </a:r>
            <a:r>
              <a:rPr lang="en-US" sz="1000" dirty="0" err="1" smtClean="0"/>
              <a:t>linux</a:t>
            </a:r>
            <a:r>
              <a:rPr lang="en-US" sz="1000" dirty="0" smtClean="0"/>
              <a:t>/bin/du --</a:t>
            </a:r>
            <a:r>
              <a:rPr lang="en-US" sz="1000" dirty="0" err="1" smtClean="0"/>
              <a:t>si</a:t>
            </a:r>
            <a:r>
              <a:rPr lang="en-US" sz="1000" dirty="0" smtClean="0"/>
              <a:t> *</a:t>
            </a:r>
          </a:p>
          <a:p>
            <a:r>
              <a:rPr lang="en-US" sz="1000" dirty="0" smtClean="0"/>
              <a:t>656k    ATMS</a:t>
            </a:r>
          </a:p>
          <a:p>
            <a:r>
              <a:rPr lang="en-US" sz="1000" dirty="0" smtClean="0"/>
              <a:t>9.1M    </a:t>
            </a:r>
            <a:r>
              <a:rPr lang="en-US" sz="1000" dirty="0" err="1" smtClean="0"/>
              <a:t>CrIS</a:t>
            </a:r>
            <a:endParaRPr lang="en-US" sz="1000" dirty="0" smtClean="0"/>
          </a:p>
          <a:p>
            <a:r>
              <a:rPr lang="en-US" sz="1000" dirty="0" smtClean="0"/>
              <a:t>2.9M    CrIS399</a:t>
            </a:r>
          </a:p>
          <a:p>
            <a:r>
              <a:rPr lang="en-US" sz="1000" dirty="0" smtClean="0"/>
              <a:t>21k     NPR.pl</a:t>
            </a:r>
          </a:p>
          <a:p>
            <a:r>
              <a:rPr lang="en-US" sz="1000" dirty="0" smtClean="0"/>
              <a:t>679M    SST</a:t>
            </a:r>
          </a:p>
          <a:p>
            <a:r>
              <a:rPr lang="en-US" sz="1000" dirty="0" smtClean="0"/>
              <a:t>505M    VIIRS_I5</a:t>
            </a:r>
          </a:p>
          <a:p>
            <a:r>
              <a:rPr lang="en-US" sz="1000" dirty="0" smtClean="0"/>
              <a:t>387M    VIIRS_M4</a:t>
            </a:r>
          </a:p>
          <a:p>
            <a:r>
              <a:rPr lang="en-US" sz="1000" dirty="0" smtClean="0"/>
              <a:t>orbit002b(</a:t>
            </a:r>
            <a:r>
              <a:rPr lang="en-US" sz="1000" dirty="0" err="1" smtClean="0"/>
              <a:t>ysong</a:t>
            </a:r>
            <a:r>
              <a:rPr lang="en-US" sz="1000" dirty="0" smtClean="0"/>
              <a:t>):/disk2/pub/</a:t>
            </a:r>
            <a:r>
              <a:rPr lang="en-US" sz="1000" dirty="0" err="1" smtClean="0"/>
              <a:t>ysong</a:t>
            </a:r>
            <a:r>
              <a:rPr lang="en-US" sz="1000" dirty="0" smtClean="0"/>
              <a:t>/</a:t>
            </a:r>
            <a:r>
              <a:rPr lang="en-US" sz="1000" dirty="0" err="1" smtClean="0"/>
              <a:t>test_code</a:t>
            </a:r>
            <a:r>
              <a:rPr lang="en-US" sz="1000" dirty="0" smtClean="0"/>
              <a:t>&gt;</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137</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smtClean="0">
                <a:solidFill>
                  <a:srgbClr val="FFFF00"/>
                </a:solidFill>
              </a:rPr>
              <a:t>System </a:t>
            </a:r>
            <a:br>
              <a:rPr lang="en-US" sz="4000" dirty="0" smtClean="0">
                <a:solidFill>
                  <a:srgbClr val="FFFF00"/>
                </a:solidFill>
              </a:rPr>
            </a:br>
            <a:r>
              <a:rPr lang="en-US" sz="4000" dirty="0" smtClean="0">
                <a:solidFill>
                  <a:srgbClr val="FFFF00"/>
                </a:solidFill>
              </a:rPr>
              <a:t>Summary Information</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r>
              <a:rPr lang="en-US" sz="2000" dirty="0" smtClean="0"/>
              <a:t>Below are checks of the run times for </a:t>
            </a:r>
            <a:r>
              <a:rPr lang="en-US" sz="2000" dirty="0" err="1" smtClean="0"/>
              <a:t>CrIS</a:t>
            </a:r>
            <a:r>
              <a:rPr lang="en-US" sz="2000" dirty="0" smtClean="0"/>
              <a:t>, ATMS, VIIRS, SST units to be delivered.  The contents of each unit’s log file show the run times.  These are all within expected ranges.</a:t>
            </a:r>
          </a:p>
          <a:p>
            <a:pPr lvl="1">
              <a:lnSpc>
                <a:spcPct val="80000"/>
              </a:lnSpc>
            </a:pPr>
            <a:endParaRPr lang="en-US" sz="1600" dirty="0" smtClean="0"/>
          </a:p>
          <a:p>
            <a:pPr lvl="1">
              <a:lnSpc>
                <a:spcPct val="80000"/>
              </a:lnSpc>
            </a:pPr>
            <a:r>
              <a:rPr lang="en-US" sz="1600" dirty="0" smtClean="0"/>
              <a:t>For </a:t>
            </a:r>
            <a:r>
              <a:rPr lang="en-US" sz="1600" dirty="0" err="1" smtClean="0"/>
              <a:t>CrIS</a:t>
            </a: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For </a:t>
            </a:r>
            <a:r>
              <a:rPr lang="en-US" sz="1600" dirty="0" err="1" smtClean="0"/>
              <a:t>CrIS</a:t>
            </a:r>
            <a:r>
              <a:rPr lang="en-US" sz="1600" dirty="0" smtClean="0"/>
              <a:t> 399 Channels</a:t>
            </a:r>
          </a:p>
          <a:p>
            <a:pPr lvl="1">
              <a:lnSpc>
                <a:spcPct val="80000"/>
              </a:lnSpc>
            </a:pPr>
            <a:endParaRPr lang="en-US" sz="1600" dirty="0" smtClean="0"/>
          </a:p>
          <a:p>
            <a:pPr lvl="1">
              <a:lnSpc>
                <a:spcPct val="80000"/>
              </a:lnSpc>
            </a:pPr>
            <a:endParaRPr lang="en-US" sz="1600" dirty="0" smtClean="0"/>
          </a:p>
          <a:p>
            <a:pPr lvl="1">
              <a:lnSpc>
                <a:spcPct val="80000"/>
              </a:lnSpc>
              <a:buNone/>
            </a:pPr>
            <a:endParaRPr lang="en-US" sz="2000" dirty="0" smtClean="0"/>
          </a:p>
          <a:p>
            <a:pPr lvl="1">
              <a:lnSpc>
                <a:spcPct val="80000"/>
              </a:lnSpc>
            </a:pPr>
            <a:endParaRPr lang="en-US" sz="2000" dirty="0" smtClean="0"/>
          </a:p>
          <a:p>
            <a:pPr>
              <a:lnSpc>
                <a:spcPct val="80000"/>
              </a:lnSpc>
              <a:buNone/>
            </a:pPr>
            <a:r>
              <a:rPr lang="en-US" sz="2000" dirty="0" smtClean="0"/>
              <a:t>	</a:t>
            </a: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609600" y="3200400"/>
            <a:ext cx="8077200" cy="914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a:t>
            </a:r>
            <a:r>
              <a:rPr lang="en-US" sz="1200" dirty="0" err="1" smtClean="0"/>
              <a:t>CrIS</a:t>
            </a:r>
            <a:r>
              <a:rPr lang="en-US" sz="1200" dirty="0" smtClean="0"/>
              <a:t>&gt;cat </a:t>
            </a:r>
            <a:r>
              <a:rPr lang="en-US" sz="1200" dirty="0" err="1" smtClean="0"/>
              <a:t>NPR.pl.log</a:t>
            </a:r>
            <a:endParaRPr lang="en-US" sz="1200" dirty="0" smtClean="0"/>
          </a:p>
          <a:p>
            <a:r>
              <a:rPr lang="en-US" sz="1200" dirty="0" smtClean="0"/>
              <a:t>Starting at Wed Apr 18 12:55:12 EDT 2012</a:t>
            </a:r>
          </a:p>
          <a:p>
            <a:r>
              <a:rPr lang="en-US" sz="1200" dirty="0" smtClean="0"/>
              <a:t>Ending at Wed Apr 18 12:55:32 EDT 2012</a:t>
            </a:r>
          </a:p>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a:t>
            </a:r>
            <a:r>
              <a:rPr lang="en-US" sz="1200" dirty="0" err="1" smtClean="0"/>
              <a:t>CrIS</a:t>
            </a:r>
            <a:r>
              <a:rPr lang="en-US" sz="1200" dirty="0" smtClean="0"/>
              <a:t>&gt;</a:t>
            </a:r>
          </a:p>
        </p:txBody>
      </p:sp>
      <p:sp>
        <p:nvSpPr>
          <p:cNvPr id="6" name="Rectangle 5"/>
          <p:cNvSpPr/>
          <p:nvPr/>
        </p:nvSpPr>
        <p:spPr bwMode="auto">
          <a:xfrm>
            <a:off x="609600" y="4800600"/>
            <a:ext cx="8077200" cy="914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/CrIS399&gt;cat </a:t>
            </a:r>
            <a:r>
              <a:rPr lang="en-US" sz="1200" dirty="0" err="1" smtClean="0"/>
              <a:t>NPR.pl.log</a:t>
            </a:r>
            <a:endParaRPr lang="en-US" sz="1200" dirty="0" smtClean="0"/>
          </a:p>
          <a:p>
            <a:r>
              <a:rPr lang="en-US" sz="1200" dirty="0" smtClean="0"/>
              <a:t>Starting at Wed Apr 18 13:02:54 EDT 2012</a:t>
            </a:r>
          </a:p>
          <a:p>
            <a:r>
              <a:rPr lang="en-US" sz="1200" dirty="0" smtClean="0"/>
              <a:t>Ending at Wed Apr 18 13:03:00 EDT 2012</a:t>
            </a:r>
          </a:p>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/CrIS399&gt;</a:t>
            </a:r>
          </a:p>
          <a:p>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138</a:t>
            </a:fld>
            <a:endParaRPr lang="en-US"/>
          </a:p>
        </p:txBody>
      </p:sp>
      <p:sp>
        <p:nvSpPr>
          <p:cNvPr id="2033666" name="Rectangle 2"/>
          <p:cNvSpPr>
            <a:spLocks noGrp="1" noChangeArrowheads="1"/>
          </p:cNvSpPr>
          <p:nvPr>
            <p:ph type="title"/>
          </p:nvPr>
        </p:nvSpPr>
        <p:spPr>
          <a:xfrm>
            <a:off x="1295400" y="533400"/>
            <a:ext cx="6781800" cy="685800"/>
          </a:xfrm>
        </p:spPr>
        <p:txBody>
          <a:bodyPr/>
          <a:lstStyle/>
          <a:p>
            <a:r>
              <a:rPr lang="en-US" sz="3200" dirty="0"/>
              <a:t/>
            </a:r>
            <a:br>
              <a:rPr lang="en-US" sz="3200" dirty="0"/>
            </a:br>
            <a:r>
              <a:rPr lang="en-US" sz="4000" dirty="0" smtClean="0">
                <a:solidFill>
                  <a:srgbClr val="FFFF00"/>
                </a:solidFill>
              </a:rPr>
              <a:t>System </a:t>
            </a:r>
            <a:br>
              <a:rPr lang="en-US" sz="4000" dirty="0" smtClean="0">
                <a:solidFill>
                  <a:srgbClr val="FFFF00"/>
                </a:solidFill>
              </a:rPr>
            </a:br>
            <a:r>
              <a:rPr lang="en-US" sz="4000" dirty="0" smtClean="0">
                <a:solidFill>
                  <a:srgbClr val="FFFF00"/>
                </a:solidFill>
              </a:rPr>
              <a:t>Summary Information</a:t>
            </a:r>
            <a:endParaRPr lang="en-US" sz="4000" dirty="0"/>
          </a:p>
        </p:txBody>
      </p:sp>
      <p:sp>
        <p:nvSpPr>
          <p:cNvPr id="2033667" name="Rectangle 3"/>
          <p:cNvSpPr>
            <a:spLocks noGrp="1" noChangeArrowheads="1"/>
          </p:cNvSpPr>
          <p:nvPr>
            <p:ph type="body" idx="1"/>
          </p:nvPr>
        </p:nvSpPr>
        <p:spPr>
          <a:xfrm>
            <a:off x="152400" y="1676400"/>
            <a:ext cx="8839200" cy="5029200"/>
          </a:xfrm>
          <a:noFill/>
          <a:ln/>
        </p:spPr>
        <p:txBody>
          <a:bodyPr/>
          <a:lstStyle/>
          <a:p>
            <a:pPr lvl="1">
              <a:lnSpc>
                <a:spcPct val="80000"/>
              </a:lnSpc>
            </a:pPr>
            <a:r>
              <a:rPr lang="en-US" sz="1600" dirty="0" smtClean="0"/>
              <a:t>For ATMS</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buNone/>
            </a:pPr>
            <a:endParaRPr lang="en-US" sz="1600" dirty="0" smtClean="0"/>
          </a:p>
          <a:p>
            <a:pPr lvl="1">
              <a:lnSpc>
                <a:spcPct val="80000"/>
              </a:lnSpc>
            </a:pPr>
            <a:r>
              <a:rPr lang="en-US" sz="1600" dirty="0" smtClean="0"/>
              <a:t>For VIIRS M-band 4 channels</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For VIIRS I-band channel 5</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For SST</a:t>
            </a:r>
          </a:p>
          <a:p>
            <a:pPr marL="342900" lvl="1" indent="-342900">
              <a:lnSpc>
                <a:spcPct val="80000"/>
              </a:lnSpc>
              <a:buClr>
                <a:srgbClr val="FAFD00"/>
              </a:buClr>
              <a:buNone/>
            </a:pPr>
            <a:endParaRPr lang="en-US" sz="1600" dirty="0" smtClean="0"/>
          </a:p>
          <a:p>
            <a:pPr marL="342900" lvl="1" indent="-342900">
              <a:lnSpc>
                <a:spcPct val="80000"/>
              </a:lnSpc>
              <a:buClr>
                <a:srgbClr val="FAFD00"/>
              </a:buClr>
              <a:buNone/>
            </a:pPr>
            <a:endParaRPr lang="en-US" sz="1600" dirty="0" smtClean="0"/>
          </a:p>
          <a:p>
            <a:pPr marL="342900" lvl="1" indent="-342900">
              <a:lnSpc>
                <a:spcPct val="80000"/>
              </a:lnSpc>
              <a:buClr>
                <a:srgbClr val="FAFD00"/>
              </a:buClr>
              <a:buNone/>
            </a:pPr>
            <a:endParaRPr lang="en-US" sz="1600" dirty="0" smtClean="0"/>
          </a:p>
          <a:p>
            <a:pPr marL="342900" lvl="1" indent="-342900">
              <a:lnSpc>
                <a:spcPct val="80000"/>
              </a:lnSpc>
              <a:buClr>
                <a:srgbClr val="FAFD00"/>
              </a:buClr>
              <a:buNone/>
            </a:pPr>
            <a:endParaRPr lang="en-US" sz="1600" dirty="0" smtClean="0"/>
          </a:p>
          <a:p>
            <a:pPr marL="342900" lvl="1" indent="-342900">
              <a:lnSpc>
                <a:spcPct val="80000"/>
              </a:lnSpc>
              <a:buClr>
                <a:srgbClr val="FAFD00"/>
              </a:buClr>
              <a:buNone/>
            </a:pPr>
            <a:endParaRPr lang="en-US" sz="1600" dirty="0" smtClean="0"/>
          </a:p>
          <a:p>
            <a:pPr marL="342900" lvl="1" indent="-342900">
              <a:lnSpc>
                <a:spcPct val="80000"/>
              </a:lnSpc>
              <a:buClr>
                <a:srgbClr val="FAFD00"/>
              </a:buClr>
              <a:buNone/>
            </a:pPr>
            <a:endParaRPr lang="en-US" sz="1600" dirty="0" smtClean="0"/>
          </a:p>
          <a:p>
            <a:pPr>
              <a:lnSpc>
                <a:spcPct val="80000"/>
              </a:lnSpc>
              <a:buNone/>
            </a:pPr>
            <a:endParaRPr lang="en-US" sz="1200" dirty="0" smtClean="0"/>
          </a:p>
          <a:p>
            <a:pPr>
              <a:lnSpc>
                <a:spcPct val="80000"/>
              </a:lnSpc>
            </a:pPr>
            <a:endParaRPr lang="en-US" sz="2000" dirty="0" smtClean="0">
              <a:effectLst/>
            </a:endParaRPr>
          </a:p>
          <a:p>
            <a:pPr>
              <a:lnSpc>
                <a:spcPct val="80000"/>
              </a:lnSpc>
            </a:pPr>
            <a:endParaRPr lang="en-US" sz="2000" dirty="0" smtClean="0">
              <a:effectLst/>
            </a:endParaRPr>
          </a:p>
          <a:p>
            <a:pPr>
              <a:lnSpc>
                <a:spcPct val="80000"/>
              </a:lnSpc>
              <a:buNone/>
            </a:pPr>
            <a:endParaRPr lang="en-US" sz="2000" dirty="0" smtClean="0">
              <a:effectLst/>
            </a:endParaRPr>
          </a:p>
          <a:p>
            <a:pPr>
              <a:lnSpc>
                <a:spcPct val="80000"/>
              </a:lnSpc>
              <a:buNone/>
            </a:pPr>
            <a:endParaRPr lang="en-US" sz="2000" dirty="0" smtClean="0">
              <a:effectLst/>
            </a:endParaRPr>
          </a:p>
          <a:p>
            <a:pPr lvl="1">
              <a:lnSpc>
                <a:spcPct val="80000"/>
              </a:lnSpc>
            </a:pPr>
            <a:endParaRPr lang="en-US" sz="2000" dirty="0" smtClean="0"/>
          </a:p>
          <a:p>
            <a:pPr>
              <a:lnSpc>
                <a:spcPct val="80000"/>
              </a:lnSpc>
            </a:pPr>
            <a:endParaRPr lang="en-US" sz="2000" dirty="0">
              <a:effectLst/>
            </a:endParaRPr>
          </a:p>
        </p:txBody>
      </p:sp>
      <p:sp>
        <p:nvSpPr>
          <p:cNvPr id="7" name="Rectangle 6"/>
          <p:cNvSpPr/>
          <p:nvPr/>
        </p:nvSpPr>
        <p:spPr bwMode="auto">
          <a:xfrm>
            <a:off x="609600" y="1981200"/>
            <a:ext cx="8077200" cy="914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/ATMS&gt;cat </a:t>
            </a:r>
            <a:r>
              <a:rPr lang="en-US" sz="1200" dirty="0" err="1" smtClean="0"/>
              <a:t>NPR.pl.log</a:t>
            </a:r>
            <a:endParaRPr lang="en-US" sz="1200" dirty="0" smtClean="0"/>
          </a:p>
          <a:p>
            <a:r>
              <a:rPr lang="en-US" sz="1200" dirty="0" smtClean="0"/>
              <a:t>Starting at Wed Apr 18 12:23:34 EDT 2012</a:t>
            </a:r>
          </a:p>
          <a:p>
            <a:r>
              <a:rPr lang="en-US" sz="1200" dirty="0" smtClean="0"/>
              <a:t>Ending at Wed Apr 18 12:23:35 EDT 2012</a:t>
            </a:r>
          </a:p>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/ATMS&gt;</a:t>
            </a:r>
          </a:p>
          <a:p>
            <a:endParaRPr lang="en-US" sz="1200" dirty="0" smtClean="0"/>
          </a:p>
        </p:txBody>
      </p:sp>
      <p:sp>
        <p:nvSpPr>
          <p:cNvPr id="6" name="Rectangle 5"/>
          <p:cNvSpPr/>
          <p:nvPr/>
        </p:nvSpPr>
        <p:spPr bwMode="auto">
          <a:xfrm>
            <a:off x="609600" y="3124200"/>
            <a:ext cx="8077200" cy="914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/VIIRS_M4&gt;cat </a:t>
            </a:r>
            <a:r>
              <a:rPr lang="en-US" sz="1200" dirty="0" err="1" smtClean="0"/>
              <a:t>NPR.pl.log</a:t>
            </a:r>
            <a:endParaRPr lang="en-US" sz="1200" dirty="0" smtClean="0"/>
          </a:p>
          <a:p>
            <a:r>
              <a:rPr lang="en-US" sz="1200" dirty="0" smtClean="0"/>
              <a:t>Starting at Wed Apr 18 14:34:21 EDT 2012 </a:t>
            </a:r>
          </a:p>
          <a:p>
            <a:r>
              <a:rPr lang="en-US" sz="1200" dirty="0" smtClean="0"/>
              <a:t>Ending at Wed Apr 18 14:37:01 EDT 2012</a:t>
            </a:r>
          </a:p>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/VIIRS_M4&gt;</a:t>
            </a:r>
          </a:p>
          <a:p>
            <a:endParaRPr lang="en-US" sz="1200" dirty="0" smtClean="0"/>
          </a:p>
          <a:p>
            <a:endParaRPr lang="en-US" sz="1200" dirty="0" smtClean="0"/>
          </a:p>
          <a:p>
            <a:endParaRPr lang="en-US" sz="1200" dirty="0" smtClean="0"/>
          </a:p>
          <a:p>
            <a:endParaRPr lang="en-US" sz="1200" dirty="0" smtClean="0"/>
          </a:p>
          <a:p>
            <a:endParaRPr lang="en-US" sz="1200" dirty="0" smtClean="0"/>
          </a:p>
        </p:txBody>
      </p:sp>
      <p:sp>
        <p:nvSpPr>
          <p:cNvPr id="8" name="Rectangle 7"/>
          <p:cNvSpPr/>
          <p:nvPr/>
        </p:nvSpPr>
        <p:spPr bwMode="auto">
          <a:xfrm>
            <a:off x="609600" y="4419600"/>
            <a:ext cx="8077200" cy="914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/VIIRS_I5&gt;cat </a:t>
            </a:r>
            <a:r>
              <a:rPr lang="en-US" sz="1200" dirty="0" err="1" smtClean="0"/>
              <a:t>NPR.pl.log</a:t>
            </a:r>
            <a:endParaRPr lang="en-US" sz="1200" dirty="0" smtClean="0"/>
          </a:p>
          <a:p>
            <a:r>
              <a:rPr lang="en-US" sz="1200" dirty="0" smtClean="0"/>
              <a:t>Starting at Wed Apr 18 12:33:47 EDT 2012</a:t>
            </a:r>
          </a:p>
          <a:p>
            <a:r>
              <a:rPr lang="en-US" sz="1200" dirty="0" smtClean="0"/>
              <a:t>Ending at Wed Apr 18 12:41:20 EDT 2012</a:t>
            </a:r>
          </a:p>
          <a:p>
            <a:r>
              <a:rPr lang="en-US" sz="1200" dirty="0" smtClean="0"/>
              <a:t>orbit002b(</a:t>
            </a:r>
            <a:r>
              <a:rPr lang="en-US" sz="1200" dirty="0" err="1" smtClean="0"/>
              <a:t>ysong</a:t>
            </a:r>
            <a:r>
              <a:rPr lang="en-US" sz="1200" dirty="0" smtClean="0"/>
              <a:t>):/disk2/pub/</a:t>
            </a:r>
            <a:r>
              <a:rPr lang="en-US" sz="1200" dirty="0" err="1" smtClean="0"/>
              <a:t>ysong</a:t>
            </a:r>
            <a:r>
              <a:rPr lang="en-US" sz="1200" dirty="0" smtClean="0"/>
              <a:t>/</a:t>
            </a:r>
            <a:r>
              <a:rPr lang="en-US" sz="1200" dirty="0" err="1" smtClean="0"/>
              <a:t>test_code</a:t>
            </a:r>
            <a:r>
              <a:rPr lang="en-US" sz="1200" dirty="0" smtClean="0"/>
              <a:t>/VIIRS_I5&gt;</a:t>
            </a:r>
          </a:p>
          <a:p>
            <a:endParaRPr lang="en-US" sz="1200" dirty="0" smtClean="0"/>
          </a:p>
          <a:p>
            <a:endParaRPr lang="en-US" sz="1200" dirty="0" smtClean="0"/>
          </a:p>
        </p:txBody>
      </p:sp>
      <p:sp>
        <p:nvSpPr>
          <p:cNvPr id="9" name="Rectangle 8"/>
          <p:cNvSpPr/>
          <p:nvPr/>
        </p:nvSpPr>
        <p:spPr bwMode="auto">
          <a:xfrm>
            <a:off x="609600" y="5638800"/>
            <a:ext cx="8077200" cy="9144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dirty="0" smtClean="0"/>
              <a:t>orbit002b(</a:t>
            </a:r>
            <a:r>
              <a:rPr lang="en-US" sz="1200" dirty="0" err="1" smtClean="0"/>
              <a:t>ysong</a:t>
            </a:r>
            <a:r>
              <a:rPr lang="en-US" sz="1200" dirty="0" smtClean="0"/>
              <a:t>):/disk3/pub/</a:t>
            </a:r>
            <a:r>
              <a:rPr lang="en-US" sz="1200" dirty="0" err="1" smtClean="0"/>
              <a:t>ysong</a:t>
            </a:r>
            <a:r>
              <a:rPr lang="en-US" sz="1200" dirty="0" smtClean="0"/>
              <a:t>/tar/DATA/SST&gt;cat </a:t>
            </a:r>
            <a:r>
              <a:rPr lang="en-US" sz="1200" dirty="0" err="1" smtClean="0"/>
              <a:t>NPR.pl.log</a:t>
            </a:r>
            <a:endParaRPr lang="en-US" sz="1200" dirty="0" smtClean="0"/>
          </a:p>
          <a:p>
            <a:r>
              <a:rPr lang="en-US" sz="1200" dirty="0" smtClean="0"/>
              <a:t>Starting at Wed Apr 25 11:50:29 EDT 2012</a:t>
            </a:r>
          </a:p>
          <a:p>
            <a:r>
              <a:rPr lang="en-US" sz="1200" dirty="0" smtClean="0"/>
              <a:t>Ending at Wed Apr 25 11:51:06 EDT 2012</a:t>
            </a:r>
          </a:p>
          <a:p>
            <a:r>
              <a:rPr lang="en-US" sz="1200" dirty="0" smtClean="0"/>
              <a:t>orbit002b(</a:t>
            </a:r>
            <a:r>
              <a:rPr lang="en-US" sz="1200" dirty="0" err="1" smtClean="0"/>
              <a:t>ysong</a:t>
            </a:r>
            <a:r>
              <a:rPr lang="en-US" sz="1200" dirty="0" smtClean="0"/>
              <a:t>):/disk3/pub/</a:t>
            </a:r>
            <a:r>
              <a:rPr lang="en-US" sz="1200" dirty="0" err="1" smtClean="0"/>
              <a:t>ysong</a:t>
            </a:r>
            <a:r>
              <a:rPr lang="en-US" sz="1200" dirty="0" smtClean="0"/>
              <a:t>/tar/DATA/SST&gt;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400800"/>
            <a:ext cx="1905000" cy="457200"/>
          </a:xfrm>
          <a:prstGeom prst="rect">
            <a:avLst/>
          </a:prstGeom>
        </p:spPr>
        <p:txBody>
          <a:bodyPr/>
          <a:lstStyle/>
          <a:p>
            <a:pPr algn="r"/>
            <a:fld id="{B6FF6CD6-DB6E-4F43-93F6-EF976ED5B594}" type="slidenum">
              <a:rPr lang="en-US" sz="1400" b="1">
                <a:solidFill>
                  <a:srgbClr val="FFFF00"/>
                </a:solidFill>
              </a:rPr>
              <a:pPr algn="r"/>
              <a:t>139</a:t>
            </a:fld>
            <a:endParaRPr lang="en-US" sz="1400" b="1" dirty="0">
              <a:solidFill>
                <a:srgbClr val="FFFF00"/>
              </a:solidFill>
            </a:endParaRPr>
          </a:p>
        </p:txBody>
      </p:sp>
      <p:sp>
        <p:nvSpPr>
          <p:cNvPr id="2035714" name="Rectangle 2"/>
          <p:cNvSpPr>
            <a:spLocks noGrp="1" noChangeArrowheads="1"/>
          </p:cNvSpPr>
          <p:nvPr>
            <p:ph type="title"/>
          </p:nvPr>
        </p:nvSpPr>
        <p:spPr/>
        <p:txBody>
          <a:bodyPr/>
          <a:lstStyle/>
          <a:p>
            <a:r>
              <a:rPr lang="en-US" sz="3600" dirty="0" smtClean="0">
                <a:solidFill>
                  <a:srgbClr val="FFFF00"/>
                </a:solidFill>
              </a:rPr>
              <a:t>Testing Summary</a:t>
            </a:r>
            <a:endParaRPr lang="en-US" sz="3600" dirty="0">
              <a:solidFill>
                <a:srgbClr val="FFFF00"/>
              </a:solidFill>
            </a:endParaRPr>
          </a:p>
        </p:txBody>
      </p:sp>
      <p:sp>
        <p:nvSpPr>
          <p:cNvPr id="2035715" name="Rectangle 3"/>
          <p:cNvSpPr>
            <a:spLocks noGrp="1" noChangeArrowheads="1"/>
          </p:cNvSpPr>
          <p:nvPr>
            <p:ph type="body" idx="1"/>
          </p:nvPr>
        </p:nvSpPr>
        <p:spPr>
          <a:xfrm>
            <a:off x="152400" y="1676400"/>
            <a:ext cx="8839200" cy="4648200"/>
          </a:xfrm>
        </p:spPr>
        <p:txBody>
          <a:bodyPr/>
          <a:lstStyle/>
          <a:p>
            <a:r>
              <a:rPr lang="en-US" sz="1800" dirty="0" smtClean="0"/>
              <a:t>Unit tests were run on 4 N4RT units to be delivered for Phase 1.  </a:t>
            </a:r>
          </a:p>
          <a:p>
            <a:pPr lvl="1"/>
            <a:r>
              <a:rPr lang="en-US" sz="1400" dirty="0" smtClean="0"/>
              <a:t>These tests were intended to test functionality added to these units since TRR.</a:t>
            </a:r>
          </a:p>
          <a:p>
            <a:pPr lvl="1"/>
            <a:r>
              <a:rPr lang="en-US" sz="1400" dirty="0" smtClean="0"/>
              <a:t>The availability of real </a:t>
            </a:r>
            <a:r>
              <a:rPr lang="en-US" sz="1400" dirty="0" err="1" smtClean="0"/>
              <a:t>CrIS</a:t>
            </a:r>
            <a:r>
              <a:rPr lang="en-US" sz="1400" dirty="0" smtClean="0"/>
              <a:t>, ATMS, and VIIRS data also allow for more robust testing.</a:t>
            </a:r>
          </a:p>
          <a:p>
            <a:pPr lvl="1"/>
            <a:r>
              <a:rPr lang="en-US" sz="1400" dirty="0" smtClean="0">
                <a:effectLst/>
              </a:rPr>
              <a:t>The tests demonstrate that the code units can successfully with th</a:t>
            </a:r>
            <a:r>
              <a:rPr lang="en-US" sz="1400" dirty="0" smtClean="0"/>
              <a:t>e latest updates on run on real data.</a:t>
            </a:r>
          </a:p>
          <a:p>
            <a:pPr lvl="1"/>
            <a:r>
              <a:rPr lang="en-US" sz="1400" dirty="0" smtClean="0"/>
              <a:t>The Global user community has verified the sample SST created from P72 data, and requests it operationally as real time as soon as possible. </a:t>
            </a:r>
            <a:endParaRPr lang="en-US" sz="1800" dirty="0" smtClean="0">
              <a:effectLst/>
            </a:endParaRPr>
          </a:p>
          <a:p>
            <a:r>
              <a:rPr lang="en-US" sz="1800" dirty="0" smtClean="0"/>
              <a:t>Other testing:</a:t>
            </a:r>
          </a:p>
          <a:p>
            <a:pPr lvl="1"/>
            <a:r>
              <a:rPr lang="en-US" sz="1400" dirty="0" smtClean="0">
                <a:effectLst/>
              </a:rPr>
              <a:t>US and internation</a:t>
            </a:r>
            <a:r>
              <a:rPr lang="en-US" sz="1400" dirty="0" smtClean="0"/>
              <a:t>al NWP u</a:t>
            </a:r>
            <a:r>
              <a:rPr lang="en-US" sz="1400" dirty="0" smtClean="0">
                <a:effectLst/>
              </a:rPr>
              <a:t>sers have been looking at simulated </a:t>
            </a:r>
            <a:r>
              <a:rPr lang="en-US" sz="1400" dirty="0" err="1" smtClean="0">
                <a:effectLst/>
              </a:rPr>
              <a:t>CrIS</a:t>
            </a:r>
            <a:r>
              <a:rPr lang="en-US" sz="1400" dirty="0" smtClean="0">
                <a:effectLst/>
              </a:rPr>
              <a:t> and ATMS BUFR data, processed by the development N4RT system at STAR, for the last 2 years and have been providing feedback.</a:t>
            </a:r>
          </a:p>
          <a:p>
            <a:pPr lvl="1"/>
            <a:r>
              <a:rPr lang="en-US" sz="1400" dirty="0" smtClean="0">
                <a:effectLst/>
              </a:rPr>
              <a:t>NDE has been running a prototype of the software on real </a:t>
            </a:r>
            <a:r>
              <a:rPr lang="en-US" sz="1400" dirty="0" err="1" smtClean="0">
                <a:effectLst/>
              </a:rPr>
              <a:t>CrIS</a:t>
            </a:r>
            <a:r>
              <a:rPr lang="en-US" sz="1400" dirty="0" smtClean="0">
                <a:effectLst/>
              </a:rPr>
              <a:t> (from NUCAPS) and ATMS</a:t>
            </a:r>
            <a:r>
              <a:rPr lang="en-US" sz="1400" dirty="0" smtClean="0"/>
              <a:t> data.  These data are continuously provided to NCEP and EUMETSAT.</a:t>
            </a:r>
          </a:p>
          <a:p>
            <a:pPr lvl="1"/>
            <a:r>
              <a:rPr lang="en-US" sz="1400" dirty="0" smtClean="0">
                <a:effectLst/>
              </a:rPr>
              <a:t>A day’s worth of VIIRS SDR BUFR files using P72 data were provided to NWP users.</a:t>
            </a:r>
          </a:p>
          <a:p>
            <a:pPr lvl="1"/>
            <a:r>
              <a:rPr lang="en-US" sz="1400" dirty="0" smtClean="0"/>
              <a:t>The TRR and Prototype DAP deliveries/integrations have helped to resolve interface and production rule implementation issues on the NDE side.</a:t>
            </a:r>
          </a:p>
          <a:p>
            <a:pPr lvl="1"/>
            <a:r>
              <a:rPr lang="en-US" sz="1400" dirty="0" smtClean="0"/>
              <a:t>The N4RT DAP has been delivered to SADIE, installed, compiled, and run (tested) and we were able to obtain the same results as on orbit002b in STAR.</a:t>
            </a:r>
          </a:p>
          <a:p>
            <a:pPr lvl="1"/>
            <a:r>
              <a:rPr lang="en-US" sz="1400" dirty="0" smtClean="0"/>
              <a:t>STAR has also provided NCEP focus day (02/24/2012 – 02/26/2012) </a:t>
            </a:r>
            <a:r>
              <a:rPr lang="en-US" sz="1400" dirty="0" err="1" smtClean="0"/>
              <a:t>CrIS</a:t>
            </a:r>
            <a:r>
              <a:rPr lang="en-US" sz="1400" dirty="0" smtClean="0"/>
              <a:t> and ATMS BUFR using this updated code.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sldNum" sz="quarter" idx="4294967295"/>
          </p:nvPr>
        </p:nvSpPr>
        <p:spPr>
          <a:xfrm>
            <a:off x="6324600" y="6172200"/>
            <a:ext cx="2133600" cy="476250"/>
          </a:xfrm>
          <a:prstGeom prst="rect">
            <a:avLst/>
          </a:prstGeom>
          <a:noFill/>
        </p:spPr>
        <p:txBody>
          <a:bodyPr/>
          <a:lstStyle/>
          <a:p>
            <a:fld id="{0D529298-95A1-430C-A2AB-50873A231316}" type="slidenum">
              <a:rPr lang="en-US" smtClean="0"/>
              <a:pPr/>
              <a:t>14</a:t>
            </a:fld>
            <a:endParaRPr lang="en-US" dirty="0" smtClean="0"/>
          </a:p>
        </p:txBody>
      </p:sp>
      <p:sp>
        <p:nvSpPr>
          <p:cNvPr id="16388" name="Rectangle 2"/>
          <p:cNvSpPr>
            <a:spLocks noGrp="1" noChangeArrowheads="1"/>
          </p:cNvSpPr>
          <p:nvPr>
            <p:ph type="title" idx="4294967295"/>
          </p:nvPr>
        </p:nvSpPr>
        <p:spPr>
          <a:xfrm>
            <a:off x="1447800" y="76200"/>
            <a:ext cx="6324600" cy="1143000"/>
          </a:xfrm>
        </p:spPr>
        <p:txBody>
          <a:bodyPr/>
          <a:lstStyle/>
          <a:p>
            <a:pPr eaLnBrk="1" hangingPunct="1"/>
            <a:r>
              <a:rPr lang="en-US" dirty="0" smtClean="0"/>
              <a:t>Plan of Operations – Phase 1</a:t>
            </a:r>
          </a:p>
        </p:txBody>
      </p:sp>
      <p:sp>
        <p:nvSpPr>
          <p:cNvPr id="16389" name="Rectangle 3"/>
          <p:cNvSpPr>
            <a:spLocks noGrp="1" noChangeArrowheads="1"/>
          </p:cNvSpPr>
          <p:nvPr>
            <p:ph type="body" idx="4294967295"/>
          </p:nvPr>
        </p:nvSpPr>
        <p:spPr>
          <a:xfrm>
            <a:off x="304800" y="1905000"/>
            <a:ext cx="8458200" cy="4114800"/>
          </a:xfrm>
        </p:spPr>
        <p:txBody>
          <a:bodyPr/>
          <a:lstStyle/>
          <a:p>
            <a:pPr eaLnBrk="1" hangingPunct="1">
              <a:lnSpc>
                <a:spcPct val="80000"/>
              </a:lnSpc>
            </a:pPr>
            <a:r>
              <a:rPr lang="en-US" sz="1800" dirty="0" smtClean="0"/>
              <a:t>Year 1 – Design and Development</a:t>
            </a:r>
          </a:p>
          <a:p>
            <a:pPr lvl="1" eaLnBrk="1" hangingPunct="1">
              <a:lnSpc>
                <a:spcPct val="80000"/>
              </a:lnSpc>
            </a:pPr>
            <a:r>
              <a:rPr lang="en-US" sz="1600" dirty="0" smtClean="0"/>
              <a:t>Evaluate the requirements; work with NDE</a:t>
            </a:r>
          </a:p>
          <a:p>
            <a:pPr lvl="1" eaLnBrk="1" hangingPunct="1">
              <a:lnSpc>
                <a:spcPct val="80000"/>
              </a:lnSpc>
            </a:pPr>
            <a:r>
              <a:rPr lang="en-US" sz="1600" dirty="0" smtClean="0"/>
              <a:t>Discuss with the current developers of similar translators to determine what is required in their output files</a:t>
            </a:r>
          </a:p>
          <a:p>
            <a:pPr lvl="1" eaLnBrk="1" hangingPunct="1">
              <a:lnSpc>
                <a:spcPct val="80000"/>
              </a:lnSpc>
            </a:pPr>
            <a:r>
              <a:rPr lang="en-US" sz="1600" dirty="0" smtClean="0"/>
              <a:t>Design the NetCDF4 reformatting toolkit; distribute to OSPO and NDE for review</a:t>
            </a:r>
          </a:p>
          <a:p>
            <a:pPr lvl="1" eaLnBrk="1" hangingPunct="1">
              <a:lnSpc>
                <a:spcPct val="80000"/>
              </a:lnSpc>
            </a:pPr>
            <a:r>
              <a:rPr lang="en-US" sz="1600" dirty="0" smtClean="0"/>
              <a:t>Conduct PDR</a:t>
            </a:r>
          </a:p>
          <a:p>
            <a:pPr lvl="1" eaLnBrk="1" hangingPunct="1">
              <a:lnSpc>
                <a:spcPct val="80000"/>
              </a:lnSpc>
            </a:pPr>
            <a:r>
              <a:rPr lang="en-US" sz="1600" dirty="0" smtClean="0"/>
              <a:t>Create generic NetCDF4 readers and writers</a:t>
            </a:r>
          </a:p>
          <a:p>
            <a:pPr lvl="1" eaLnBrk="1" hangingPunct="1">
              <a:lnSpc>
                <a:spcPct val="80000"/>
              </a:lnSpc>
            </a:pPr>
            <a:r>
              <a:rPr lang="en-US" sz="1600" dirty="0" smtClean="0"/>
              <a:t>Develop BUFR tables and GRIB formats with the product teams for Phase 1 products</a:t>
            </a:r>
          </a:p>
          <a:p>
            <a:pPr lvl="1" eaLnBrk="1" hangingPunct="1">
              <a:lnSpc>
                <a:spcPct val="80000"/>
              </a:lnSpc>
            </a:pPr>
            <a:r>
              <a:rPr lang="en-US" sz="1600" dirty="0" smtClean="0"/>
              <a:t>Work with NDE to determine the interface between the SDR and EDR NPP products and the </a:t>
            </a:r>
            <a:r>
              <a:rPr lang="en-US" sz="1600" dirty="0" err="1" smtClean="0"/>
              <a:t>reformatter</a:t>
            </a:r>
            <a:endParaRPr lang="en-US" sz="1600" dirty="0" smtClean="0"/>
          </a:p>
          <a:p>
            <a:pPr lvl="1" eaLnBrk="1" hangingPunct="1">
              <a:lnSpc>
                <a:spcPct val="80000"/>
              </a:lnSpc>
            </a:pPr>
            <a:r>
              <a:rPr lang="en-US" sz="1600" dirty="0" smtClean="0"/>
              <a:t>Conduct CDR</a:t>
            </a:r>
          </a:p>
          <a:p>
            <a:pPr lvl="1" eaLnBrk="1" hangingPunct="1">
              <a:lnSpc>
                <a:spcPct val="80000"/>
              </a:lnSpc>
            </a:pPr>
            <a:endParaRPr lang="en-US" sz="1400"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010400" y="6324600"/>
            <a:ext cx="1905000" cy="457200"/>
          </a:xfrm>
          <a:prstGeom prst="rect">
            <a:avLst/>
          </a:prstGeom>
        </p:spPr>
        <p:txBody>
          <a:bodyPr/>
          <a:lstStyle/>
          <a:p>
            <a:fld id="{B6FF6CD6-DB6E-4F43-93F6-EF976ED5B594}" type="slidenum">
              <a:rPr lang="en-US"/>
              <a:pPr/>
              <a:t>140</a:t>
            </a:fld>
            <a:endParaRPr lang="en-US" dirty="0"/>
          </a:p>
        </p:txBody>
      </p:sp>
      <p:sp>
        <p:nvSpPr>
          <p:cNvPr id="2035714" name="Rectangle 2"/>
          <p:cNvSpPr>
            <a:spLocks noGrp="1" noChangeArrowheads="1"/>
          </p:cNvSpPr>
          <p:nvPr>
            <p:ph type="title"/>
          </p:nvPr>
        </p:nvSpPr>
        <p:spPr/>
        <p:txBody>
          <a:bodyPr/>
          <a:lstStyle/>
          <a:p>
            <a:r>
              <a:rPr lang="en-US" sz="3600" dirty="0" smtClean="0"/>
              <a:t>N4RT DAP</a:t>
            </a:r>
            <a:endParaRPr lang="en-US" sz="3600" dirty="0"/>
          </a:p>
        </p:txBody>
      </p:sp>
      <p:sp>
        <p:nvSpPr>
          <p:cNvPr id="2035715" name="Rectangle 3"/>
          <p:cNvSpPr>
            <a:spLocks noGrp="1" noChangeArrowheads="1"/>
          </p:cNvSpPr>
          <p:nvPr>
            <p:ph type="body" idx="1"/>
          </p:nvPr>
        </p:nvSpPr>
        <p:spPr>
          <a:xfrm>
            <a:off x="152400" y="1676400"/>
            <a:ext cx="8839200" cy="4800600"/>
          </a:xfrm>
        </p:spPr>
        <p:txBody>
          <a:bodyPr/>
          <a:lstStyle/>
          <a:p>
            <a:r>
              <a:rPr lang="en-US" sz="2400" dirty="0" smtClean="0"/>
              <a:t>The requirements for the N4RT DAP delivery are based on those identified in what will be referred to here as the “DAP document” (</a:t>
            </a:r>
            <a:r>
              <a:rPr lang="en-US" sz="2400" i="1" dirty="0" smtClean="0"/>
              <a:t>Algorithm Delivery Standards, Integration, and Test_V1.3.docx</a:t>
            </a:r>
            <a:r>
              <a:rPr lang="en-US" sz="2400" dirty="0" smtClean="0"/>
              <a:t>).</a:t>
            </a:r>
          </a:p>
          <a:p>
            <a:endParaRPr lang="en-US" sz="2400" dirty="0" smtClean="0"/>
          </a:p>
          <a:p>
            <a:r>
              <a:rPr lang="en-US" sz="2400" dirty="0" smtClean="0"/>
              <a:t>The NDE DAP document identifies:</a:t>
            </a:r>
          </a:p>
          <a:p>
            <a:pPr lvl="1"/>
            <a:r>
              <a:rPr lang="en-US" sz="2000" dirty="0" smtClean="0"/>
              <a:t>All items required within a DAP</a:t>
            </a:r>
          </a:p>
          <a:p>
            <a:pPr lvl="1"/>
            <a:r>
              <a:rPr lang="en-US" sz="2000" dirty="0" smtClean="0"/>
              <a:t>Identifies the standards to which those items must comply</a:t>
            </a:r>
          </a:p>
          <a:p>
            <a:pPr lvl="1"/>
            <a:endParaRPr lang="en-US" sz="1400" dirty="0" smtClean="0"/>
          </a:p>
          <a:p>
            <a:r>
              <a:rPr lang="en-US" sz="2400" dirty="0" smtClean="0"/>
              <a:t>This section has 2 parts:</a:t>
            </a:r>
          </a:p>
          <a:p>
            <a:pPr lvl="1"/>
            <a:r>
              <a:rPr lang="en-US" sz="2000" dirty="0" smtClean="0"/>
              <a:t>Checks off each required item to show where it is contained in the DAP</a:t>
            </a:r>
          </a:p>
          <a:p>
            <a:pPr lvl="1"/>
            <a:r>
              <a:rPr lang="en-US" sz="2000" dirty="0" smtClean="0"/>
              <a:t>Demonstrates compliance of the delivered items where applicable</a:t>
            </a:r>
            <a:endParaRPr lang="en-US" sz="2000" dirty="0" smtClean="0">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400800"/>
            <a:ext cx="1905000" cy="457200"/>
          </a:xfrm>
          <a:prstGeom prst="rect">
            <a:avLst/>
          </a:prstGeom>
        </p:spPr>
        <p:txBody>
          <a:bodyPr/>
          <a:lstStyle/>
          <a:p>
            <a:pPr algn="r"/>
            <a:fld id="{B6FF6CD6-DB6E-4F43-93F6-EF976ED5B594}" type="slidenum">
              <a:rPr lang="en-US" sz="1400" b="1">
                <a:solidFill>
                  <a:srgbClr val="FFFF00"/>
                </a:solidFill>
              </a:rPr>
              <a:pPr algn="r"/>
              <a:t>141</a:t>
            </a:fld>
            <a:endParaRPr lang="en-US" sz="1400" b="1" dirty="0">
              <a:solidFill>
                <a:srgbClr val="FFFF00"/>
              </a:solidFill>
            </a:endParaRPr>
          </a:p>
        </p:txBody>
      </p:sp>
      <p:sp>
        <p:nvSpPr>
          <p:cNvPr id="2035714" name="Rectangle 2"/>
          <p:cNvSpPr>
            <a:spLocks noGrp="1" noChangeArrowheads="1"/>
          </p:cNvSpPr>
          <p:nvPr>
            <p:ph type="title"/>
          </p:nvPr>
        </p:nvSpPr>
        <p:spPr/>
        <p:txBody>
          <a:bodyPr/>
          <a:lstStyle/>
          <a:p>
            <a:r>
              <a:rPr lang="en-US" sz="3600" dirty="0" smtClean="0"/>
              <a:t>N4RT DAP Organization</a:t>
            </a:r>
            <a:endParaRPr lang="en-US" sz="3600" dirty="0"/>
          </a:p>
        </p:txBody>
      </p:sp>
      <p:sp>
        <p:nvSpPr>
          <p:cNvPr id="2035715" name="Rectangle 3"/>
          <p:cNvSpPr>
            <a:spLocks noGrp="1" noChangeArrowheads="1"/>
          </p:cNvSpPr>
          <p:nvPr>
            <p:ph type="body" idx="1"/>
          </p:nvPr>
        </p:nvSpPr>
        <p:spPr>
          <a:xfrm>
            <a:off x="228600" y="1676400"/>
            <a:ext cx="8686800" cy="5105400"/>
          </a:xfrm>
        </p:spPr>
        <p:txBody>
          <a:bodyPr/>
          <a:lstStyle/>
          <a:p>
            <a:pPr lvl="0"/>
            <a:r>
              <a:rPr lang="en-US" sz="1600" dirty="0" smtClean="0">
                <a:effectLst/>
              </a:rPr>
              <a:t>The N4RT DAP is contained in a single tar file that has been compressed using </a:t>
            </a:r>
            <a:r>
              <a:rPr lang="en-US" sz="1600" dirty="0" err="1" smtClean="0">
                <a:effectLst/>
              </a:rPr>
              <a:t>gzip</a:t>
            </a:r>
            <a:r>
              <a:rPr lang="en-US" sz="1600" dirty="0" smtClean="0">
                <a:effectLst/>
              </a:rPr>
              <a:t>.  It has the following name: </a:t>
            </a:r>
            <a:r>
              <a:rPr lang="en-US" sz="1600" dirty="0" smtClean="0">
                <a:solidFill>
                  <a:srgbClr val="FF8A3B"/>
                </a:solidFill>
              </a:rPr>
              <a:t>http://www.star.nesdis.noaa.gov/smcd/spb/iosspdt/qadocs/N4RT_ARR/N4RT_Phase1_SDR_v1-0_20120502.tar.gz</a:t>
            </a:r>
          </a:p>
          <a:p>
            <a:pPr lvl="0"/>
            <a:endParaRPr lang="en-US" sz="1600" dirty="0" smtClean="0">
              <a:effectLst/>
            </a:endParaRPr>
          </a:p>
          <a:p>
            <a:pPr lvl="0"/>
            <a:r>
              <a:rPr lang="en-US" sz="1600" dirty="0" smtClean="0"/>
              <a:t>It is currently located here on SADIE: </a:t>
            </a:r>
            <a:r>
              <a:rPr lang="en-US" sz="1600" dirty="0" smtClean="0">
                <a:solidFill>
                  <a:srgbClr val="FF8A3B"/>
                </a:solidFill>
              </a:rPr>
              <a:t>/</a:t>
            </a:r>
            <a:r>
              <a:rPr lang="en-US" sz="1600" dirty="0" err="1" smtClean="0">
                <a:solidFill>
                  <a:srgbClr val="FF8A3B"/>
                </a:solidFill>
              </a:rPr>
              <a:t>utilraid</a:t>
            </a:r>
            <a:r>
              <a:rPr lang="en-US" sz="1600" dirty="0" smtClean="0">
                <a:solidFill>
                  <a:srgbClr val="FF8A3B"/>
                </a:solidFill>
              </a:rPr>
              <a:t>/data/users/</a:t>
            </a:r>
            <a:r>
              <a:rPr lang="en-US" sz="1600" dirty="0" err="1" smtClean="0">
                <a:solidFill>
                  <a:srgbClr val="FF8A3B"/>
                </a:solidFill>
              </a:rPr>
              <a:t>ysong</a:t>
            </a:r>
            <a:endParaRPr lang="en-US" sz="1600" dirty="0" smtClean="0">
              <a:solidFill>
                <a:srgbClr val="FF8A3B"/>
              </a:solidFill>
            </a:endParaRPr>
          </a:p>
          <a:p>
            <a:pPr lvl="0"/>
            <a:endParaRPr lang="en-US" sz="1600" dirty="0" smtClean="0">
              <a:effectLst/>
            </a:endParaRPr>
          </a:p>
          <a:p>
            <a:pPr lvl="0"/>
            <a:r>
              <a:rPr lang="en-US" sz="1600" dirty="0" smtClean="0"/>
              <a:t>Note that the DAP file name complies with the DAP naming convention identified on page 6 of the DAP document.</a:t>
            </a:r>
            <a:endParaRPr lang="en-US" sz="1600" dirty="0" smtClean="0">
              <a:effectLst/>
            </a:endParaRPr>
          </a:p>
          <a:p>
            <a:pPr lvl="0"/>
            <a:endParaRPr lang="en-US" sz="1600" dirty="0" smtClean="0"/>
          </a:p>
          <a:p>
            <a:pPr lvl="0"/>
            <a:r>
              <a:rPr lang="en-US" sz="1600" dirty="0" smtClean="0"/>
              <a:t>When </a:t>
            </a:r>
            <a:r>
              <a:rPr lang="en-US" sz="1600" dirty="0" err="1" smtClean="0"/>
              <a:t>ungzip’d</a:t>
            </a:r>
            <a:r>
              <a:rPr lang="en-US" sz="1600" dirty="0" smtClean="0"/>
              <a:t> and </a:t>
            </a:r>
            <a:r>
              <a:rPr lang="en-US" sz="1600" dirty="0" err="1" smtClean="0"/>
              <a:t>untar’d</a:t>
            </a:r>
            <a:r>
              <a:rPr lang="en-US" sz="1600" dirty="0" smtClean="0"/>
              <a:t>, there are 4 main subdirectories and a README file produced in the current working directory:</a:t>
            </a:r>
          </a:p>
          <a:p>
            <a:pPr lvl="1"/>
            <a:r>
              <a:rPr lang="en-US" sz="1600" i="1" dirty="0" smtClean="0"/>
              <a:t>SOURCE/ </a:t>
            </a:r>
            <a:r>
              <a:rPr lang="en-US" sz="1600" dirty="0" smtClean="0"/>
              <a:t>- All </a:t>
            </a:r>
            <a:r>
              <a:rPr lang="en-US" sz="1600" dirty="0" err="1" smtClean="0"/>
              <a:t>Fortan</a:t>
            </a:r>
            <a:r>
              <a:rPr lang="en-US" sz="1600" dirty="0" smtClean="0"/>
              <a:t> 77/90, C code</a:t>
            </a:r>
          </a:p>
          <a:p>
            <a:pPr lvl="1"/>
            <a:r>
              <a:rPr lang="en-US" sz="1600" i="1" dirty="0" smtClean="0"/>
              <a:t>OPS/ </a:t>
            </a:r>
            <a:r>
              <a:rPr lang="en-US" sz="1600" dirty="0" smtClean="0"/>
              <a:t>- All scripts and static system files</a:t>
            </a:r>
          </a:p>
          <a:p>
            <a:pPr lvl="1"/>
            <a:r>
              <a:rPr lang="en-US" sz="1600" i="1" dirty="0" smtClean="0"/>
              <a:t>DATA/ </a:t>
            </a:r>
            <a:r>
              <a:rPr lang="en-US" sz="1600" dirty="0" smtClean="0"/>
              <a:t>- All sample/test data</a:t>
            </a:r>
          </a:p>
          <a:p>
            <a:pPr lvl="1"/>
            <a:r>
              <a:rPr lang="en-US" sz="1600" i="1" dirty="0" smtClean="0"/>
              <a:t>DOCS/ </a:t>
            </a:r>
            <a:r>
              <a:rPr lang="en-US" sz="1600" dirty="0" smtClean="0"/>
              <a:t>- All SPSRB and NDE documentation</a:t>
            </a:r>
          </a:p>
          <a:p>
            <a:pPr lvl="1"/>
            <a:r>
              <a:rPr lang="en-US" sz="1600" dirty="0" smtClean="0"/>
              <a:t>README - the README file for N4RT</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4294967295"/>
          </p:nvPr>
        </p:nvSpPr>
        <p:spPr>
          <a:xfrm>
            <a:off x="6553200" y="6248400"/>
            <a:ext cx="1905000" cy="457200"/>
          </a:xfrm>
          <a:prstGeom prst="rect">
            <a:avLst/>
          </a:prstGeom>
        </p:spPr>
        <p:txBody>
          <a:bodyPr/>
          <a:lstStyle/>
          <a:p>
            <a:fld id="{2417C589-5BD5-455D-9169-10136187A03B}" type="slidenum">
              <a:rPr lang="en-US"/>
              <a:pPr/>
              <a:t>142</a:t>
            </a:fld>
            <a:endParaRPr lang="en-US"/>
          </a:p>
        </p:txBody>
      </p:sp>
      <p:sp>
        <p:nvSpPr>
          <p:cNvPr id="2020354" name="Rectangle 2"/>
          <p:cNvSpPr>
            <a:spLocks noGrp="1" noChangeArrowheads="1"/>
          </p:cNvSpPr>
          <p:nvPr>
            <p:ph type="title"/>
          </p:nvPr>
        </p:nvSpPr>
        <p:spPr>
          <a:xfrm>
            <a:off x="1143000" y="152400"/>
            <a:ext cx="7543800" cy="1143000"/>
          </a:xfrm>
        </p:spPr>
        <p:txBody>
          <a:bodyPr/>
          <a:lstStyle/>
          <a:p>
            <a:r>
              <a:rPr lang="en-US" sz="4000" dirty="0" smtClean="0">
                <a:solidFill>
                  <a:srgbClr val="FFFF00"/>
                </a:solidFill>
              </a:rPr>
              <a:t>DAP Checklist</a:t>
            </a:r>
            <a:endParaRPr lang="en-US" sz="4000" dirty="0">
              <a:solidFill>
                <a:srgbClr val="FFFF00"/>
              </a:solidFill>
            </a:endParaRPr>
          </a:p>
        </p:txBody>
      </p:sp>
      <p:sp>
        <p:nvSpPr>
          <p:cNvPr id="2020355" name="Rectangle 3"/>
          <p:cNvSpPr>
            <a:spLocks noChangeArrowheads="1"/>
          </p:cNvSpPr>
          <p:nvPr/>
        </p:nvSpPr>
        <p:spPr bwMode="auto">
          <a:xfrm>
            <a:off x="0" y="2470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
        <p:nvSpPr>
          <p:cNvPr id="2020356" name="Rectangle 4"/>
          <p:cNvSpPr>
            <a:spLocks noChangeArrowheads="1"/>
          </p:cNvSpPr>
          <p:nvPr/>
        </p:nvSpPr>
        <p:spPr bwMode="auto">
          <a:xfrm>
            <a:off x="0" y="43878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2020385" name="Group 33"/>
          <p:cNvGraphicFramePr>
            <a:graphicFrameLocks noGrp="1"/>
          </p:cNvGraphicFramePr>
          <p:nvPr>
            <p:ph idx="1"/>
          </p:nvPr>
        </p:nvGraphicFramePr>
        <p:xfrm>
          <a:off x="152400" y="1716024"/>
          <a:ext cx="8839200" cy="4419600"/>
        </p:xfrm>
        <a:graphic>
          <a:graphicData uri="http://schemas.openxmlformats.org/drawingml/2006/table">
            <a:tbl>
              <a:tblPr/>
              <a:tblGrid>
                <a:gridCol w="3962400"/>
                <a:gridCol w="4876800"/>
              </a:tblGrid>
              <a:tr h="76200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Required DAP Item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Location in Delivered DAP</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Software source code, including make files and scripts.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./SOURCE/code/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Test plans, test description, test procedures, and detailed performance testing results.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./DOCS/N4RT_TRD_Phase1_SDR_Products_1.0.pptx</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./DOCS/N4RT_ARD_Phase1_SDR_Products_1.0.pptx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Test input data, temporary files, and expected output data.</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./DATA/INPUT</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./DATA/ATMS</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./DATA/CrIS_C399</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./DATA/CrIS_C1305</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./DATA/SST</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./DATA/VIIRS_I5</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./DATA/VIIRS_M4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Coefficient files and/or look-up tables.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./OPS/BUFR</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Quality monitoring information (quality flags, quality flag values).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Section 6 of ./DOCS/N4RT_SMM_1.0.docx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Production rule-set definitions.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./DOCS/N4RT_Production_Rules.docx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4294967295"/>
          </p:nvPr>
        </p:nvSpPr>
        <p:spPr>
          <a:xfrm>
            <a:off x="6553200" y="6248400"/>
            <a:ext cx="1905000" cy="457200"/>
          </a:xfrm>
          <a:prstGeom prst="rect">
            <a:avLst/>
          </a:prstGeom>
        </p:spPr>
        <p:txBody>
          <a:bodyPr/>
          <a:lstStyle/>
          <a:p>
            <a:fld id="{2417C589-5BD5-455D-9169-10136187A03B}" type="slidenum">
              <a:rPr lang="en-US"/>
              <a:pPr/>
              <a:t>143</a:t>
            </a:fld>
            <a:endParaRPr lang="en-US"/>
          </a:p>
        </p:txBody>
      </p:sp>
      <p:sp>
        <p:nvSpPr>
          <p:cNvPr id="2020354" name="Rectangle 2"/>
          <p:cNvSpPr>
            <a:spLocks noGrp="1" noChangeArrowheads="1"/>
          </p:cNvSpPr>
          <p:nvPr>
            <p:ph type="title"/>
          </p:nvPr>
        </p:nvSpPr>
        <p:spPr>
          <a:xfrm>
            <a:off x="1143000" y="152400"/>
            <a:ext cx="7543800" cy="1143000"/>
          </a:xfrm>
        </p:spPr>
        <p:txBody>
          <a:bodyPr/>
          <a:lstStyle/>
          <a:p>
            <a:r>
              <a:rPr lang="en-US" sz="4000" dirty="0" smtClean="0">
                <a:solidFill>
                  <a:srgbClr val="FFFF00"/>
                </a:solidFill>
              </a:rPr>
              <a:t>DAP Checklist</a:t>
            </a:r>
            <a:endParaRPr lang="en-US" sz="4000" dirty="0">
              <a:solidFill>
                <a:srgbClr val="FFFF00"/>
              </a:solidFill>
            </a:endParaRPr>
          </a:p>
        </p:txBody>
      </p:sp>
      <p:sp>
        <p:nvSpPr>
          <p:cNvPr id="2020355" name="Rectangle 3"/>
          <p:cNvSpPr>
            <a:spLocks noChangeArrowheads="1"/>
          </p:cNvSpPr>
          <p:nvPr/>
        </p:nvSpPr>
        <p:spPr bwMode="auto">
          <a:xfrm>
            <a:off x="0" y="2470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
        <p:nvSpPr>
          <p:cNvPr id="2020356" name="Rectangle 4"/>
          <p:cNvSpPr>
            <a:spLocks noChangeArrowheads="1"/>
          </p:cNvSpPr>
          <p:nvPr/>
        </p:nvSpPr>
        <p:spPr bwMode="auto">
          <a:xfrm>
            <a:off x="0" y="43878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2020385" name="Group 33"/>
          <p:cNvGraphicFramePr>
            <a:graphicFrameLocks noGrp="1"/>
          </p:cNvGraphicFramePr>
          <p:nvPr>
            <p:ph idx="1"/>
          </p:nvPr>
        </p:nvGraphicFramePr>
        <p:xfrm>
          <a:off x="152400" y="1676400"/>
          <a:ext cx="8839200" cy="4468368"/>
        </p:xfrm>
        <a:graphic>
          <a:graphicData uri="http://schemas.openxmlformats.org/drawingml/2006/table">
            <a:tbl>
              <a:tblPr/>
              <a:tblGrid>
                <a:gridCol w="3962400"/>
                <a:gridCol w="4876800"/>
              </a:tblGrid>
              <a:tr h="76200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Required DAP Item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Location in Delivered DAP</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Product file specifications – layout, content, and size.</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rgbClr val="FF00FF"/>
                          </a:solidFill>
                          <a:effectLst/>
                          <a:latin typeface="Arial" pitchFamily="34" charset="0"/>
                        </a:rPr>
                        <a:t> </a:t>
                      </a:r>
                      <a:r>
                        <a:rPr kumimoji="0" lang="en-US" sz="1000" b="0" i="0" u="none" strike="noStrike" cap="none" normalizeH="0" baseline="0" dirty="0" smtClean="0">
                          <a:ln>
                            <a:noFill/>
                          </a:ln>
                          <a:solidFill>
                            <a:schemeClr val="tx1"/>
                          </a:solidFill>
                          <a:effectLst/>
                          <a:latin typeface="Arial" pitchFamily="34" charset="0"/>
                        </a:rPr>
                        <a:t>Section 7 of ./DOCS/N4RT_SMM_1.0.docx</a:t>
                      </a: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Section 1 of ./DOCS/N4RT_EUM_1.0.docx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Data flow diagrams.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rgbClr val="FF00FF"/>
                          </a:solidFill>
                          <a:effectLst/>
                          <a:latin typeface="Arial" pitchFamily="34" charset="0"/>
                        </a:rPr>
                        <a:t> </a:t>
                      </a:r>
                      <a:r>
                        <a:rPr kumimoji="0" lang="en-US" sz="1000" b="0" i="0" u="none" strike="noStrike" cap="none" normalizeH="0" baseline="0" dirty="0" smtClean="0">
                          <a:ln>
                            <a:noFill/>
                          </a:ln>
                          <a:solidFill>
                            <a:schemeClr val="tx1"/>
                          </a:solidFill>
                          <a:effectLst/>
                          <a:latin typeface="Arial" pitchFamily="34" charset="0"/>
                        </a:rPr>
                        <a:t>Section 7 of ./DOCS/N4RT_SMM_1.0.docx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List of exit codes and their associated messages.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Section 6 of ./DOCS/N4RT_SMM_1.0.docx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List of expected compiler warnings (see bullet 5 below).</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Section 4.3 of ./DOCS/N4RT_SMM_1.0.docx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Estimates of resources required for execution.</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Section 2 of ./DOCS/N4RT_SMM_1.0.docx</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Algorithm Theoretical Basis Documents (ATBDs) or reference to where the ATBDs can be obtained.</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Not Applicable for N4RT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Delivery Memo.</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./DOCS/</a:t>
                      </a:r>
                      <a:r>
                        <a:rPr kumimoji="0" lang="en-US" sz="1000" b="0" i="0" u="none" strike="noStrike" cap="none" normalizeH="0" baseline="0" dirty="0" err="1" smtClean="0">
                          <a:ln>
                            <a:noFill/>
                          </a:ln>
                          <a:solidFill>
                            <a:schemeClr val="tx1"/>
                          </a:solidFill>
                          <a:effectLst/>
                          <a:latin typeface="Arial" pitchFamily="34" charset="0"/>
                        </a:rPr>
                        <a:t>Delivery_Memo</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To be sent via email at time of delivery to NDE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lang="en-US" sz="1000" dirty="0" smtClean="0">
                          <a:effectLst/>
                        </a:rPr>
                        <a:t>README text file.</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./README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934200" y="6400800"/>
            <a:ext cx="1905000" cy="457200"/>
          </a:xfrm>
          <a:prstGeom prst="rect">
            <a:avLst/>
          </a:prstGeom>
        </p:spPr>
        <p:txBody>
          <a:bodyPr/>
          <a:lstStyle/>
          <a:p>
            <a:pPr algn="r"/>
            <a:fld id="{B6FF6CD6-DB6E-4F43-93F6-EF976ED5B594}" type="slidenum">
              <a:rPr lang="en-US" sz="1400" b="1">
                <a:solidFill>
                  <a:srgbClr val="FFFF00"/>
                </a:solidFill>
              </a:rPr>
              <a:pPr algn="r"/>
              <a:t>144</a:t>
            </a:fld>
            <a:endParaRPr lang="en-US" sz="1400" b="1" dirty="0">
              <a:solidFill>
                <a:srgbClr val="FFFF00"/>
              </a:solidFill>
            </a:endParaRPr>
          </a:p>
        </p:txBody>
      </p:sp>
      <p:sp>
        <p:nvSpPr>
          <p:cNvPr id="2035714" name="Rectangle 2"/>
          <p:cNvSpPr>
            <a:spLocks noGrp="1" noChangeArrowheads="1"/>
          </p:cNvSpPr>
          <p:nvPr>
            <p:ph type="title"/>
          </p:nvPr>
        </p:nvSpPr>
        <p:spPr/>
        <p:txBody>
          <a:bodyPr/>
          <a:lstStyle/>
          <a:p>
            <a:r>
              <a:rPr lang="en-US" sz="3600" dirty="0" smtClean="0">
                <a:solidFill>
                  <a:srgbClr val="FFFF00"/>
                </a:solidFill>
              </a:rPr>
              <a:t>N4RT Source Code</a:t>
            </a:r>
            <a:endParaRPr lang="en-US" sz="3600" dirty="0">
              <a:solidFill>
                <a:srgbClr val="FFFF00"/>
              </a:solidFill>
            </a:endParaRPr>
          </a:p>
        </p:txBody>
      </p:sp>
      <p:sp>
        <p:nvSpPr>
          <p:cNvPr id="2035715" name="Rectangle 3"/>
          <p:cNvSpPr>
            <a:spLocks noGrp="1" noChangeArrowheads="1"/>
          </p:cNvSpPr>
          <p:nvPr>
            <p:ph type="body" idx="1"/>
          </p:nvPr>
        </p:nvSpPr>
        <p:spPr>
          <a:xfrm>
            <a:off x="228600" y="1600200"/>
            <a:ext cx="8686800" cy="5105400"/>
          </a:xfrm>
        </p:spPr>
        <p:txBody>
          <a:bodyPr/>
          <a:lstStyle/>
          <a:p>
            <a:r>
              <a:rPr lang="en-US" sz="2000" dirty="0" smtClean="0"/>
              <a:t>N4RT Phase 1 did not schedule a Software Code Review (SCR) since this is new to the EPL.  However, one is currently being scheduled after Phase 1 delivery to NDE.  Therefore, if necessary, a delta delivery of the Phase 1 SDR DAP will be made to NDE after the SCR.</a:t>
            </a:r>
          </a:p>
          <a:p>
            <a:pPr lvl="1"/>
            <a:r>
              <a:rPr lang="en-US" sz="2000" dirty="0" smtClean="0"/>
              <a:t>The SCR will ensure that N4RT Source code is compliant with DAP requirements and OSPO code/security checklist:</a:t>
            </a:r>
          </a:p>
          <a:p>
            <a:pPr lvl="2"/>
            <a:r>
              <a:rPr lang="en-US" sz="1600" dirty="0" smtClean="0"/>
              <a:t>Headers (SPSRB compliant)</a:t>
            </a:r>
          </a:p>
          <a:p>
            <a:pPr lvl="2"/>
            <a:r>
              <a:rPr lang="en-US" sz="1600" dirty="0" smtClean="0"/>
              <a:t>Error Checking/Messaging</a:t>
            </a:r>
          </a:p>
          <a:p>
            <a:pPr lvl="2"/>
            <a:r>
              <a:rPr lang="en-US" sz="1600" dirty="0" smtClean="0"/>
              <a:t>Error Code Formatting</a:t>
            </a:r>
            <a:endParaRPr lang="en-US" sz="2000" dirty="0" smtClean="0"/>
          </a:p>
          <a:p>
            <a:pPr lvl="0"/>
            <a:endParaRPr lang="en-US" sz="2000" dirty="0" smtClean="0">
              <a:effectLst/>
            </a:endParaRPr>
          </a:p>
          <a:p>
            <a:pPr lvl="0"/>
            <a:r>
              <a:rPr lang="en-US" sz="2000" dirty="0" smtClean="0">
                <a:effectLst/>
              </a:rPr>
              <a:t>The following slide summarizes the N4RT source code for the Phase 1</a:t>
            </a:r>
          </a:p>
          <a:p>
            <a:pPr lvl="2"/>
            <a:r>
              <a:rPr lang="en-US" sz="1600" dirty="0" smtClean="0"/>
              <a:t>Languages</a:t>
            </a:r>
          </a:p>
          <a:p>
            <a:pPr lvl="2"/>
            <a:r>
              <a:rPr lang="en-US" sz="1600" dirty="0" smtClean="0">
                <a:effectLst/>
              </a:rPr>
              <a:t>Number of files </a:t>
            </a:r>
          </a:p>
          <a:p>
            <a:pPr lvl="2"/>
            <a:r>
              <a:rPr lang="en-US" sz="1600" dirty="0" smtClean="0"/>
              <a:t>Number of lines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4294967295"/>
          </p:nvPr>
        </p:nvSpPr>
        <p:spPr>
          <a:xfrm>
            <a:off x="6934200" y="6400800"/>
            <a:ext cx="1905000" cy="457200"/>
          </a:xfrm>
          <a:prstGeom prst="rect">
            <a:avLst/>
          </a:prstGeom>
        </p:spPr>
        <p:txBody>
          <a:bodyPr/>
          <a:lstStyle/>
          <a:p>
            <a:pPr algn="r"/>
            <a:fld id="{2417C589-5BD5-455D-9169-10136187A03B}" type="slidenum">
              <a:rPr lang="en-US" sz="1400" b="1">
                <a:solidFill>
                  <a:srgbClr val="FFFF00"/>
                </a:solidFill>
              </a:rPr>
              <a:pPr algn="r"/>
              <a:t>145</a:t>
            </a:fld>
            <a:endParaRPr lang="en-US" sz="1400" b="1" dirty="0">
              <a:solidFill>
                <a:srgbClr val="FFFF00"/>
              </a:solidFill>
            </a:endParaRPr>
          </a:p>
        </p:txBody>
      </p:sp>
      <p:sp>
        <p:nvSpPr>
          <p:cNvPr id="2020354" name="Rectangle 2"/>
          <p:cNvSpPr>
            <a:spLocks noGrp="1" noChangeArrowheads="1"/>
          </p:cNvSpPr>
          <p:nvPr>
            <p:ph type="title"/>
          </p:nvPr>
        </p:nvSpPr>
        <p:spPr/>
        <p:txBody>
          <a:bodyPr/>
          <a:lstStyle/>
          <a:p>
            <a:r>
              <a:rPr lang="en-US" sz="4000" dirty="0" smtClean="0">
                <a:solidFill>
                  <a:srgbClr val="FFFF00"/>
                </a:solidFill>
              </a:rPr>
              <a:t>N4RT Source Code</a:t>
            </a:r>
            <a:endParaRPr lang="en-US" sz="4000" dirty="0">
              <a:solidFill>
                <a:srgbClr val="FFFF00"/>
              </a:solidFill>
            </a:endParaRPr>
          </a:p>
        </p:txBody>
      </p:sp>
      <p:sp>
        <p:nvSpPr>
          <p:cNvPr id="2020355" name="Rectangle 3"/>
          <p:cNvSpPr>
            <a:spLocks noChangeArrowheads="1"/>
          </p:cNvSpPr>
          <p:nvPr/>
        </p:nvSpPr>
        <p:spPr bwMode="auto">
          <a:xfrm>
            <a:off x="0" y="2470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
        <p:nvSpPr>
          <p:cNvPr id="2020356" name="Rectangle 4"/>
          <p:cNvSpPr>
            <a:spLocks noChangeArrowheads="1"/>
          </p:cNvSpPr>
          <p:nvPr/>
        </p:nvSpPr>
        <p:spPr bwMode="auto">
          <a:xfrm>
            <a:off x="0" y="43878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2020385" name="Group 33"/>
          <p:cNvGraphicFramePr>
            <a:graphicFrameLocks noGrp="1"/>
          </p:cNvGraphicFramePr>
          <p:nvPr>
            <p:ph idx="1"/>
          </p:nvPr>
        </p:nvGraphicFramePr>
        <p:xfrm>
          <a:off x="152400" y="1676400"/>
          <a:ext cx="8839200" cy="2615184"/>
        </p:xfrm>
        <a:graphic>
          <a:graphicData uri="http://schemas.openxmlformats.org/drawingml/2006/table">
            <a:tbl>
              <a:tblPr/>
              <a:tblGrid>
                <a:gridCol w="2209800"/>
                <a:gridCol w="2057400"/>
                <a:gridCol w="2209800"/>
                <a:gridCol w="2362200"/>
              </a:tblGrid>
              <a:tr h="76200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NUCAPS Code Area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Language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Number of Files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Number of Lines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N4RT system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Fortran 90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322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77793</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N4RT system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C</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214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Unit Scripts and utilities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Perl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570</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3296">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err="1" smtClean="0">
                          <a:ln>
                            <a:noFill/>
                          </a:ln>
                          <a:solidFill>
                            <a:schemeClr val="tx1"/>
                          </a:solidFill>
                          <a:effectLst/>
                          <a:latin typeface="Arial" pitchFamily="34" charset="0"/>
                        </a:rPr>
                        <a:t>Makefiles</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Make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000" b="0" i="0" u="none" strike="noStrike" cap="none" normalizeH="0" baseline="0" dirty="0" smtClean="0">
                          <a:ln>
                            <a:noFill/>
                          </a:ln>
                          <a:solidFill>
                            <a:schemeClr val="tx1"/>
                          </a:solidFill>
                          <a:effectLst/>
                          <a:latin typeface="Arial" pitchFamily="34" charset="0"/>
                        </a:rPr>
                        <a:t>12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000" b="0" i="0" u="none" strike="noStrike" cap="none" normalizeH="0" baseline="0" dirty="0" smtClean="0">
                          <a:ln>
                            <a:noFill/>
                          </a:ln>
                          <a:solidFill>
                            <a:schemeClr val="tx1"/>
                          </a:solidFill>
                          <a:effectLst/>
                          <a:latin typeface="Arial" pitchFamily="34" charset="0"/>
                        </a:rPr>
                        <a:t>658</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858000" y="6400800"/>
            <a:ext cx="1905000" cy="457200"/>
          </a:xfrm>
          <a:prstGeom prst="rect">
            <a:avLst/>
          </a:prstGeom>
        </p:spPr>
        <p:txBody>
          <a:bodyPr/>
          <a:lstStyle/>
          <a:p>
            <a:pPr algn="r"/>
            <a:fld id="{024282F0-CBF6-42BB-8E31-055220BA97D9}" type="slidenum">
              <a:rPr lang="en-US" sz="1400" b="1">
                <a:solidFill>
                  <a:srgbClr val="FFFF00"/>
                </a:solidFill>
              </a:rPr>
              <a:pPr algn="r"/>
              <a:t>146</a:t>
            </a:fld>
            <a:endParaRPr lang="en-US" sz="1400" b="1" dirty="0">
              <a:solidFill>
                <a:srgbClr val="FFFF00"/>
              </a:solidFill>
            </a:endParaRPr>
          </a:p>
        </p:txBody>
      </p:sp>
      <p:sp>
        <p:nvSpPr>
          <p:cNvPr id="2033666" name="Rectangle 2"/>
          <p:cNvSpPr>
            <a:spLocks noGrp="1" noChangeArrowheads="1"/>
          </p:cNvSpPr>
          <p:nvPr>
            <p:ph type="title"/>
          </p:nvPr>
        </p:nvSpPr>
        <p:spPr>
          <a:xfrm>
            <a:off x="1295400" y="533400"/>
            <a:ext cx="6781800" cy="685800"/>
          </a:xfrm>
        </p:spPr>
        <p:txBody>
          <a:bodyPr/>
          <a:lstStyle/>
          <a:p>
            <a:r>
              <a:rPr lang="en-US" sz="4000" dirty="0" smtClean="0">
                <a:solidFill>
                  <a:srgbClr val="FFFF00"/>
                </a:solidFill>
              </a:rPr>
              <a:t>N4RT Data Files</a:t>
            </a:r>
            <a:endParaRPr lang="en-US" sz="4000" dirty="0">
              <a:solidFill>
                <a:srgbClr val="FFFF00"/>
              </a:solidFill>
            </a:endParaRPr>
          </a:p>
        </p:txBody>
      </p:sp>
      <p:sp>
        <p:nvSpPr>
          <p:cNvPr id="2033667" name="Rectangle 3"/>
          <p:cNvSpPr>
            <a:spLocks noGrp="1" noChangeArrowheads="1"/>
          </p:cNvSpPr>
          <p:nvPr>
            <p:ph type="body" idx="1"/>
          </p:nvPr>
        </p:nvSpPr>
        <p:spPr>
          <a:xfrm>
            <a:off x="152400" y="1676400"/>
            <a:ext cx="8839200" cy="4876800"/>
          </a:xfrm>
          <a:noFill/>
          <a:ln/>
        </p:spPr>
        <p:txBody>
          <a:bodyPr/>
          <a:lstStyle/>
          <a:p>
            <a:pPr>
              <a:lnSpc>
                <a:spcPct val="80000"/>
              </a:lnSpc>
            </a:pPr>
            <a:r>
              <a:rPr lang="en-US" sz="2000" dirty="0" smtClean="0">
                <a:effectLst/>
              </a:rPr>
              <a:t>Distributed N4RT files names adhere to NDE naming conventions identified in the DAP document (page 9).</a:t>
            </a:r>
          </a:p>
          <a:p>
            <a:pPr lvl="1">
              <a:lnSpc>
                <a:spcPct val="80000"/>
              </a:lnSpc>
            </a:pPr>
            <a:r>
              <a:rPr lang="en-US" sz="1600" dirty="0" smtClean="0"/>
              <a:t>Data Product, Version Number, Platform ID, Start date/time, End date/time, Creation date/time, File Type Extension</a:t>
            </a:r>
          </a:p>
          <a:p>
            <a:pPr lvl="1">
              <a:lnSpc>
                <a:spcPct val="80000"/>
              </a:lnSpc>
            </a:pPr>
            <a:r>
              <a:rPr lang="en-US" sz="1600" dirty="0" smtClean="0">
                <a:effectLst/>
              </a:rPr>
              <a:t>Separator between fields is an underscore</a:t>
            </a:r>
          </a:p>
          <a:p>
            <a:pPr>
              <a:lnSpc>
                <a:spcPct val="80000"/>
              </a:lnSpc>
            </a:pPr>
            <a:endParaRPr lang="en-US" sz="2000" dirty="0" smtClean="0"/>
          </a:p>
          <a:p>
            <a:pPr>
              <a:lnSpc>
                <a:spcPct val="80000"/>
              </a:lnSpc>
            </a:pPr>
            <a:r>
              <a:rPr lang="en-US" sz="2000" dirty="0" smtClean="0"/>
              <a:t>Listed below are examples of the N4RT Phase 1 BUFR files:</a:t>
            </a:r>
            <a:endParaRPr lang="en-US" sz="2000" dirty="0" smtClean="0">
              <a:effectLst/>
            </a:endParaRPr>
          </a:p>
        </p:txBody>
      </p:sp>
      <p:sp>
        <p:nvSpPr>
          <p:cNvPr id="5" name="Rectangle 4"/>
          <p:cNvSpPr/>
          <p:nvPr/>
        </p:nvSpPr>
        <p:spPr bwMode="auto">
          <a:xfrm>
            <a:off x="304800" y="3810000"/>
            <a:ext cx="8534400" cy="15240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400" dirty="0" smtClean="0"/>
              <a:t>ATMS_v1r0_npp_s201201132359300_e201201130000016_c201204171407290.bufr</a:t>
            </a:r>
          </a:p>
          <a:p>
            <a:r>
              <a:rPr lang="en-US" sz="1400" dirty="0" smtClean="0"/>
              <a:t>NUCAPS-C1305_v1r0_npp_s201202070149539_e201202070150237_c201204182045300.bufr</a:t>
            </a:r>
          </a:p>
          <a:p>
            <a:r>
              <a:rPr lang="en-US" sz="1400" dirty="0" smtClean="0"/>
              <a:t>NUCAPS-C0399_v1r0_npp_s201202070149539_e201202070150237_c201204251522000.bufr</a:t>
            </a:r>
          </a:p>
          <a:p>
            <a:r>
              <a:rPr lang="en-US" sz="1400" dirty="0" smtClean="0"/>
              <a:t>VIIRSM4_v1r0_npp_s201204171746097_e201204171747339_c201204251525370.bufr</a:t>
            </a:r>
          </a:p>
          <a:p>
            <a:r>
              <a:rPr lang="en-US" sz="1400" dirty="0" smtClean="0"/>
              <a:t>VIIRSI5_v1r0_npp_s201204171747351_e201204171748593_c201204251523580.bufr</a:t>
            </a:r>
          </a:p>
          <a:p>
            <a:r>
              <a:rPr lang="en-US" sz="1400" dirty="0" smtClean="0"/>
              <a:t>SST_v1r0_npp_s201009082048384_e201009082050029_c201204251550300.bufr</a:t>
            </a:r>
          </a:p>
          <a:p>
            <a:endParaRPr lang="en-US" sz="1400" dirty="0" smtClean="0"/>
          </a:p>
          <a:p>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400800"/>
            <a:ext cx="1905000" cy="457200"/>
          </a:xfrm>
          <a:prstGeom prst="rect">
            <a:avLst/>
          </a:prstGeom>
        </p:spPr>
        <p:txBody>
          <a:bodyPr/>
          <a:lstStyle/>
          <a:p>
            <a:pPr algn="r"/>
            <a:fld id="{024282F0-CBF6-42BB-8E31-055220BA97D9}" type="slidenum">
              <a:rPr lang="en-US" sz="1400" b="1">
                <a:solidFill>
                  <a:srgbClr val="FFFF00"/>
                </a:solidFill>
              </a:rPr>
              <a:pPr algn="r"/>
              <a:t>147</a:t>
            </a:fld>
            <a:endParaRPr lang="en-US" sz="1400" b="1" dirty="0">
              <a:solidFill>
                <a:srgbClr val="FFFF00"/>
              </a:solidFill>
            </a:endParaRPr>
          </a:p>
        </p:txBody>
      </p:sp>
      <p:sp>
        <p:nvSpPr>
          <p:cNvPr id="2033666" name="Rectangle 2"/>
          <p:cNvSpPr>
            <a:spLocks noGrp="1" noChangeArrowheads="1"/>
          </p:cNvSpPr>
          <p:nvPr>
            <p:ph type="title"/>
          </p:nvPr>
        </p:nvSpPr>
        <p:spPr>
          <a:xfrm>
            <a:off x="1295400" y="533400"/>
            <a:ext cx="6781800" cy="685800"/>
          </a:xfrm>
        </p:spPr>
        <p:txBody>
          <a:bodyPr/>
          <a:lstStyle/>
          <a:p>
            <a:r>
              <a:rPr lang="en-US" sz="3200" dirty="0" smtClean="0"/>
              <a:t>N4RT DAP Documentation</a:t>
            </a:r>
            <a:endParaRPr lang="en-US" sz="3200" dirty="0"/>
          </a:p>
        </p:txBody>
      </p:sp>
      <p:sp>
        <p:nvSpPr>
          <p:cNvPr id="2033667" name="Rectangle 3"/>
          <p:cNvSpPr>
            <a:spLocks noGrp="1" noChangeArrowheads="1"/>
          </p:cNvSpPr>
          <p:nvPr>
            <p:ph type="body" idx="1"/>
          </p:nvPr>
        </p:nvSpPr>
        <p:spPr>
          <a:xfrm>
            <a:off x="228600" y="1752600"/>
            <a:ext cx="8839200" cy="4876800"/>
          </a:xfrm>
          <a:noFill/>
          <a:ln/>
        </p:spPr>
        <p:txBody>
          <a:bodyPr/>
          <a:lstStyle/>
          <a:p>
            <a:pPr>
              <a:lnSpc>
                <a:spcPct val="80000"/>
              </a:lnSpc>
            </a:pPr>
            <a:r>
              <a:rPr lang="en-US" sz="2000" dirty="0" smtClean="0">
                <a:effectLst/>
              </a:rPr>
              <a:t>The N4RT DAP contains the following documents:</a:t>
            </a:r>
          </a:p>
          <a:p>
            <a:pPr lvl="1">
              <a:lnSpc>
                <a:spcPct val="80000"/>
              </a:lnSpc>
            </a:pPr>
            <a:r>
              <a:rPr lang="en-US" sz="1600" dirty="0" smtClean="0"/>
              <a:t>Delivery Memo (also included in email notification)</a:t>
            </a:r>
          </a:p>
          <a:p>
            <a:pPr lvl="1">
              <a:lnSpc>
                <a:spcPct val="80000"/>
              </a:lnSpc>
            </a:pPr>
            <a:r>
              <a:rPr lang="en-US" sz="1600" dirty="0" smtClean="0"/>
              <a:t>README</a:t>
            </a:r>
          </a:p>
          <a:p>
            <a:pPr lvl="1">
              <a:lnSpc>
                <a:spcPct val="80000"/>
              </a:lnSpc>
            </a:pPr>
            <a:r>
              <a:rPr lang="en-US" sz="1600" dirty="0" smtClean="0">
                <a:effectLst/>
              </a:rPr>
              <a:t>N4RT_SMM_1.0.docx</a:t>
            </a:r>
          </a:p>
          <a:p>
            <a:pPr lvl="1">
              <a:lnSpc>
                <a:spcPct val="80000"/>
              </a:lnSpc>
            </a:pPr>
            <a:r>
              <a:rPr lang="en-US" sz="1600" dirty="0" smtClean="0"/>
              <a:t>N4RT_EUM_1.0.docx</a:t>
            </a:r>
          </a:p>
          <a:p>
            <a:pPr lvl="1">
              <a:lnSpc>
                <a:spcPct val="80000"/>
              </a:lnSpc>
            </a:pPr>
            <a:r>
              <a:rPr lang="en-US" sz="1600" dirty="0" smtClean="0">
                <a:effectLst/>
              </a:rPr>
              <a:t>N4RT_Production_Rules.docx</a:t>
            </a:r>
          </a:p>
          <a:p>
            <a:pPr lvl="1">
              <a:lnSpc>
                <a:spcPct val="80000"/>
              </a:lnSpc>
            </a:pPr>
            <a:r>
              <a:rPr lang="en-US" sz="1600" dirty="0" smtClean="0"/>
              <a:t>N4RT_TRD_Phase1_SDR_Products_1.0.pptx</a:t>
            </a:r>
          </a:p>
          <a:p>
            <a:pPr lvl="1">
              <a:lnSpc>
                <a:spcPct val="80000"/>
              </a:lnSpc>
            </a:pPr>
            <a:r>
              <a:rPr lang="en-US" sz="1600" dirty="0" smtClean="0">
                <a:effectLst/>
              </a:rPr>
              <a:t>N4RT_ARD_Phase1_SDR_Products_1.0.pptx</a:t>
            </a:r>
          </a:p>
          <a:p>
            <a:pPr>
              <a:lnSpc>
                <a:spcPct val="80000"/>
              </a:lnSpc>
            </a:pPr>
            <a:endParaRPr lang="en-US" sz="2000" dirty="0" smtClean="0"/>
          </a:p>
          <a:p>
            <a:pPr>
              <a:lnSpc>
                <a:spcPct val="80000"/>
              </a:lnSpc>
            </a:pPr>
            <a:r>
              <a:rPr lang="en-US" sz="2000" dirty="0" smtClean="0"/>
              <a:t>The SMM and EUM contain unfinished sections that need to be completed by Integration Programmers (NDE) and the PAL (OSPO).</a:t>
            </a:r>
          </a:p>
          <a:p>
            <a:pPr lvl="1">
              <a:lnSpc>
                <a:spcPct val="80000"/>
              </a:lnSpc>
            </a:pPr>
            <a:r>
              <a:rPr lang="en-US" sz="1600" dirty="0" smtClean="0">
                <a:effectLst/>
              </a:rPr>
              <a:t>The document objects for sections have been highlighted in yellow</a:t>
            </a:r>
          </a:p>
          <a:p>
            <a:pPr lvl="1">
              <a:lnSpc>
                <a:spcPct val="80000"/>
              </a:lnSpc>
            </a:pPr>
            <a:r>
              <a:rPr lang="en-US" sz="1600" dirty="0" smtClean="0"/>
              <a:t>SMM and EUM were written to include both Phase 1 and 2 architecture, data, system requirements.  </a:t>
            </a:r>
          </a:p>
          <a:p>
            <a:pPr lvl="1">
              <a:lnSpc>
                <a:spcPct val="80000"/>
              </a:lnSpc>
            </a:pPr>
            <a:r>
              <a:rPr lang="en-US" sz="1600" dirty="0" smtClean="0">
                <a:effectLst/>
              </a:rPr>
              <a:t>For this delivery, items not relevant to Phase 1 have been indicated.</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05600" y="6324600"/>
            <a:ext cx="1905000" cy="457200"/>
          </a:xfrm>
          <a:prstGeom prst="rect">
            <a:avLst/>
          </a:prstGeom>
        </p:spPr>
        <p:txBody>
          <a:bodyPr/>
          <a:lstStyle/>
          <a:p>
            <a:pPr algn="r"/>
            <a:fld id="{024282F0-CBF6-42BB-8E31-055220BA97D9}" type="slidenum">
              <a:rPr lang="en-US" sz="1400" b="1">
                <a:solidFill>
                  <a:srgbClr val="FFFF00"/>
                </a:solidFill>
              </a:rPr>
              <a:pPr algn="r"/>
              <a:t>148</a:t>
            </a:fld>
            <a:endParaRPr lang="en-US" sz="1400" b="1" dirty="0">
              <a:solidFill>
                <a:srgbClr val="FFFF00"/>
              </a:solidFill>
            </a:endParaRPr>
          </a:p>
        </p:txBody>
      </p:sp>
      <p:sp>
        <p:nvSpPr>
          <p:cNvPr id="2033666" name="Rectangle 2"/>
          <p:cNvSpPr>
            <a:spLocks noGrp="1" noChangeArrowheads="1"/>
          </p:cNvSpPr>
          <p:nvPr>
            <p:ph type="title"/>
          </p:nvPr>
        </p:nvSpPr>
        <p:spPr>
          <a:xfrm>
            <a:off x="1295400" y="533400"/>
            <a:ext cx="6781800" cy="685800"/>
          </a:xfrm>
        </p:spPr>
        <p:txBody>
          <a:bodyPr/>
          <a:lstStyle/>
          <a:p>
            <a:r>
              <a:rPr lang="en-US" sz="3200" dirty="0" smtClean="0"/>
              <a:t>N4RT Algorithm </a:t>
            </a:r>
            <a:br>
              <a:rPr lang="en-US" sz="3200" dirty="0" smtClean="0"/>
            </a:br>
            <a:r>
              <a:rPr lang="en-US" sz="3200" dirty="0" smtClean="0"/>
              <a:t>Readiness Summary</a:t>
            </a:r>
            <a:endParaRPr lang="en-US" sz="3200" dirty="0"/>
          </a:p>
        </p:txBody>
      </p:sp>
      <p:sp>
        <p:nvSpPr>
          <p:cNvPr id="2033667" name="Rectangle 3"/>
          <p:cNvSpPr>
            <a:spLocks noGrp="1" noChangeArrowheads="1"/>
          </p:cNvSpPr>
          <p:nvPr>
            <p:ph type="body" idx="1"/>
          </p:nvPr>
        </p:nvSpPr>
        <p:spPr>
          <a:xfrm>
            <a:off x="152400" y="1828800"/>
            <a:ext cx="8839200" cy="4876800"/>
          </a:xfrm>
          <a:noFill/>
          <a:ln/>
        </p:spPr>
        <p:txBody>
          <a:bodyPr/>
          <a:lstStyle/>
          <a:p>
            <a:pPr>
              <a:lnSpc>
                <a:spcPct val="80000"/>
              </a:lnSpc>
            </a:pPr>
            <a:r>
              <a:rPr lang="en-US" sz="2400" dirty="0" smtClean="0">
                <a:effectLst/>
              </a:rPr>
              <a:t>The N4RT software has been retested for any updates made since TRR.  The results have been presented.</a:t>
            </a:r>
          </a:p>
          <a:p>
            <a:pPr>
              <a:lnSpc>
                <a:spcPct val="80000"/>
              </a:lnSpc>
            </a:pPr>
            <a:endParaRPr lang="en-US" sz="2400" dirty="0" smtClean="0"/>
          </a:p>
          <a:p>
            <a:pPr>
              <a:lnSpc>
                <a:spcPct val="80000"/>
              </a:lnSpc>
            </a:pPr>
            <a:r>
              <a:rPr lang="en-US" sz="2400" dirty="0" smtClean="0"/>
              <a:t>The DAP contents have been verified.</a:t>
            </a:r>
          </a:p>
          <a:p>
            <a:pPr>
              <a:lnSpc>
                <a:spcPct val="80000"/>
              </a:lnSpc>
            </a:pPr>
            <a:endParaRPr lang="en-US" sz="2400" dirty="0" smtClean="0"/>
          </a:p>
          <a:p>
            <a:pPr>
              <a:lnSpc>
                <a:spcPct val="80000"/>
              </a:lnSpc>
            </a:pPr>
            <a:r>
              <a:rPr lang="en-US" sz="2400" dirty="0" smtClean="0"/>
              <a:t>DAP has been delivered to SADIE.  Pending approval, it is ready for integration into NDE.</a:t>
            </a:r>
          </a:p>
          <a:p>
            <a:pPr>
              <a:lnSpc>
                <a:spcPct val="80000"/>
              </a:lnSpc>
            </a:pPr>
            <a:endParaRPr lang="en-US" sz="2400" dirty="0" smtClean="0">
              <a:effectLst/>
            </a:endParaRPr>
          </a:p>
          <a:p>
            <a:pPr>
              <a:lnSpc>
                <a:spcPct val="80000"/>
              </a:lnSpc>
            </a:pPr>
            <a:r>
              <a:rPr lang="en-US" sz="2400" dirty="0" smtClean="0"/>
              <a:t>N4RT developers will work with NDE to address any issues that arise during integration and NDE system testing.</a:t>
            </a:r>
            <a:endParaRPr lang="en-US" sz="2400" dirty="0" smtClean="0">
              <a:effectLs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149</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effectLst/>
              </a:rPr>
              <a:t>Introduction</a:t>
            </a:r>
          </a:p>
          <a:p>
            <a:pPr marL="533400" indent="-533400"/>
            <a:r>
              <a:rPr lang="en-US" dirty="0" smtClean="0"/>
              <a:t>TRR</a:t>
            </a:r>
            <a:r>
              <a:rPr lang="en-US" dirty="0" smtClean="0">
                <a:effectLst/>
              </a:rPr>
              <a:t> Report</a:t>
            </a:r>
            <a:endParaRPr lang="en-US" dirty="0">
              <a:effectLst/>
            </a:endParaRPr>
          </a:p>
          <a:p>
            <a:pPr marL="533400" indent="-533400"/>
            <a:r>
              <a:rPr lang="en-US" dirty="0" smtClean="0">
                <a:effectLst/>
              </a:rPr>
              <a:t>Updated Requirements</a:t>
            </a:r>
          </a:p>
          <a:p>
            <a:pPr marL="533400" indent="-533400"/>
            <a:r>
              <a:rPr lang="en-US" dirty="0" smtClean="0"/>
              <a:t>Phase 1 Software Architecture</a:t>
            </a:r>
            <a:endParaRPr lang="en-US" dirty="0" smtClean="0">
              <a:effectLst/>
            </a:endParaRPr>
          </a:p>
          <a:p>
            <a:pPr marL="533400" indent="-533400"/>
            <a:r>
              <a:rPr lang="en-US" dirty="0" smtClean="0">
                <a:effectLst/>
              </a:rPr>
              <a:t>Software Readiness</a:t>
            </a:r>
          </a:p>
          <a:p>
            <a:pPr marL="533400" indent="-533400"/>
            <a:r>
              <a:rPr lang="en-US" dirty="0" smtClean="0">
                <a:solidFill>
                  <a:srgbClr val="FF8A3B"/>
                </a:solidFill>
                <a:effectLst/>
              </a:rPr>
              <a:t>Risk Summary</a:t>
            </a:r>
            <a:endParaRPr lang="en-US" dirty="0">
              <a:solidFill>
                <a:srgbClr val="FF8A3B"/>
              </a:solidFill>
              <a:effectLst/>
            </a:endParaRPr>
          </a:p>
          <a:p>
            <a:pPr marL="533400" indent="-533400"/>
            <a:r>
              <a:rPr lang="en-US" dirty="0">
                <a:effectLst/>
              </a:rPr>
              <a:t>Summary and </a:t>
            </a:r>
            <a:r>
              <a:rPr lang="en-US" dirty="0" smtClean="0">
                <a:effectLst/>
              </a:rPr>
              <a:t>Conclusions</a:t>
            </a:r>
            <a:endParaRPr lang="en-US" dirty="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sldNum" sz="quarter" idx="4294967295"/>
          </p:nvPr>
        </p:nvSpPr>
        <p:spPr>
          <a:xfrm>
            <a:off x="6705600" y="6381750"/>
            <a:ext cx="2133600" cy="476250"/>
          </a:xfrm>
          <a:prstGeom prst="rect">
            <a:avLst/>
          </a:prstGeom>
          <a:noFill/>
        </p:spPr>
        <p:txBody>
          <a:bodyPr/>
          <a:lstStyle/>
          <a:p>
            <a:fld id="{0D529298-95A1-430C-A2AB-50873A231316}" type="slidenum">
              <a:rPr lang="en-US" smtClean="0"/>
              <a:pPr/>
              <a:t>15</a:t>
            </a:fld>
            <a:endParaRPr lang="en-US" dirty="0" smtClean="0"/>
          </a:p>
        </p:txBody>
      </p:sp>
      <p:sp>
        <p:nvSpPr>
          <p:cNvPr id="16388" name="Rectangle 2"/>
          <p:cNvSpPr>
            <a:spLocks noGrp="1" noChangeArrowheads="1"/>
          </p:cNvSpPr>
          <p:nvPr>
            <p:ph type="title" idx="4294967295"/>
          </p:nvPr>
        </p:nvSpPr>
        <p:spPr>
          <a:xfrm>
            <a:off x="1447800" y="76200"/>
            <a:ext cx="6248400" cy="1143000"/>
          </a:xfrm>
        </p:spPr>
        <p:txBody>
          <a:bodyPr/>
          <a:lstStyle/>
          <a:p>
            <a:pPr eaLnBrk="1" hangingPunct="1"/>
            <a:r>
              <a:rPr lang="en-US" dirty="0" smtClean="0"/>
              <a:t>Plan of Operations – Phase 1</a:t>
            </a:r>
          </a:p>
        </p:txBody>
      </p:sp>
      <p:sp>
        <p:nvSpPr>
          <p:cNvPr id="16389" name="Rectangle 3"/>
          <p:cNvSpPr>
            <a:spLocks noGrp="1" noChangeArrowheads="1"/>
          </p:cNvSpPr>
          <p:nvPr>
            <p:ph type="body" idx="4294967295"/>
          </p:nvPr>
        </p:nvSpPr>
        <p:spPr>
          <a:xfrm>
            <a:off x="381000" y="1828800"/>
            <a:ext cx="8382000" cy="4572000"/>
          </a:xfrm>
        </p:spPr>
        <p:txBody>
          <a:bodyPr/>
          <a:lstStyle/>
          <a:p>
            <a:pPr eaLnBrk="1" hangingPunct="1">
              <a:lnSpc>
                <a:spcPct val="80000"/>
              </a:lnSpc>
            </a:pPr>
            <a:r>
              <a:rPr lang="en-US" sz="1800" dirty="0" smtClean="0"/>
              <a:t>Year 2 –Transition to Pre-Operations of Phase 1 Products</a:t>
            </a:r>
          </a:p>
          <a:p>
            <a:pPr lvl="1" eaLnBrk="1" hangingPunct="1">
              <a:lnSpc>
                <a:spcPct val="80000"/>
              </a:lnSpc>
            </a:pPr>
            <a:r>
              <a:rPr lang="en-US" sz="1600" dirty="0" smtClean="0"/>
              <a:t>Set up infrastructure to implement the readers and writers for the data formats; work with NDE to determine the interface to the data handling system; make available to OSPO for review</a:t>
            </a:r>
          </a:p>
          <a:p>
            <a:pPr lvl="1" eaLnBrk="1" hangingPunct="1">
              <a:lnSpc>
                <a:spcPct val="80000"/>
              </a:lnSpc>
            </a:pPr>
            <a:r>
              <a:rPr lang="en-US" sz="1600" dirty="0" smtClean="0"/>
              <a:t>Implement BUFR tables and GRIB formats for the Phase 1 products on the NDE hardware; work with NDE and OSPO to evaluate the implementation</a:t>
            </a:r>
          </a:p>
          <a:p>
            <a:pPr lvl="1" eaLnBrk="1" hangingPunct="1">
              <a:lnSpc>
                <a:spcPct val="80000"/>
              </a:lnSpc>
            </a:pPr>
            <a:r>
              <a:rPr lang="en-US" sz="1600" dirty="0" smtClean="0"/>
              <a:t>Conduct Test Readiness Review for Phase 1 products</a:t>
            </a:r>
          </a:p>
          <a:p>
            <a:pPr lvl="1" eaLnBrk="1" hangingPunct="1">
              <a:lnSpc>
                <a:spcPct val="80000"/>
              </a:lnSpc>
            </a:pPr>
            <a:r>
              <a:rPr lang="en-US" sz="1600" dirty="0" smtClean="0"/>
              <a:t>Transition Phase 1 product </a:t>
            </a:r>
            <a:r>
              <a:rPr lang="en-US" sz="1600" dirty="0" err="1" smtClean="0"/>
              <a:t>reformatters</a:t>
            </a:r>
            <a:r>
              <a:rPr lang="en-US" sz="1600" dirty="0" smtClean="0"/>
              <a:t> to pre-operational system on the NDE hardware</a:t>
            </a:r>
          </a:p>
          <a:p>
            <a:pPr lvl="1" eaLnBrk="1" hangingPunct="1">
              <a:lnSpc>
                <a:spcPct val="80000"/>
              </a:lnSpc>
            </a:pPr>
            <a:r>
              <a:rPr lang="en-US" sz="1600" dirty="0" smtClean="0"/>
              <a:t>Test system within the NDE environment</a:t>
            </a:r>
          </a:p>
          <a:p>
            <a:pPr lvl="1" eaLnBrk="1" hangingPunct="1">
              <a:lnSpc>
                <a:spcPct val="80000"/>
              </a:lnSpc>
            </a:pPr>
            <a:r>
              <a:rPr lang="en-US" sz="1600" dirty="0" smtClean="0"/>
              <a:t>Prepare Documentation</a:t>
            </a:r>
          </a:p>
          <a:p>
            <a:pPr lvl="1" eaLnBrk="1" hangingPunct="1">
              <a:lnSpc>
                <a:spcPct val="80000"/>
              </a:lnSpc>
            </a:pPr>
            <a:r>
              <a:rPr lang="en-US" sz="1600" dirty="0" smtClean="0"/>
              <a:t>Conduct Code Review for Phase 1 products</a:t>
            </a:r>
          </a:p>
          <a:p>
            <a:pPr lvl="1" eaLnBrk="1" hangingPunct="1">
              <a:lnSpc>
                <a:spcPct val="80000"/>
              </a:lnSpc>
            </a:pPr>
            <a:endParaRPr lang="en-US" sz="1800" dirty="0" smtClean="0"/>
          </a:p>
          <a:p>
            <a:pPr eaLnBrk="1" hangingPunct="1">
              <a:lnSpc>
                <a:spcPct val="80000"/>
              </a:lnSpc>
            </a:pPr>
            <a:r>
              <a:rPr lang="en-US" sz="1800" dirty="0" smtClean="0"/>
              <a:t>Year 3 – Transition to Operations of Phase 1 Products</a:t>
            </a:r>
          </a:p>
          <a:p>
            <a:pPr lvl="1" eaLnBrk="1" hangingPunct="1">
              <a:lnSpc>
                <a:spcPct val="80000"/>
              </a:lnSpc>
            </a:pPr>
            <a:r>
              <a:rPr lang="en-US" sz="1600" dirty="0" smtClean="0"/>
              <a:t>Evaluate with NDE and OSPO the implementation of the </a:t>
            </a:r>
            <a:r>
              <a:rPr lang="en-US" sz="1600" dirty="0" err="1" smtClean="0"/>
              <a:t>Reformatter</a:t>
            </a:r>
            <a:r>
              <a:rPr lang="en-US" sz="1600" dirty="0" smtClean="0"/>
              <a:t> within the NDE data handling system</a:t>
            </a:r>
          </a:p>
          <a:p>
            <a:pPr lvl="1" eaLnBrk="1" hangingPunct="1">
              <a:lnSpc>
                <a:spcPct val="80000"/>
              </a:lnSpc>
            </a:pPr>
            <a:r>
              <a:rPr lang="en-US" sz="1600" dirty="0" smtClean="0"/>
              <a:t>Conduct Algorithm Readiness Reviews (separate reviews for Phase 1 SDR and EDR products)</a:t>
            </a:r>
          </a:p>
          <a:p>
            <a:pPr lvl="1" eaLnBrk="1" hangingPunct="1">
              <a:lnSpc>
                <a:spcPct val="80000"/>
              </a:lnSpc>
            </a:pPr>
            <a:r>
              <a:rPr lang="en-US" sz="1600" dirty="0" smtClean="0"/>
              <a:t>Transition pre-operational Phase 1 product reformatting system to operations</a:t>
            </a:r>
          </a:p>
          <a:p>
            <a:pPr lvl="1" eaLnBrk="1" hangingPunct="1">
              <a:lnSpc>
                <a:spcPct val="80000"/>
              </a:lnSpc>
            </a:pPr>
            <a:endParaRPr lang="en-US" sz="1400"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98953A5D-24C1-43D1-987E-DEE6BC1AAF4C}" type="slidenum">
              <a:rPr lang="en-US"/>
              <a:pPr>
                <a:defRPr/>
              </a:pPr>
              <a:t>150</a:t>
            </a:fld>
            <a:endParaRPr lang="en-US"/>
          </a:p>
        </p:txBody>
      </p:sp>
      <p:sp>
        <p:nvSpPr>
          <p:cNvPr id="6987778" name="Rectangle 2"/>
          <p:cNvSpPr>
            <a:spLocks noGrp="1" noChangeArrowheads="1"/>
          </p:cNvSpPr>
          <p:nvPr>
            <p:ph type="body" idx="1"/>
          </p:nvPr>
        </p:nvSpPr>
        <p:spPr>
          <a:xfrm>
            <a:off x="1447800" y="1828800"/>
            <a:ext cx="6324600" cy="4038600"/>
          </a:xfrm>
          <a:noFill/>
          <a:ln/>
        </p:spPr>
        <p:txBody>
          <a:bodyPr/>
          <a:lstStyle/>
          <a:p>
            <a:pPr marL="0" indent="0" algn="ctr">
              <a:buFont typeface="Symbol" pitchFamily="18" charset="2"/>
              <a:buNone/>
            </a:pPr>
            <a:r>
              <a:rPr lang="en-US" sz="4000" b="1" dirty="0" smtClean="0">
                <a:solidFill>
                  <a:srgbClr val="FFFF00"/>
                </a:solidFill>
                <a:latin typeface="Book Antiqua" pitchFamily="18" charset="0"/>
              </a:rPr>
              <a:t>Section 6 –</a:t>
            </a:r>
          </a:p>
          <a:p>
            <a:pPr marL="0" indent="0" algn="ctr">
              <a:buFont typeface="Symbol" pitchFamily="18" charset="2"/>
              <a:buNone/>
            </a:pPr>
            <a:r>
              <a:rPr lang="en-US" sz="4000" b="1" dirty="0" smtClean="0">
                <a:solidFill>
                  <a:srgbClr val="FFFF00"/>
                </a:solidFill>
                <a:latin typeface="Book Antiqua" pitchFamily="18" charset="0"/>
              </a:rPr>
              <a:t>Risk Summary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Presented by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Tom King</a:t>
            </a:r>
          </a:p>
          <a:p>
            <a:pPr algn="ctr">
              <a:buFont typeface="Symbol" pitchFamily="18" charset="2"/>
              <a:buNone/>
            </a:pPr>
            <a:r>
              <a:rPr lang="en-US" b="1" dirty="0" smtClean="0">
                <a:solidFill>
                  <a:srgbClr val="FFFF00"/>
                </a:solidFill>
                <a:latin typeface="Book Antiqua" pitchFamily="18" charset="0"/>
              </a:rPr>
              <a:t>NOAA/NESDIS/STAR</a:t>
            </a:r>
            <a:endParaRPr lang="en-US" b="1" dirty="0">
              <a:solidFill>
                <a:srgbClr val="FAFD00"/>
              </a:solidFill>
              <a:latin typeface="Book Antiqua" pitchFamily="18"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61F314BE-86B7-4A3A-A02A-58F223E1FF68}" type="slidenum">
              <a:rPr lang="en-US"/>
              <a:pPr/>
              <a:t>151</a:t>
            </a:fld>
            <a:endParaRPr lang="en-US"/>
          </a:p>
        </p:txBody>
      </p:sp>
      <p:sp>
        <p:nvSpPr>
          <p:cNvPr id="988162" name="Rectangle 2"/>
          <p:cNvSpPr>
            <a:spLocks noGrp="1" noChangeArrowheads="1"/>
          </p:cNvSpPr>
          <p:nvPr>
            <p:ph type="title"/>
          </p:nvPr>
        </p:nvSpPr>
        <p:spPr>
          <a:xfrm>
            <a:off x="1295400" y="152400"/>
            <a:ext cx="6781800" cy="1143000"/>
          </a:xfrm>
        </p:spPr>
        <p:txBody>
          <a:bodyPr/>
          <a:lstStyle/>
          <a:p>
            <a:r>
              <a:rPr lang="en-US" sz="3200" dirty="0" smtClean="0"/>
              <a:t>Open PDR Risks and Actions</a:t>
            </a:r>
            <a:endParaRPr lang="en-US" sz="3200" dirty="0"/>
          </a:p>
        </p:txBody>
      </p:sp>
      <p:sp>
        <p:nvSpPr>
          <p:cNvPr id="988163" name="Rectangle 3"/>
          <p:cNvSpPr>
            <a:spLocks noGrp="1" noChangeArrowheads="1"/>
          </p:cNvSpPr>
          <p:nvPr>
            <p:ph type="body" idx="1"/>
          </p:nvPr>
        </p:nvSpPr>
        <p:spPr>
          <a:xfrm>
            <a:off x="304800" y="1828800"/>
            <a:ext cx="8382000" cy="5029200"/>
          </a:xfrm>
          <a:noFill/>
          <a:ln/>
        </p:spPr>
        <p:txBody>
          <a:bodyPr/>
          <a:lstStyle/>
          <a:p>
            <a:pPr>
              <a:lnSpc>
                <a:spcPct val="80000"/>
              </a:lnSpc>
              <a:spcBef>
                <a:spcPct val="50000"/>
              </a:spcBef>
            </a:pPr>
            <a:r>
              <a:rPr lang="en-US" sz="2400" b="1" dirty="0" smtClean="0">
                <a:solidFill>
                  <a:srgbClr val="FFFF00"/>
                </a:solidFill>
              </a:rPr>
              <a:t>Risk #3:</a:t>
            </a:r>
            <a:r>
              <a:rPr lang="en-US" sz="2400" b="1" dirty="0" smtClean="0"/>
              <a:t> </a:t>
            </a:r>
            <a:r>
              <a:rPr lang="en-US" sz="2400" dirty="0" smtClean="0"/>
              <a:t>There are small variations in the types of platforms and the versions of the compilers.</a:t>
            </a:r>
          </a:p>
          <a:p>
            <a:pPr lvl="1"/>
            <a:r>
              <a:rPr lang="en-US" sz="2000" b="1" dirty="0" smtClean="0">
                <a:solidFill>
                  <a:srgbClr val="FFFF00"/>
                </a:solidFill>
              </a:rPr>
              <a:t>Risk Mitigation:</a:t>
            </a:r>
            <a:r>
              <a:rPr lang="en-US" sz="2000" dirty="0" smtClean="0"/>
              <a:t> </a:t>
            </a:r>
          </a:p>
          <a:p>
            <a:pPr lvl="2"/>
            <a:r>
              <a:rPr lang="en-US" sz="2000" dirty="0" smtClean="0"/>
              <a:t>Reformatting Toolkit developers will work with NDE during system tests in the integration and production phase to ensure that those results match the results from the unit tests.  The NDE Build Content Reviews and delivery of DAP prototypes have helped to reduce this risk in development.</a:t>
            </a:r>
          </a:p>
          <a:p>
            <a:r>
              <a:rPr lang="en-US" sz="2400" b="1" dirty="0" smtClean="0">
                <a:solidFill>
                  <a:srgbClr val="FFFF00"/>
                </a:solidFill>
              </a:rPr>
              <a:t>Closure Date: </a:t>
            </a:r>
            <a:r>
              <a:rPr lang="en-US" sz="2400" dirty="0" smtClean="0"/>
              <a:t>June 4, 2012</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61F314BE-86B7-4A3A-A02A-58F223E1FF68}" type="slidenum">
              <a:rPr lang="en-US"/>
              <a:pPr/>
              <a:t>152</a:t>
            </a:fld>
            <a:endParaRPr lang="en-US"/>
          </a:p>
        </p:txBody>
      </p:sp>
      <p:sp>
        <p:nvSpPr>
          <p:cNvPr id="988162" name="Rectangle 2"/>
          <p:cNvSpPr>
            <a:spLocks noGrp="1" noChangeArrowheads="1"/>
          </p:cNvSpPr>
          <p:nvPr>
            <p:ph type="title"/>
          </p:nvPr>
        </p:nvSpPr>
        <p:spPr>
          <a:xfrm>
            <a:off x="1295400" y="152400"/>
            <a:ext cx="6781800" cy="1143000"/>
          </a:xfrm>
        </p:spPr>
        <p:txBody>
          <a:bodyPr/>
          <a:lstStyle/>
          <a:p>
            <a:r>
              <a:rPr lang="en-US" sz="3200" dirty="0" smtClean="0"/>
              <a:t>Open PDR Risks and Actions</a:t>
            </a:r>
            <a:endParaRPr lang="en-US" sz="3200" dirty="0"/>
          </a:p>
        </p:txBody>
      </p:sp>
      <p:sp>
        <p:nvSpPr>
          <p:cNvPr id="988163" name="Rectangle 3"/>
          <p:cNvSpPr>
            <a:spLocks noGrp="1" noChangeArrowheads="1"/>
          </p:cNvSpPr>
          <p:nvPr>
            <p:ph type="body" idx="1"/>
          </p:nvPr>
        </p:nvSpPr>
        <p:spPr>
          <a:xfrm>
            <a:off x="304800" y="1828800"/>
            <a:ext cx="8382000" cy="5029200"/>
          </a:xfrm>
          <a:noFill/>
          <a:ln/>
        </p:spPr>
        <p:txBody>
          <a:bodyPr/>
          <a:lstStyle/>
          <a:p>
            <a:r>
              <a:rPr lang="en-US" sz="2400" b="1" dirty="0" smtClean="0">
                <a:solidFill>
                  <a:srgbClr val="FFFF00"/>
                </a:solidFill>
              </a:rPr>
              <a:t>Risk #6:</a:t>
            </a:r>
            <a:r>
              <a:rPr lang="en-US" sz="2400" b="1" dirty="0" smtClean="0"/>
              <a:t> </a:t>
            </a:r>
            <a:r>
              <a:rPr lang="en-US" sz="2400" dirty="0" smtClean="0"/>
              <a:t>Risk on GVF.  Have not yet demonstrated ability to encode GRIB2 files.</a:t>
            </a:r>
          </a:p>
          <a:p>
            <a:pPr lvl="1"/>
            <a:r>
              <a:rPr lang="en-US" sz="2000" b="1" dirty="0" smtClean="0">
                <a:solidFill>
                  <a:srgbClr val="FFFF00"/>
                </a:solidFill>
              </a:rPr>
              <a:t>Risk Mitigation:</a:t>
            </a:r>
            <a:r>
              <a:rPr lang="en-US" sz="2000" dirty="0" smtClean="0"/>
              <a:t> </a:t>
            </a:r>
          </a:p>
          <a:p>
            <a:pPr lvl="2"/>
            <a:r>
              <a:rPr lang="en-US" sz="2000" dirty="0" smtClean="0"/>
              <a:t>GVF will need to be in GRIB2 format, but that’s something that will not be a capability of the toolkit until Phase 2.  However, the capability to generate GRIB will be demonstrated at the Phase 1 EDR products TRR scheduled for 6/26/2012.</a:t>
            </a:r>
          </a:p>
          <a:p>
            <a:r>
              <a:rPr lang="en-US" sz="2400" b="1" dirty="0" smtClean="0">
                <a:solidFill>
                  <a:srgbClr val="FFFF00"/>
                </a:solidFill>
              </a:rPr>
              <a:t>Closure Date: </a:t>
            </a:r>
            <a:r>
              <a:rPr lang="en-US" sz="2400" dirty="0" smtClean="0"/>
              <a:t>June 26, 2012</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61F314BE-86B7-4A3A-A02A-58F223E1FF68}" type="slidenum">
              <a:rPr lang="en-US"/>
              <a:pPr/>
              <a:t>153</a:t>
            </a:fld>
            <a:endParaRPr lang="en-US"/>
          </a:p>
        </p:txBody>
      </p:sp>
      <p:sp>
        <p:nvSpPr>
          <p:cNvPr id="988162" name="Rectangle 2"/>
          <p:cNvSpPr>
            <a:spLocks noGrp="1" noChangeArrowheads="1"/>
          </p:cNvSpPr>
          <p:nvPr>
            <p:ph type="title"/>
          </p:nvPr>
        </p:nvSpPr>
        <p:spPr>
          <a:xfrm>
            <a:off x="1295400" y="152400"/>
            <a:ext cx="6781800" cy="1143000"/>
          </a:xfrm>
        </p:spPr>
        <p:txBody>
          <a:bodyPr/>
          <a:lstStyle/>
          <a:p>
            <a:r>
              <a:rPr lang="en-US" sz="3200" dirty="0" smtClean="0"/>
              <a:t>Open PDR Risks and Actions</a:t>
            </a:r>
            <a:endParaRPr lang="en-US" sz="3200" dirty="0"/>
          </a:p>
        </p:txBody>
      </p:sp>
      <p:sp>
        <p:nvSpPr>
          <p:cNvPr id="988163" name="Rectangle 3"/>
          <p:cNvSpPr>
            <a:spLocks noGrp="1" noChangeArrowheads="1"/>
          </p:cNvSpPr>
          <p:nvPr>
            <p:ph type="body" idx="1"/>
          </p:nvPr>
        </p:nvSpPr>
        <p:spPr>
          <a:xfrm>
            <a:off x="304800" y="1828800"/>
            <a:ext cx="8382000" cy="5029200"/>
          </a:xfrm>
          <a:noFill/>
          <a:ln/>
        </p:spPr>
        <p:txBody>
          <a:bodyPr/>
          <a:lstStyle/>
          <a:p>
            <a:r>
              <a:rPr lang="en-US" sz="2400" b="1" dirty="0" smtClean="0">
                <a:solidFill>
                  <a:srgbClr val="FFFF00"/>
                </a:solidFill>
              </a:rPr>
              <a:t>Risk #22:</a:t>
            </a:r>
            <a:r>
              <a:rPr lang="en-US" sz="2400" b="1" dirty="0" smtClean="0"/>
              <a:t> </a:t>
            </a:r>
            <a:r>
              <a:rPr lang="en-US" sz="2400" dirty="0" smtClean="0"/>
              <a:t>NDE needs to modify their contract to support SPSRB documentation.</a:t>
            </a:r>
          </a:p>
          <a:p>
            <a:pPr lvl="1"/>
            <a:r>
              <a:rPr lang="en-US" sz="2000" b="1" dirty="0" smtClean="0">
                <a:solidFill>
                  <a:srgbClr val="FFFF00"/>
                </a:solidFill>
              </a:rPr>
              <a:t>Risk Mitigation:</a:t>
            </a:r>
            <a:r>
              <a:rPr lang="en-US" sz="2000" dirty="0" smtClean="0"/>
              <a:t> </a:t>
            </a:r>
          </a:p>
          <a:p>
            <a:pPr lvl="2"/>
            <a:r>
              <a:rPr lang="en-US" sz="2000" dirty="0" err="1" smtClean="0"/>
              <a:t>Geof</a:t>
            </a:r>
            <a:r>
              <a:rPr lang="en-US" sz="2000" dirty="0" smtClean="0"/>
              <a:t> </a:t>
            </a:r>
            <a:r>
              <a:rPr lang="en-US" sz="2000" dirty="0" err="1" smtClean="0"/>
              <a:t>Goodrum</a:t>
            </a:r>
            <a:r>
              <a:rPr lang="en-US" sz="2000" dirty="0" smtClean="0"/>
              <a:t> is working to modify the NDE contract to fund documentation.</a:t>
            </a:r>
          </a:p>
          <a:p>
            <a:r>
              <a:rPr lang="en-US" sz="2400" b="1" dirty="0" smtClean="0">
                <a:solidFill>
                  <a:srgbClr val="FFFF00"/>
                </a:solidFill>
              </a:rPr>
              <a:t>Closure Date: </a:t>
            </a:r>
            <a:r>
              <a:rPr lang="en-US" sz="2400" dirty="0" smtClean="0"/>
              <a:t>Apr. 2013</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5C87172-AB74-4B0C-B240-2A553B68614B}" type="slidenum">
              <a:rPr lang="en-US"/>
              <a:pPr>
                <a:defRPr/>
              </a:pPr>
              <a:t>154</a:t>
            </a:fld>
            <a:endParaRPr lang="en-US"/>
          </a:p>
        </p:txBody>
      </p:sp>
      <p:sp>
        <p:nvSpPr>
          <p:cNvPr id="7191554" name="Rectangle 2"/>
          <p:cNvSpPr>
            <a:spLocks noGrp="1" noChangeArrowheads="1"/>
          </p:cNvSpPr>
          <p:nvPr>
            <p:ph type="title"/>
          </p:nvPr>
        </p:nvSpPr>
        <p:spPr>
          <a:xfrm>
            <a:off x="1295400" y="152400"/>
            <a:ext cx="6781800" cy="1143000"/>
          </a:xfrm>
          <a:noFill/>
          <a:ln/>
        </p:spPr>
        <p:txBody>
          <a:bodyPr/>
          <a:lstStyle/>
          <a:p>
            <a:r>
              <a:rPr lang="en-US" sz="4000" dirty="0" smtClean="0"/>
              <a:t>Risk Summary</a:t>
            </a:r>
            <a:endParaRPr lang="en-US" sz="4000" dirty="0"/>
          </a:p>
        </p:txBody>
      </p:sp>
      <p:sp>
        <p:nvSpPr>
          <p:cNvPr id="7191555" name="Rectangle 3"/>
          <p:cNvSpPr>
            <a:spLocks noGrp="1" noChangeArrowheads="1"/>
          </p:cNvSpPr>
          <p:nvPr>
            <p:ph type="body" idx="1"/>
          </p:nvPr>
        </p:nvSpPr>
        <p:spPr>
          <a:xfrm>
            <a:off x="304800" y="1752600"/>
            <a:ext cx="8382000" cy="4876800"/>
          </a:xfrm>
          <a:noFill/>
          <a:ln/>
        </p:spPr>
        <p:txBody>
          <a:bodyPr/>
          <a:lstStyle/>
          <a:p>
            <a:pPr>
              <a:spcBef>
                <a:spcPct val="50000"/>
              </a:spcBef>
            </a:pPr>
            <a:r>
              <a:rPr lang="en-US" sz="2400" dirty="0"/>
              <a:t>There are </a:t>
            </a:r>
            <a:r>
              <a:rPr lang="en-US" sz="2400" dirty="0" smtClean="0"/>
              <a:t>3 open risks:</a:t>
            </a:r>
          </a:p>
          <a:p>
            <a:pPr lvl="1">
              <a:spcBef>
                <a:spcPct val="50000"/>
              </a:spcBef>
            </a:pPr>
            <a:r>
              <a:rPr lang="en-US" sz="2000" dirty="0" smtClean="0"/>
              <a:t>2 from PDR</a:t>
            </a:r>
          </a:p>
          <a:p>
            <a:pPr lvl="1">
              <a:spcBef>
                <a:spcPct val="50000"/>
              </a:spcBef>
            </a:pPr>
            <a:r>
              <a:rPr lang="en-US" sz="2000" dirty="0" smtClean="0"/>
              <a:t>1 from TRR</a:t>
            </a:r>
            <a:endParaRPr lang="en-US" sz="2000" dirty="0"/>
          </a:p>
          <a:p>
            <a:pPr lvl="1">
              <a:spcBef>
                <a:spcPct val="50000"/>
              </a:spcBef>
              <a:buNone/>
            </a:pPr>
            <a:endParaRPr lang="en-US" sz="2000" dirty="0"/>
          </a:p>
          <a:p>
            <a:pPr>
              <a:spcBef>
                <a:spcPct val="50000"/>
              </a:spcBef>
            </a:pPr>
            <a:r>
              <a:rPr lang="en-US" sz="2400" dirty="0" smtClean="0"/>
              <a:t>For these risks we have supplied anticipated closure dates.</a:t>
            </a:r>
            <a:endParaRPr lang="en-US" sz="24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155</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effectLst/>
              </a:rPr>
              <a:t>Introduction</a:t>
            </a:r>
          </a:p>
          <a:p>
            <a:pPr marL="533400" indent="-533400"/>
            <a:r>
              <a:rPr lang="en-US" dirty="0" smtClean="0"/>
              <a:t>TRR</a:t>
            </a:r>
            <a:r>
              <a:rPr lang="en-US" dirty="0" smtClean="0">
                <a:effectLst/>
              </a:rPr>
              <a:t> Report</a:t>
            </a:r>
            <a:endParaRPr lang="en-US" dirty="0">
              <a:effectLst/>
            </a:endParaRPr>
          </a:p>
          <a:p>
            <a:pPr marL="533400" indent="-533400"/>
            <a:r>
              <a:rPr lang="en-US" dirty="0" smtClean="0">
                <a:effectLst/>
              </a:rPr>
              <a:t>Updated Requirements</a:t>
            </a:r>
          </a:p>
          <a:p>
            <a:pPr marL="533400" indent="-533400"/>
            <a:r>
              <a:rPr lang="en-US" dirty="0" smtClean="0"/>
              <a:t>Phase 1 Software Architecture</a:t>
            </a:r>
            <a:endParaRPr lang="en-US" dirty="0" smtClean="0">
              <a:effectLst/>
            </a:endParaRPr>
          </a:p>
          <a:p>
            <a:pPr marL="533400" indent="-533400"/>
            <a:r>
              <a:rPr lang="en-US" dirty="0" smtClean="0">
                <a:effectLst/>
              </a:rPr>
              <a:t>Software Readiness</a:t>
            </a:r>
          </a:p>
          <a:p>
            <a:pPr marL="533400" indent="-533400"/>
            <a:r>
              <a:rPr lang="en-US" dirty="0" smtClean="0">
                <a:effectLst/>
              </a:rPr>
              <a:t>Risk Summary</a:t>
            </a:r>
            <a:endParaRPr lang="en-US" dirty="0">
              <a:effectLst/>
            </a:endParaRPr>
          </a:p>
          <a:p>
            <a:pPr marL="533400" indent="-533400"/>
            <a:r>
              <a:rPr lang="en-US" dirty="0">
                <a:solidFill>
                  <a:srgbClr val="FF8A3B"/>
                </a:solidFill>
                <a:effectLst/>
              </a:rPr>
              <a:t>Summary and </a:t>
            </a:r>
            <a:r>
              <a:rPr lang="en-US" dirty="0" smtClean="0">
                <a:solidFill>
                  <a:srgbClr val="FF8A3B"/>
                </a:solidFill>
                <a:effectLst/>
              </a:rPr>
              <a:t>Conclusions</a:t>
            </a:r>
            <a:endParaRPr lang="en-US" dirty="0">
              <a:solidFill>
                <a:srgbClr val="FF8A3B"/>
              </a:solidFill>
              <a:effectLst/>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98953A5D-24C1-43D1-987E-DEE6BC1AAF4C}" type="slidenum">
              <a:rPr lang="en-US"/>
              <a:pPr>
                <a:defRPr/>
              </a:pPr>
              <a:t>156</a:t>
            </a:fld>
            <a:endParaRPr lang="en-US"/>
          </a:p>
        </p:txBody>
      </p:sp>
      <p:sp>
        <p:nvSpPr>
          <p:cNvPr id="6987778" name="Rectangle 2"/>
          <p:cNvSpPr>
            <a:spLocks noGrp="1" noChangeArrowheads="1"/>
          </p:cNvSpPr>
          <p:nvPr>
            <p:ph type="body" idx="1"/>
          </p:nvPr>
        </p:nvSpPr>
        <p:spPr>
          <a:xfrm>
            <a:off x="1447800" y="1828800"/>
            <a:ext cx="6324600" cy="4038600"/>
          </a:xfrm>
          <a:noFill/>
          <a:ln/>
        </p:spPr>
        <p:txBody>
          <a:bodyPr/>
          <a:lstStyle/>
          <a:p>
            <a:pPr algn="ctr">
              <a:buFont typeface="Symbol" pitchFamily="18" charset="2"/>
              <a:buNone/>
            </a:pPr>
            <a:r>
              <a:rPr lang="en-US" sz="4000" b="1" dirty="0" smtClean="0">
                <a:solidFill>
                  <a:srgbClr val="FFFF00"/>
                </a:solidFill>
                <a:latin typeface="Book Antiqua" pitchFamily="18" charset="0"/>
              </a:rPr>
              <a:t>Section 7 –</a:t>
            </a:r>
          </a:p>
          <a:p>
            <a:pPr marL="0" indent="0" algn="ctr">
              <a:buFont typeface="Symbol" pitchFamily="18" charset="2"/>
              <a:buNone/>
            </a:pPr>
            <a:r>
              <a:rPr lang="en-US" sz="4000" b="1" dirty="0" smtClean="0">
                <a:solidFill>
                  <a:srgbClr val="FFFF00"/>
                </a:solidFill>
                <a:latin typeface="Book Antiqua" pitchFamily="18" charset="0"/>
              </a:rPr>
              <a:t>Summary </a:t>
            </a:r>
            <a:r>
              <a:rPr lang="en-US" sz="4000" b="1" dirty="0">
                <a:solidFill>
                  <a:srgbClr val="FFFF00"/>
                </a:solidFill>
                <a:latin typeface="Book Antiqua" pitchFamily="18" charset="0"/>
              </a:rPr>
              <a:t>and </a:t>
            </a:r>
            <a:r>
              <a:rPr lang="en-US" sz="4000" b="1" dirty="0" smtClean="0">
                <a:solidFill>
                  <a:srgbClr val="FFFF00"/>
                </a:solidFill>
                <a:latin typeface="Book Antiqua" pitchFamily="18" charset="0"/>
              </a:rPr>
              <a:t>Conclusions</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Presented by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Tom King</a:t>
            </a:r>
          </a:p>
          <a:p>
            <a:pPr algn="ctr">
              <a:buFont typeface="Symbol" pitchFamily="18" charset="2"/>
              <a:buNone/>
            </a:pPr>
            <a:r>
              <a:rPr lang="en-US" b="1" dirty="0" smtClean="0">
                <a:solidFill>
                  <a:srgbClr val="FFFF00"/>
                </a:solidFill>
                <a:latin typeface="Book Antiqua" pitchFamily="18" charset="0"/>
              </a:rPr>
              <a:t>NOAA/NESDIS/STAR</a:t>
            </a:r>
            <a:endParaRPr lang="en-US" b="1" dirty="0">
              <a:solidFill>
                <a:srgbClr val="FAFD00"/>
              </a:solidFill>
              <a:latin typeface="Book Antiqua" pitchFamily="18"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6F5418-2BEA-4792-B0B4-CD6FC1AAE33B}" type="slidenum">
              <a:rPr lang="en-US"/>
              <a:pPr>
                <a:defRPr/>
              </a:pPr>
              <a:t>157</a:t>
            </a:fld>
            <a:endParaRPr lang="en-US"/>
          </a:p>
        </p:txBody>
      </p:sp>
      <p:sp>
        <p:nvSpPr>
          <p:cNvPr id="6989826" name="Rectangle 2"/>
          <p:cNvSpPr>
            <a:spLocks noGrp="1" noChangeArrowheads="1"/>
          </p:cNvSpPr>
          <p:nvPr>
            <p:ph type="body" idx="1"/>
          </p:nvPr>
        </p:nvSpPr>
        <p:spPr>
          <a:xfrm>
            <a:off x="304800" y="1905000"/>
            <a:ext cx="8382000" cy="4419600"/>
          </a:xfrm>
          <a:noFill/>
          <a:ln/>
        </p:spPr>
        <p:txBody>
          <a:bodyPr/>
          <a:lstStyle/>
          <a:p>
            <a:pPr>
              <a:lnSpc>
                <a:spcPct val="80000"/>
              </a:lnSpc>
            </a:pPr>
            <a:r>
              <a:rPr lang="en-US" sz="2000" dirty="0"/>
              <a:t>The Project Mission and Schedule has been reviewed.</a:t>
            </a:r>
          </a:p>
          <a:p>
            <a:pPr>
              <a:lnSpc>
                <a:spcPct val="80000"/>
              </a:lnSpc>
            </a:pPr>
            <a:endParaRPr lang="en-US" sz="2000" dirty="0"/>
          </a:p>
          <a:p>
            <a:pPr>
              <a:lnSpc>
                <a:spcPct val="80000"/>
              </a:lnSpc>
            </a:pPr>
            <a:r>
              <a:rPr lang="en-US" sz="2000" dirty="0"/>
              <a:t>The </a:t>
            </a:r>
            <a:r>
              <a:rPr lang="en-US" sz="2000" dirty="0" smtClean="0"/>
              <a:t>TRR </a:t>
            </a:r>
            <a:r>
              <a:rPr lang="en-US" sz="2000" dirty="0"/>
              <a:t>Report has been reviewed.</a:t>
            </a:r>
          </a:p>
          <a:p>
            <a:pPr>
              <a:lnSpc>
                <a:spcPct val="80000"/>
              </a:lnSpc>
            </a:pPr>
            <a:endParaRPr lang="en-US" sz="2000" dirty="0"/>
          </a:p>
          <a:p>
            <a:pPr>
              <a:lnSpc>
                <a:spcPct val="80000"/>
              </a:lnSpc>
            </a:pPr>
            <a:r>
              <a:rPr lang="en-US" sz="2000" dirty="0"/>
              <a:t>The Project Requirements have been reviewed</a:t>
            </a:r>
            <a:r>
              <a:rPr lang="en-US" sz="2000" dirty="0" smtClean="0"/>
              <a:t>.</a:t>
            </a:r>
          </a:p>
          <a:p>
            <a:pPr>
              <a:lnSpc>
                <a:spcPct val="80000"/>
              </a:lnSpc>
            </a:pPr>
            <a:endParaRPr lang="en-US" sz="2000" dirty="0" smtClean="0"/>
          </a:p>
          <a:p>
            <a:pPr>
              <a:lnSpc>
                <a:spcPct val="80000"/>
              </a:lnSpc>
            </a:pPr>
            <a:r>
              <a:rPr lang="en-US" sz="2000" dirty="0" smtClean="0"/>
              <a:t>Software </a:t>
            </a:r>
            <a:r>
              <a:rPr lang="en-US" sz="2000" dirty="0"/>
              <a:t>architecture, hardware, data, and interfaces have been reviewed</a:t>
            </a:r>
            <a:r>
              <a:rPr lang="en-US" sz="2000" dirty="0" smtClean="0"/>
              <a:t>.</a:t>
            </a:r>
          </a:p>
          <a:p>
            <a:pPr>
              <a:lnSpc>
                <a:spcPct val="80000"/>
              </a:lnSpc>
            </a:pPr>
            <a:endParaRPr lang="en-US" sz="2000" dirty="0" smtClean="0"/>
          </a:p>
          <a:p>
            <a:pPr>
              <a:lnSpc>
                <a:spcPct val="80000"/>
              </a:lnSpc>
            </a:pPr>
            <a:r>
              <a:rPr lang="en-US" sz="2000" dirty="0" smtClean="0"/>
              <a:t>Updated unit tests have been documented and presented.</a:t>
            </a:r>
          </a:p>
          <a:p>
            <a:pPr>
              <a:lnSpc>
                <a:spcPct val="80000"/>
              </a:lnSpc>
            </a:pPr>
            <a:endParaRPr lang="en-US" sz="2000" dirty="0" smtClean="0"/>
          </a:p>
          <a:p>
            <a:pPr>
              <a:lnSpc>
                <a:spcPct val="80000"/>
              </a:lnSpc>
            </a:pPr>
            <a:r>
              <a:rPr lang="en-US" sz="2000" dirty="0" smtClean="0"/>
              <a:t>DAP contents have been presented and verified.</a:t>
            </a:r>
            <a:endParaRPr lang="en-US" sz="2000" dirty="0"/>
          </a:p>
          <a:p>
            <a:pPr>
              <a:lnSpc>
                <a:spcPct val="80000"/>
              </a:lnSpc>
            </a:pPr>
            <a:endParaRPr lang="en-US" sz="2000" dirty="0"/>
          </a:p>
          <a:p>
            <a:pPr>
              <a:lnSpc>
                <a:spcPct val="80000"/>
              </a:lnSpc>
            </a:pPr>
            <a:r>
              <a:rPr lang="en-US" sz="2000" dirty="0" smtClean="0"/>
              <a:t>Open Risks </a:t>
            </a:r>
            <a:r>
              <a:rPr lang="en-US" sz="2000" dirty="0"/>
              <a:t>and Actions have been </a:t>
            </a:r>
            <a:r>
              <a:rPr lang="en-US" sz="2000" dirty="0" smtClean="0"/>
              <a:t>reviewed and closure dates have been applied.</a:t>
            </a:r>
            <a:endParaRPr lang="en-US" sz="2000" dirty="0"/>
          </a:p>
        </p:txBody>
      </p:sp>
      <p:sp>
        <p:nvSpPr>
          <p:cNvPr id="6989827" name="Rectangle 3"/>
          <p:cNvSpPr>
            <a:spLocks noGrp="1" noChangeArrowheads="1"/>
          </p:cNvSpPr>
          <p:nvPr>
            <p:ph type="title"/>
          </p:nvPr>
        </p:nvSpPr>
        <p:spPr>
          <a:xfrm>
            <a:off x="990600" y="152400"/>
            <a:ext cx="7239000" cy="1143000"/>
          </a:xfrm>
          <a:noFill/>
          <a:ln/>
        </p:spPr>
        <p:txBody>
          <a:bodyPr/>
          <a:lstStyle/>
          <a:p>
            <a:r>
              <a:rPr lang="en-US" dirty="0"/>
              <a:t>Review Objectives </a:t>
            </a:r>
            <a:br>
              <a:rPr lang="en-US" dirty="0"/>
            </a:br>
            <a:r>
              <a:rPr lang="en-US" dirty="0"/>
              <a:t>Have Been Addressed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F776A9A-1C42-41F5-BD5A-322E4A01D9BA}" type="slidenum">
              <a:rPr lang="en-US"/>
              <a:pPr>
                <a:defRPr/>
              </a:pPr>
              <a:t>158</a:t>
            </a:fld>
            <a:endParaRPr lang="en-US"/>
          </a:p>
        </p:txBody>
      </p:sp>
      <p:sp>
        <p:nvSpPr>
          <p:cNvPr id="6991874" name="Rectangle 2"/>
          <p:cNvSpPr>
            <a:spLocks noGrp="1" noChangeArrowheads="1"/>
          </p:cNvSpPr>
          <p:nvPr>
            <p:ph type="title"/>
          </p:nvPr>
        </p:nvSpPr>
        <p:spPr>
          <a:xfrm>
            <a:off x="914400" y="0"/>
            <a:ext cx="7848600" cy="1143000"/>
          </a:xfrm>
          <a:noFill/>
          <a:ln/>
        </p:spPr>
        <p:txBody>
          <a:bodyPr/>
          <a:lstStyle/>
          <a:p>
            <a:r>
              <a:rPr lang="en-US" dirty="0" smtClean="0"/>
              <a:t>Current Status and Next Steps</a:t>
            </a:r>
            <a:endParaRPr lang="en-US" dirty="0"/>
          </a:p>
        </p:txBody>
      </p:sp>
      <p:sp>
        <p:nvSpPr>
          <p:cNvPr id="6991875" name="Rectangle 3"/>
          <p:cNvSpPr>
            <a:spLocks noGrp="1" noChangeArrowheads="1"/>
          </p:cNvSpPr>
          <p:nvPr>
            <p:ph type="body" idx="1"/>
          </p:nvPr>
        </p:nvSpPr>
        <p:spPr>
          <a:xfrm>
            <a:off x="381000" y="1752600"/>
            <a:ext cx="8382000" cy="4876800"/>
          </a:xfrm>
          <a:noFill/>
          <a:ln/>
        </p:spPr>
        <p:txBody>
          <a:bodyPr/>
          <a:lstStyle/>
          <a:p>
            <a:pPr marL="381000" indent="-381000">
              <a:lnSpc>
                <a:spcPct val="80000"/>
              </a:lnSpc>
            </a:pPr>
            <a:r>
              <a:rPr lang="en-US" sz="2000" dirty="0" smtClean="0"/>
              <a:t>All coding is complete for the Phase 1 SDR toolkit DAP.  Unless any new issues arise, the DAP is ready for delivery to NDE.</a:t>
            </a:r>
          </a:p>
          <a:p>
            <a:pPr marL="381000" indent="-381000">
              <a:lnSpc>
                <a:spcPct val="80000"/>
              </a:lnSpc>
            </a:pPr>
            <a:endParaRPr lang="en-US" sz="2000" dirty="0" smtClean="0"/>
          </a:p>
          <a:p>
            <a:pPr marL="381000" indent="-381000">
              <a:lnSpc>
                <a:spcPct val="80000"/>
              </a:lnSpc>
            </a:pPr>
            <a:r>
              <a:rPr lang="en-US" sz="2000" dirty="0" smtClean="0"/>
              <a:t>An SCR will be conducted to ensure that SPSRB coding and ESPC security standards are met.  A delta DAP delivery will occur, if necessary.</a:t>
            </a:r>
          </a:p>
          <a:p>
            <a:pPr marL="381000" indent="-381000">
              <a:lnSpc>
                <a:spcPct val="80000"/>
              </a:lnSpc>
            </a:pPr>
            <a:endParaRPr lang="en-US" sz="2000" dirty="0" smtClean="0"/>
          </a:p>
          <a:p>
            <a:pPr marL="381000" indent="-381000">
              <a:lnSpc>
                <a:spcPct val="80000"/>
              </a:lnSpc>
            </a:pPr>
            <a:r>
              <a:rPr lang="en-US" sz="2000" dirty="0" smtClean="0"/>
              <a:t>After this review, the updated Phase 1 N4RT documents will be posted to the project website.</a:t>
            </a:r>
          </a:p>
          <a:p>
            <a:pPr marL="381000" indent="-381000">
              <a:lnSpc>
                <a:spcPct val="80000"/>
              </a:lnSpc>
            </a:pPr>
            <a:endParaRPr lang="en-US" sz="2000" dirty="0" smtClean="0"/>
          </a:p>
          <a:p>
            <a:pPr marL="381000" indent="-381000">
              <a:lnSpc>
                <a:spcPct val="80000"/>
              </a:lnSpc>
            </a:pPr>
            <a:r>
              <a:rPr lang="en-US" sz="2000" dirty="0" smtClean="0"/>
              <a:t>Phase 1 EDR N4RT development is currently in progress.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8E3793-8FF9-46C5-85BB-DAB42DE67796}" type="slidenum">
              <a:rPr lang="en-US"/>
              <a:pPr>
                <a:defRPr/>
              </a:pPr>
              <a:t>159</a:t>
            </a:fld>
            <a:endParaRPr lang="en-US"/>
          </a:p>
        </p:txBody>
      </p:sp>
      <p:sp>
        <p:nvSpPr>
          <p:cNvPr id="6995970" name="Rectangle 2"/>
          <p:cNvSpPr>
            <a:spLocks noGrp="1" noChangeArrowheads="1"/>
          </p:cNvSpPr>
          <p:nvPr>
            <p:ph type="title"/>
          </p:nvPr>
        </p:nvSpPr>
        <p:spPr>
          <a:xfrm>
            <a:off x="990600" y="152400"/>
            <a:ext cx="7239000" cy="1143000"/>
          </a:xfrm>
          <a:noFill/>
          <a:ln/>
        </p:spPr>
        <p:txBody>
          <a:bodyPr/>
          <a:lstStyle/>
          <a:p>
            <a:r>
              <a:rPr lang="en-US"/>
              <a:t>Open Discussion</a:t>
            </a:r>
          </a:p>
        </p:txBody>
      </p:sp>
      <p:sp>
        <p:nvSpPr>
          <p:cNvPr id="6995971" name="Rectangle 3"/>
          <p:cNvSpPr>
            <a:spLocks noGrp="1" noChangeArrowheads="1"/>
          </p:cNvSpPr>
          <p:nvPr>
            <p:ph type="body" idx="1"/>
          </p:nvPr>
        </p:nvSpPr>
        <p:spPr>
          <a:xfrm>
            <a:off x="304800" y="1905000"/>
            <a:ext cx="8382000" cy="914400"/>
          </a:xfrm>
          <a:noFill/>
          <a:ln/>
        </p:spPr>
        <p:txBody>
          <a:bodyPr/>
          <a:lstStyle/>
          <a:p>
            <a:r>
              <a:rPr lang="en-US" b="1" dirty="0"/>
              <a:t>The review is now open for free discussion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txBox="1">
            <a:spLocks noGrp="1" noChangeArrowheads="1"/>
          </p:cNvSpPr>
          <p:nvPr/>
        </p:nvSpPr>
        <p:spPr bwMode="auto">
          <a:xfrm>
            <a:off x="6705600" y="6381750"/>
            <a:ext cx="2133600" cy="476250"/>
          </a:xfrm>
          <a:prstGeom prst="rect">
            <a:avLst/>
          </a:prstGeom>
          <a:noFill/>
          <a:ln w="9525">
            <a:noFill/>
            <a:miter lim="800000"/>
            <a:headEnd/>
            <a:tailEnd/>
          </a:ln>
        </p:spPr>
        <p:txBody>
          <a:bodyPr/>
          <a:lstStyle/>
          <a:p>
            <a:pPr algn="r"/>
            <a:fld id="{07BC8CA1-55AB-466C-B972-956B1C5D5CA0}" type="slidenum">
              <a:rPr lang="en-US" sz="1400" b="1">
                <a:solidFill>
                  <a:srgbClr val="FFFF00"/>
                </a:solidFill>
              </a:rPr>
              <a:pPr algn="r"/>
              <a:t>16</a:t>
            </a:fld>
            <a:endParaRPr lang="en-US" sz="1400" b="1" dirty="0">
              <a:solidFill>
                <a:srgbClr val="FFFF00"/>
              </a:solidFill>
            </a:endParaRPr>
          </a:p>
        </p:txBody>
      </p:sp>
      <p:sp>
        <p:nvSpPr>
          <p:cNvPr id="17411" name="Rectangle 2"/>
          <p:cNvSpPr>
            <a:spLocks noGrp="1" noChangeArrowheads="1"/>
          </p:cNvSpPr>
          <p:nvPr>
            <p:ph type="title" idx="4294967295"/>
          </p:nvPr>
        </p:nvSpPr>
        <p:spPr>
          <a:xfrm>
            <a:off x="1447800" y="0"/>
            <a:ext cx="6400800" cy="1143000"/>
          </a:xfrm>
        </p:spPr>
        <p:txBody>
          <a:bodyPr/>
          <a:lstStyle/>
          <a:p>
            <a:pPr eaLnBrk="1" hangingPunct="1"/>
            <a:r>
              <a:rPr lang="en-US" dirty="0" smtClean="0"/>
              <a:t>Plan of Operations – Phase 2</a:t>
            </a:r>
          </a:p>
        </p:txBody>
      </p:sp>
      <p:sp>
        <p:nvSpPr>
          <p:cNvPr id="17412" name="Rectangle 3"/>
          <p:cNvSpPr>
            <a:spLocks noGrp="1" noChangeArrowheads="1"/>
          </p:cNvSpPr>
          <p:nvPr>
            <p:ph type="body" idx="4294967295"/>
          </p:nvPr>
        </p:nvSpPr>
        <p:spPr>
          <a:xfrm>
            <a:off x="304800" y="1752600"/>
            <a:ext cx="8610600" cy="4876800"/>
          </a:xfrm>
        </p:spPr>
        <p:txBody>
          <a:bodyPr/>
          <a:lstStyle/>
          <a:p>
            <a:pPr eaLnBrk="1" hangingPunct="1">
              <a:lnSpc>
                <a:spcPct val="90000"/>
              </a:lnSpc>
            </a:pPr>
            <a:r>
              <a:rPr lang="en-US" sz="1800" dirty="0" smtClean="0"/>
              <a:t>Year 1 – Design and Development</a:t>
            </a:r>
          </a:p>
          <a:p>
            <a:pPr lvl="1" eaLnBrk="1" hangingPunct="1">
              <a:lnSpc>
                <a:spcPct val="90000"/>
              </a:lnSpc>
            </a:pPr>
            <a:r>
              <a:rPr lang="en-US" sz="1600" dirty="0" smtClean="0"/>
              <a:t>Evaluate the requirements; work with NDE</a:t>
            </a:r>
          </a:p>
          <a:p>
            <a:pPr lvl="1" eaLnBrk="1" hangingPunct="1">
              <a:lnSpc>
                <a:spcPct val="90000"/>
              </a:lnSpc>
            </a:pPr>
            <a:r>
              <a:rPr lang="en-US" sz="1600" dirty="0" smtClean="0"/>
              <a:t>Discuss with the current developers of similar translators to determine what is required in their output files</a:t>
            </a:r>
          </a:p>
          <a:p>
            <a:pPr lvl="1" eaLnBrk="1" hangingPunct="1">
              <a:lnSpc>
                <a:spcPct val="90000"/>
              </a:lnSpc>
            </a:pPr>
            <a:r>
              <a:rPr lang="en-US" sz="1600" dirty="0" smtClean="0"/>
              <a:t>Develop BUFR tables and GRIB formats with the product teams for Phase 2 products</a:t>
            </a:r>
          </a:p>
          <a:p>
            <a:pPr lvl="1" eaLnBrk="1" hangingPunct="1">
              <a:lnSpc>
                <a:spcPct val="90000"/>
              </a:lnSpc>
            </a:pPr>
            <a:r>
              <a:rPr lang="en-US" sz="1600" dirty="0" smtClean="0"/>
              <a:t>Implement BUFR tables and GRIB formats for the Phase 2 products on the NDE hardware</a:t>
            </a:r>
          </a:p>
          <a:p>
            <a:pPr lvl="1" eaLnBrk="1" hangingPunct="1">
              <a:lnSpc>
                <a:spcPct val="90000"/>
              </a:lnSpc>
            </a:pPr>
            <a:r>
              <a:rPr lang="en-US" sz="1600" dirty="0" smtClean="0"/>
              <a:t>Work with NDE and OSPO to evaluate the implementation</a:t>
            </a:r>
          </a:p>
          <a:p>
            <a:pPr eaLnBrk="1" hangingPunct="1">
              <a:lnSpc>
                <a:spcPct val="90000"/>
              </a:lnSpc>
            </a:pPr>
            <a:endParaRPr lang="en-US" sz="1600" dirty="0" smtClean="0"/>
          </a:p>
          <a:p>
            <a:pPr lvl="1" eaLnBrk="1" hangingPunct="1">
              <a:lnSpc>
                <a:spcPct val="90000"/>
              </a:lnSpc>
            </a:pPr>
            <a:endParaRPr 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txBox="1">
            <a:spLocks noGrp="1" noChangeArrowheads="1"/>
          </p:cNvSpPr>
          <p:nvPr/>
        </p:nvSpPr>
        <p:spPr bwMode="auto">
          <a:xfrm>
            <a:off x="6705600" y="6381750"/>
            <a:ext cx="2133600" cy="476250"/>
          </a:xfrm>
          <a:prstGeom prst="rect">
            <a:avLst/>
          </a:prstGeom>
          <a:noFill/>
          <a:ln w="9525">
            <a:noFill/>
            <a:miter lim="800000"/>
            <a:headEnd/>
            <a:tailEnd/>
          </a:ln>
        </p:spPr>
        <p:txBody>
          <a:bodyPr/>
          <a:lstStyle/>
          <a:p>
            <a:pPr algn="r"/>
            <a:fld id="{07BC8CA1-55AB-466C-B972-956B1C5D5CA0}" type="slidenum">
              <a:rPr lang="en-US" sz="1400" b="1">
                <a:solidFill>
                  <a:srgbClr val="FFFF00"/>
                </a:solidFill>
              </a:rPr>
              <a:pPr algn="r"/>
              <a:t>17</a:t>
            </a:fld>
            <a:endParaRPr lang="en-US" sz="1400" b="1" dirty="0">
              <a:solidFill>
                <a:srgbClr val="FFFF00"/>
              </a:solidFill>
            </a:endParaRPr>
          </a:p>
        </p:txBody>
      </p:sp>
      <p:sp>
        <p:nvSpPr>
          <p:cNvPr id="17411" name="Rectangle 2"/>
          <p:cNvSpPr>
            <a:spLocks noGrp="1" noChangeArrowheads="1"/>
          </p:cNvSpPr>
          <p:nvPr>
            <p:ph type="title" idx="4294967295"/>
          </p:nvPr>
        </p:nvSpPr>
        <p:spPr>
          <a:xfrm>
            <a:off x="1447800" y="0"/>
            <a:ext cx="6324600" cy="1143000"/>
          </a:xfrm>
        </p:spPr>
        <p:txBody>
          <a:bodyPr/>
          <a:lstStyle/>
          <a:p>
            <a:pPr eaLnBrk="1" hangingPunct="1"/>
            <a:r>
              <a:rPr lang="en-US" dirty="0" smtClean="0"/>
              <a:t>Plan of Operations – Phase 2</a:t>
            </a:r>
          </a:p>
        </p:txBody>
      </p:sp>
      <p:sp>
        <p:nvSpPr>
          <p:cNvPr id="17412" name="Rectangle 3"/>
          <p:cNvSpPr>
            <a:spLocks noGrp="1" noChangeArrowheads="1"/>
          </p:cNvSpPr>
          <p:nvPr>
            <p:ph type="body" idx="4294967295"/>
          </p:nvPr>
        </p:nvSpPr>
        <p:spPr>
          <a:xfrm>
            <a:off x="304800" y="1752600"/>
            <a:ext cx="8610600" cy="4876800"/>
          </a:xfrm>
        </p:spPr>
        <p:txBody>
          <a:bodyPr/>
          <a:lstStyle/>
          <a:p>
            <a:pPr eaLnBrk="1" hangingPunct="1">
              <a:lnSpc>
                <a:spcPct val="90000"/>
              </a:lnSpc>
            </a:pPr>
            <a:r>
              <a:rPr lang="en-US" sz="1800" dirty="0" smtClean="0"/>
              <a:t>Year 2 –Transition to Pre-Operations of Phase 2 Products</a:t>
            </a:r>
          </a:p>
          <a:p>
            <a:pPr lvl="1" eaLnBrk="1" hangingPunct="1">
              <a:lnSpc>
                <a:spcPct val="90000"/>
              </a:lnSpc>
            </a:pPr>
            <a:r>
              <a:rPr lang="en-US" sz="1600" dirty="0" smtClean="0"/>
              <a:t>Conduct Test Readiness Review for Phase 2 products</a:t>
            </a:r>
          </a:p>
          <a:p>
            <a:pPr lvl="1" eaLnBrk="1" hangingPunct="1">
              <a:lnSpc>
                <a:spcPct val="90000"/>
              </a:lnSpc>
            </a:pPr>
            <a:r>
              <a:rPr lang="en-US" sz="1600" dirty="0" smtClean="0"/>
              <a:t>Transition Phase 2 product </a:t>
            </a:r>
            <a:r>
              <a:rPr lang="en-US" sz="1600" dirty="0" err="1" smtClean="0"/>
              <a:t>reformatters</a:t>
            </a:r>
            <a:r>
              <a:rPr lang="en-US" sz="1600" dirty="0" smtClean="0"/>
              <a:t> to pre-operational system on the NDE hardware</a:t>
            </a:r>
          </a:p>
          <a:p>
            <a:pPr lvl="1" eaLnBrk="1" hangingPunct="1">
              <a:lnSpc>
                <a:spcPct val="90000"/>
              </a:lnSpc>
            </a:pPr>
            <a:r>
              <a:rPr lang="en-US" sz="1600" dirty="0" smtClean="0"/>
              <a:t>Test system within the NDE environment</a:t>
            </a:r>
          </a:p>
          <a:p>
            <a:pPr lvl="1" eaLnBrk="1" hangingPunct="1">
              <a:lnSpc>
                <a:spcPct val="90000"/>
              </a:lnSpc>
            </a:pPr>
            <a:r>
              <a:rPr lang="en-US" sz="1600" dirty="0" smtClean="0"/>
              <a:t>Prepare Documentation</a:t>
            </a:r>
          </a:p>
          <a:p>
            <a:pPr lvl="1" eaLnBrk="1" hangingPunct="1">
              <a:lnSpc>
                <a:spcPct val="90000"/>
              </a:lnSpc>
            </a:pPr>
            <a:r>
              <a:rPr lang="en-US" sz="1600" dirty="0" smtClean="0"/>
              <a:t>Conduct Code Review for Phase 2 products</a:t>
            </a:r>
          </a:p>
          <a:p>
            <a:pPr lvl="1" eaLnBrk="1" hangingPunct="1">
              <a:lnSpc>
                <a:spcPct val="90000"/>
              </a:lnSpc>
            </a:pPr>
            <a:endParaRPr lang="en-US" sz="1600" dirty="0" smtClean="0"/>
          </a:p>
          <a:p>
            <a:pPr eaLnBrk="1" hangingPunct="1">
              <a:lnSpc>
                <a:spcPct val="90000"/>
              </a:lnSpc>
            </a:pPr>
            <a:r>
              <a:rPr lang="en-US" sz="1800" dirty="0" smtClean="0"/>
              <a:t>Year 3 – Transition to Operations of Phase 2 Products</a:t>
            </a:r>
          </a:p>
          <a:p>
            <a:pPr lvl="1" eaLnBrk="1" hangingPunct="1">
              <a:lnSpc>
                <a:spcPct val="90000"/>
              </a:lnSpc>
            </a:pPr>
            <a:r>
              <a:rPr lang="en-US" sz="1600" dirty="0" smtClean="0"/>
              <a:t>Evaluate with NDE and OSPO the implementation of the </a:t>
            </a:r>
            <a:r>
              <a:rPr lang="en-US" sz="1600" dirty="0" err="1" smtClean="0"/>
              <a:t>Reformatter</a:t>
            </a:r>
            <a:r>
              <a:rPr lang="en-US" sz="1600" dirty="0" smtClean="0"/>
              <a:t> within the NDE data handling system</a:t>
            </a:r>
          </a:p>
          <a:p>
            <a:pPr lvl="1" eaLnBrk="1" hangingPunct="1">
              <a:lnSpc>
                <a:spcPct val="90000"/>
              </a:lnSpc>
            </a:pPr>
            <a:r>
              <a:rPr lang="en-US" sz="1600" dirty="0" smtClean="0"/>
              <a:t>Conduct Algorithm Readiness Review for Phase 2 products</a:t>
            </a:r>
          </a:p>
          <a:p>
            <a:pPr lvl="1" eaLnBrk="1" hangingPunct="1">
              <a:lnSpc>
                <a:spcPct val="90000"/>
              </a:lnSpc>
            </a:pPr>
            <a:r>
              <a:rPr lang="en-US" sz="1600" dirty="0" smtClean="0"/>
              <a:t>Transition pre-operational Phase 2 product reformatting system to operations</a:t>
            </a:r>
          </a:p>
          <a:p>
            <a:pPr lvl="1" eaLnBrk="1" hangingPunct="1">
              <a:lnSpc>
                <a:spcPct val="90000"/>
              </a:lnSpc>
            </a:pPr>
            <a:endParaRPr lang="en-US"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Grp="1" noChangeArrowheads="1"/>
          </p:cNvSpPr>
          <p:nvPr/>
        </p:nvSpPr>
        <p:spPr bwMode="auto">
          <a:xfrm>
            <a:off x="6705600" y="6381750"/>
            <a:ext cx="2133600" cy="476250"/>
          </a:xfrm>
          <a:prstGeom prst="rect">
            <a:avLst/>
          </a:prstGeom>
          <a:noFill/>
          <a:ln w="9525">
            <a:noFill/>
            <a:miter lim="800000"/>
            <a:headEnd/>
            <a:tailEnd/>
          </a:ln>
        </p:spPr>
        <p:txBody>
          <a:bodyPr/>
          <a:lstStyle/>
          <a:p>
            <a:pPr algn="r"/>
            <a:fld id="{2B20A087-13A7-408B-A7C2-2DBD98945A7A}" type="slidenum">
              <a:rPr lang="en-US" sz="1400" b="1">
                <a:solidFill>
                  <a:srgbClr val="FFFF00"/>
                </a:solidFill>
              </a:rPr>
              <a:pPr algn="r"/>
              <a:t>18</a:t>
            </a:fld>
            <a:endParaRPr lang="en-US" sz="1400" b="1" dirty="0">
              <a:solidFill>
                <a:srgbClr val="FFFF00"/>
              </a:solidFill>
            </a:endParaRPr>
          </a:p>
        </p:txBody>
      </p:sp>
      <p:sp>
        <p:nvSpPr>
          <p:cNvPr id="18435" name="Rectangle 2"/>
          <p:cNvSpPr>
            <a:spLocks noGrp="1" noChangeArrowheads="1"/>
          </p:cNvSpPr>
          <p:nvPr>
            <p:ph type="title" idx="4294967295"/>
          </p:nvPr>
        </p:nvSpPr>
        <p:spPr>
          <a:xfrm>
            <a:off x="1524000" y="76200"/>
            <a:ext cx="6248400" cy="1143000"/>
          </a:xfrm>
        </p:spPr>
        <p:txBody>
          <a:bodyPr/>
          <a:lstStyle/>
          <a:p>
            <a:pPr eaLnBrk="1" hangingPunct="1"/>
            <a:r>
              <a:rPr lang="en-US" dirty="0" smtClean="0"/>
              <a:t>Plan of Operations – Phase 3</a:t>
            </a:r>
          </a:p>
        </p:txBody>
      </p:sp>
      <p:sp>
        <p:nvSpPr>
          <p:cNvPr id="18436" name="Rectangle 3"/>
          <p:cNvSpPr>
            <a:spLocks noGrp="1" noChangeArrowheads="1"/>
          </p:cNvSpPr>
          <p:nvPr>
            <p:ph type="body" idx="4294967295"/>
          </p:nvPr>
        </p:nvSpPr>
        <p:spPr>
          <a:xfrm>
            <a:off x="228600" y="1752600"/>
            <a:ext cx="8686800" cy="4876800"/>
          </a:xfrm>
        </p:spPr>
        <p:txBody>
          <a:bodyPr/>
          <a:lstStyle/>
          <a:p>
            <a:pPr eaLnBrk="1" hangingPunct="1">
              <a:lnSpc>
                <a:spcPct val="90000"/>
              </a:lnSpc>
            </a:pPr>
            <a:r>
              <a:rPr lang="en-US" sz="1800" dirty="0" smtClean="0"/>
              <a:t>Year 1 – Design and Development</a:t>
            </a:r>
          </a:p>
          <a:p>
            <a:pPr lvl="1" eaLnBrk="1" hangingPunct="1">
              <a:lnSpc>
                <a:spcPct val="90000"/>
              </a:lnSpc>
            </a:pPr>
            <a:r>
              <a:rPr lang="en-US" sz="1600" dirty="0" smtClean="0"/>
              <a:t>Evaluate the requirements; work with OSPO</a:t>
            </a:r>
          </a:p>
          <a:p>
            <a:pPr lvl="1" eaLnBrk="1" hangingPunct="1">
              <a:lnSpc>
                <a:spcPct val="90000"/>
              </a:lnSpc>
            </a:pPr>
            <a:r>
              <a:rPr lang="en-US" sz="1600" dirty="0" smtClean="0"/>
              <a:t>Discuss with the current developers of similar translators to determine what is required in their output files</a:t>
            </a:r>
          </a:p>
          <a:p>
            <a:pPr lvl="1" eaLnBrk="1" hangingPunct="1">
              <a:lnSpc>
                <a:spcPct val="90000"/>
              </a:lnSpc>
            </a:pPr>
            <a:r>
              <a:rPr lang="en-US" sz="1600" dirty="0" smtClean="0"/>
              <a:t>Develop BUFR tables and GRIB formats with the product teams for Phase 3 products</a:t>
            </a:r>
          </a:p>
          <a:p>
            <a:pPr lvl="1" eaLnBrk="1" hangingPunct="1">
              <a:lnSpc>
                <a:spcPct val="90000"/>
              </a:lnSpc>
            </a:pPr>
            <a:endParaRPr lang="en-US" sz="1600" dirty="0" smtClean="0"/>
          </a:p>
          <a:p>
            <a:pPr eaLnBrk="1" hangingPunct="1">
              <a:lnSpc>
                <a:spcPct val="90000"/>
              </a:lnSpc>
            </a:pPr>
            <a:r>
              <a:rPr lang="en-US" sz="1800" dirty="0" smtClean="0"/>
              <a:t>Year 2 –Transition to Pre-Operations of Phase 3 Products</a:t>
            </a:r>
            <a:endParaRPr lang="en-US" dirty="0" smtClean="0"/>
          </a:p>
          <a:p>
            <a:pPr lvl="1" eaLnBrk="1" hangingPunct="1">
              <a:lnSpc>
                <a:spcPct val="90000"/>
              </a:lnSpc>
            </a:pPr>
            <a:r>
              <a:rPr lang="en-US" sz="1600" dirty="0" smtClean="0"/>
              <a:t>Implement BUFR tables and GRIB formats for the Phase 3 products on the OPSO hardware; work with OSPO to evaluate the implementation</a:t>
            </a:r>
          </a:p>
          <a:p>
            <a:pPr lvl="1" eaLnBrk="1" hangingPunct="1">
              <a:lnSpc>
                <a:spcPct val="90000"/>
              </a:lnSpc>
            </a:pPr>
            <a:r>
              <a:rPr lang="en-US" sz="1600" dirty="0" smtClean="0"/>
              <a:t>Conduct Test Readiness Review for Phase 3 products</a:t>
            </a:r>
          </a:p>
          <a:p>
            <a:pPr lvl="1" eaLnBrk="1" hangingPunct="1">
              <a:lnSpc>
                <a:spcPct val="90000"/>
              </a:lnSpc>
            </a:pPr>
            <a:r>
              <a:rPr lang="en-US" sz="1600" dirty="0" smtClean="0"/>
              <a:t>Transition Phase 3 product </a:t>
            </a:r>
            <a:r>
              <a:rPr lang="en-US" sz="1600" dirty="0" err="1" smtClean="0"/>
              <a:t>reformatters</a:t>
            </a:r>
            <a:r>
              <a:rPr lang="en-US" sz="1600" dirty="0" smtClean="0"/>
              <a:t> to pre-operational system on the OSPO hardware</a:t>
            </a:r>
          </a:p>
          <a:p>
            <a:pPr lvl="1" eaLnBrk="1" hangingPunct="1">
              <a:lnSpc>
                <a:spcPct val="90000"/>
              </a:lnSpc>
            </a:pPr>
            <a:r>
              <a:rPr lang="en-US" sz="1600" dirty="0" smtClean="0"/>
              <a:t>Test system within the OPSO environment</a:t>
            </a:r>
          </a:p>
          <a:p>
            <a:pPr lvl="1" eaLnBrk="1" hangingPunct="1">
              <a:lnSpc>
                <a:spcPct val="90000"/>
              </a:lnSpc>
            </a:pPr>
            <a:r>
              <a:rPr lang="en-US" sz="1600" dirty="0" smtClean="0"/>
              <a:t>Prepare Documentation</a:t>
            </a:r>
          </a:p>
          <a:p>
            <a:pPr lvl="1" eaLnBrk="1" hangingPunct="1">
              <a:lnSpc>
                <a:spcPct val="90000"/>
              </a:lnSpc>
            </a:pPr>
            <a:r>
              <a:rPr lang="en-US" sz="1600" dirty="0" smtClean="0"/>
              <a:t>Conduct Code Review for Phase 3 products</a:t>
            </a:r>
          </a:p>
          <a:p>
            <a:pPr lvl="1" eaLnBrk="1" hangingPunct="1">
              <a:lnSpc>
                <a:spcPct val="90000"/>
              </a:lnSpc>
            </a:pPr>
            <a:r>
              <a:rPr lang="en-US" sz="1600" dirty="0" smtClean="0"/>
              <a:t>Evaluate with OSPO the implementation of the </a:t>
            </a:r>
            <a:r>
              <a:rPr lang="en-US" sz="1600" dirty="0" err="1" smtClean="0"/>
              <a:t>Reformatter</a:t>
            </a:r>
            <a:r>
              <a:rPr lang="en-US" sz="1600" dirty="0" smtClean="0"/>
              <a:t> within the OSPO data handling system</a:t>
            </a:r>
          </a:p>
          <a:p>
            <a:pPr lvl="1" eaLnBrk="1" hangingPunct="1">
              <a:lnSpc>
                <a:spcPct val="90000"/>
              </a:lnSpc>
            </a:pPr>
            <a:r>
              <a:rPr lang="en-US" sz="1600" dirty="0" smtClean="0"/>
              <a:t>Conduct Algorithm Readiness Review for Phase 3 products</a:t>
            </a:r>
          </a:p>
          <a:p>
            <a:pPr lvl="1" eaLnBrk="1" hangingPunct="1">
              <a:lnSpc>
                <a:spcPct val="90000"/>
              </a:lnSpc>
            </a:pPr>
            <a:r>
              <a:rPr lang="en-US" sz="1600" dirty="0" smtClean="0"/>
              <a:t>Transition pre-operational Phase 3 product reformatting system to operations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19</a:t>
            </a:fld>
            <a:endParaRPr lang="en-US"/>
          </a:p>
        </p:txBody>
      </p:sp>
      <p:sp>
        <p:nvSpPr>
          <p:cNvPr id="5" name="Title 4"/>
          <p:cNvSpPr>
            <a:spLocks noGrp="1"/>
          </p:cNvSpPr>
          <p:nvPr>
            <p:ph type="title"/>
          </p:nvPr>
        </p:nvSpPr>
        <p:spPr/>
        <p:txBody>
          <a:bodyPr/>
          <a:lstStyle/>
          <a:p>
            <a:r>
              <a:rPr lang="en-US" dirty="0" smtClean="0">
                <a:solidFill>
                  <a:srgbClr val="FFFF00"/>
                </a:solidFill>
              </a:rPr>
              <a:t>Project Timeline (1)</a:t>
            </a:r>
            <a:endParaRPr lang="en-US" dirty="0">
              <a:solidFill>
                <a:srgbClr val="FFFF00"/>
              </a:solidFill>
            </a:endParaRPr>
          </a:p>
        </p:txBody>
      </p:sp>
      <p:pic>
        <p:nvPicPr>
          <p:cNvPr id="7" name="Picture 6" descr="NetCDF4_p1.png"/>
          <p:cNvPicPr>
            <a:picLocks noChangeAspect="1"/>
          </p:cNvPicPr>
          <p:nvPr/>
        </p:nvPicPr>
        <p:blipFill>
          <a:blip r:embed="rId3" cstate="print"/>
          <a:stretch>
            <a:fillRect/>
          </a:stretch>
        </p:blipFill>
        <p:spPr>
          <a:xfrm>
            <a:off x="0" y="1676401"/>
            <a:ext cx="9142857" cy="4914614"/>
          </a:xfrm>
          <a:prstGeom prst="rect">
            <a:avLst/>
          </a:prstGeom>
        </p:spPr>
      </p:pic>
      <p:sp>
        <p:nvSpPr>
          <p:cNvPr id="6" name="AutoShape 9"/>
          <p:cNvSpPr>
            <a:spLocks noChangeArrowheads="1"/>
          </p:cNvSpPr>
          <p:nvPr/>
        </p:nvSpPr>
        <p:spPr bwMode="auto">
          <a:xfrm>
            <a:off x="3048000" y="4953000"/>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8" name="Text Box 10"/>
          <p:cNvSpPr txBox="1">
            <a:spLocks noChangeArrowheads="1"/>
          </p:cNvSpPr>
          <p:nvPr/>
        </p:nvSpPr>
        <p:spPr bwMode="auto">
          <a:xfrm>
            <a:off x="4191000" y="48006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CDR 09/29/2009</a:t>
            </a:r>
            <a:endParaRPr lang="en-US" sz="1400" b="1" dirty="0"/>
          </a:p>
        </p:txBody>
      </p:sp>
      <p:sp>
        <p:nvSpPr>
          <p:cNvPr id="9" name="AutoShape 9"/>
          <p:cNvSpPr>
            <a:spLocks noChangeArrowheads="1"/>
          </p:cNvSpPr>
          <p:nvPr/>
        </p:nvSpPr>
        <p:spPr bwMode="auto">
          <a:xfrm>
            <a:off x="2819400" y="3276600"/>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0" name="Text Box 10"/>
          <p:cNvSpPr txBox="1">
            <a:spLocks noChangeArrowheads="1"/>
          </p:cNvSpPr>
          <p:nvPr/>
        </p:nvSpPr>
        <p:spPr bwMode="auto">
          <a:xfrm>
            <a:off x="4038600" y="31242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PDR 04/28/2009</a:t>
            </a:r>
            <a:endParaRPr 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324600"/>
            <a:ext cx="1905000" cy="457200"/>
          </a:xfrm>
          <a:prstGeom prst="rect">
            <a:avLst/>
          </a:prstGeom>
        </p:spPr>
        <p:txBody>
          <a:bodyPr/>
          <a:lstStyle/>
          <a:p>
            <a:pPr algn="r">
              <a:defRPr/>
            </a:pPr>
            <a:fld id="{0ECBC575-33BB-483D-8127-0101581A1B3D}" type="slidenum">
              <a:rPr lang="en-US" sz="1400" b="1">
                <a:solidFill>
                  <a:srgbClr val="FFFF00"/>
                </a:solidFill>
              </a:rPr>
              <a:pPr algn="r">
                <a:defRPr/>
              </a:pPr>
              <a:t>2</a:t>
            </a:fld>
            <a:endParaRPr lang="en-US" sz="1400" b="1" dirty="0">
              <a:solidFill>
                <a:srgbClr val="FFFF00"/>
              </a:solidFill>
            </a:endParaRPr>
          </a:p>
        </p:txBody>
      </p:sp>
      <p:sp>
        <p:nvSpPr>
          <p:cNvPr id="2593794" name="Rectangle 2"/>
          <p:cNvSpPr>
            <a:spLocks noGrp="1" noChangeArrowheads="1"/>
          </p:cNvSpPr>
          <p:nvPr>
            <p:ph type="title"/>
          </p:nvPr>
        </p:nvSpPr>
        <p:spPr>
          <a:xfrm>
            <a:off x="1066800" y="152400"/>
            <a:ext cx="7543800" cy="1143000"/>
          </a:xfrm>
          <a:noFill/>
          <a:ln/>
        </p:spPr>
        <p:txBody>
          <a:bodyPr/>
          <a:lstStyle/>
          <a:p>
            <a:r>
              <a:rPr lang="en-US" sz="4000" dirty="0" smtClean="0"/>
              <a:t>N4RT ARR</a:t>
            </a:r>
            <a:endParaRPr lang="en-US" sz="4000" dirty="0"/>
          </a:p>
        </p:txBody>
      </p:sp>
      <p:sp>
        <p:nvSpPr>
          <p:cNvPr id="2593795" name="Rectangle 3"/>
          <p:cNvSpPr>
            <a:spLocks noGrp="1" noChangeArrowheads="1"/>
          </p:cNvSpPr>
          <p:nvPr>
            <p:ph type="body" idx="1"/>
          </p:nvPr>
        </p:nvSpPr>
        <p:spPr>
          <a:xfrm>
            <a:off x="381000" y="1676400"/>
            <a:ext cx="8382000" cy="4800600"/>
          </a:xfrm>
          <a:noFill/>
          <a:ln/>
        </p:spPr>
        <p:txBody>
          <a:bodyPr/>
          <a:lstStyle/>
          <a:p>
            <a:pPr>
              <a:lnSpc>
                <a:spcPct val="80000"/>
              </a:lnSpc>
            </a:pPr>
            <a:r>
              <a:rPr lang="en-US" sz="2400" dirty="0" smtClean="0"/>
              <a:t>Demonstrate the toolkit readiness for NDE, OSPO, and data users.  This requires the following:</a:t>
            </a:r>
          </a:p>
          <a:p>
            <a:pPr lvl="1">
              <a:lnSpc>
                <a:spcPct val="80000"/>
              </a:lnSpc>
            </a:pPr>
            <a:endParaRPr lang="en-US" dirty="0" smtClean="0"/>
          </a:p>
          <a:p>
            <a:pPr lvl="1">
              <a:lnSpc>
                <a:spcPct val="80000"/>
              </a:lnSpc>
            </a:pPr>
            <a:r>
              <a:rPr lang="en-US" sz="2000" dirty="0" smtClean="0"/>
              <a:t>Identify any new requirements updated since TRR and show that they’ve been captured in the Requirement Allocation Document (RAD) and correctly implemented in the software and/or products.</a:t>
            </a:r>
          </a:p>
          <a:p>
            <a:pPr lvl="1">
              <a:lnSpc>
                <a:spcPct val="80000"/>
              </a:lnSpc>
            </a:pPr>
            <a:endParaRPr lang="en-US" sz="2000" dirty="0" smtClean="0"/>
          </a:p>
          <a:p>
            <a:pPr lvl="1">
              <a:lnSpc>
                <a:spcPct val="80000"/>
              </a:lnSpc>
            </a:pPr>
            <a:r>
              <a:rPr lang="en-US" sz="2000" dirty="0" smtClean="0"/>
              <a:t>Identify any bug fixes since TRR.</a:t>
            </a:r>
          </a:p>
          <a:p>
            <a:pPr lvl="1">
              <a:lnSpc>
                <a:spcPct val="80000"/>
              </a:lnSpc>
            </a:pPr>
            <a:endParaRPr lang="en-US" sz="2000" dirty="0" smtClean="0"/>
          </a:p>
          <a:p>
            <a:pPr lvl="1">
              <a:lnSpc>
                <a:spcPct val="80000"/>
              </a:lnSpc>
            </a:pPr>
            <a:r>
              <a:rPr lang="en-US" sz="2000" dirty="0" smtClean="0"/>
              <a:t>Show the results of any new unit tests conducted since TRR.</a:t>
            </a:r>
            <a:endParaRPr lang="en-US" sz="2000" dirty="0"/>
          </a:p>
          <a:p>
            <a:pPr lvl="1">
              <a:lnSpc>
                <a:spcPct val="80000"/>
              </a:lnSpc>
            </a:pPr>
            <a:endParaRPr lang="en-US" sz="2000" dirty="0" smtClean="0"/>
          </a:p>
          <a:p>
            <a:pPr lvl="1">
              <a:lnSpc>
                <a:spcPct val="80000"/>
              </a:lnSpc>
            </a:pPr>
            <a:r>
              <a:rPr lang="en-US" sz="2000" dirty="0" smtClean="0"/>
              <a:t>Show that the N4RT delivery items (software, documentation, test data) are present and can fully meet the requirements described in DAP Document.</a:t>
            </a:r>
            <a:endParaRPr lang="en-US" sz="2000" dirty="0"/>
          </a:p>
          <a:p>
            <a:pPr lvl="1">
              <a:lnSpc>
                <a:spcPct val="80000"/>
              </a:lnSpc>
            </a:pPr>
            <a:endParaRPr lang="en-US" sz="2000" dirty="0"/>
          </a:p>
          <a:p>
            <a:pPr lvl="1">
              <a:lnSpc>
                <a:spcPct val="80000"/>
              </a:lnSpc>
            </a:pPr>
            <a:r>
              <a:rPr lang="en-US" sz="2000" dirty="0" smtClean="0"/>
              <a:t>Review the status of all the open review items, close any remaining risks, and identify any new risks.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20</a:t>
            </a:fld>
            <a:endParaRPr lang="en-US"/>
          </a:p>
        </p:txBody>
      </p:sp>
      <p:sp>
        <p:nvSpPr>
          <p:cNvPr id="5" name="Title 4"/>
          <p:cNvSpPr>
            <a:spLocks noGrp="1"/>
          </p:cNvSpPr>
          <p:nvPr>
            <p:ph type="title"/>
          </p:nvPr>
        </p:nvSpPr>
        <p:spPr>
          <a:xfrm>
            <a:off x="1295400" y="228600"/>
            <a:ext cx="6096000" cy="1143000"/>
          </a:xfrm>
        </p:spPr>
        <p:txBody>
          <a:bodyPr/>
          <a:lstStyle/>
          <a:p>
            <a:r>
              <a:rPr lang="en-US" dirty="0" smtClean="0">
                <a:solidFill>
                  <a:srgbClr val="FFFF00"/>
                </a:solidFill>
              </a:rPr>
              <a:t>Project Timeline (2)</a:t>
            </a:r>
            <a:endParaRPr lang="en-US" dirty="0">
              <a:solidFill>
                <a:srgbClr val="FFFF00"/>
              </a:solidFill>
            </a:endParaRPr>
          </a:p>
        </p:txBody>
      </p:sp>
      <p:pic>
        <p:nvPicPr>
          <p:cNvPr id="6" name="Picture 5" descr="NetCDF4_ppp2.png"/>
          <p:cNvPicPr>
            <a:picLocks noChangeAspect="1"/>
          </p:cNvPicPr>
          <p:nvPr/>
        </p:nvPicPr>
        <p:blipFill>
          <a:blip r:embed="rId3" cstate="print"/>
          <a:stretch>
            <a:fillRect/>
          </a:stretch>
        </p:blipFill>
        <p:spPr>
          <a:xfrm>
            <a:off x="0" y="1905000"/>
            <a:ext cx="9142857" cy="4572000"/>
          </a:xfrm>
          <a:prstGeom prst="rect">
            <a:avLst/>
          </a:prstGeom>
        </p:spPr>
      </p:pic>
      <p:sp>
        <p:nvSpPr>
          <p:cNvPr id="7" name="AutoShape 9"/>
          <p:cNvSpPr>
            <a:spLocks noChangeArrowheads="1"/>
          </p:cNvSpPr>
          <p:nvPr/>
        </p:nvSpPr>
        <p:spPr bwMode="auto">
          <a:xfrm rot="20893655">
            <a:off x="3208746" y="4618253"/>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8" name="Text Box 10"/>
          <p:cNvSpPr txBox="1">
            <a:spLocks noChangeArrowheads="1"/>
          </p:cNvSpPr>
          <p:nvPr/>
        </p:nvSpPr>
        <p:spPr bwMode="auto">
          <a:xfrm>
            <a:off x="4207211" y="44262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ARR 05/02/2012</a:t>
            </a:r>
            <a:endParaRPr lang="en-US" sz="1400" b="1" dirty="0"/>
          </a:p>
        </p:txBody>
      </p:sp>
      <p:sp>
        <p:nvSpPr>
          <p:cNvPr id="12" name="AutoShape 9"/>
          <p:cNvSpPr>
            <a:spLocks noChangeArrowheads="1"/>
          </p:cNvSpPr>
          <p:nvPr/>
        </p:nvSpPr>
        <p:spPr bwMode="auto">
          <a:xfrm rot="20306190">
            <a:off x="3203494" y="3886428"/>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3" name="Text Box 10"/>
          <p:cNvSpPr txBox="1">
            <a:spLocks noChangeArrowheads="1"/>
          </p:cNvSpPr>
          <p:nvPr/>
        </p:nvSpPr>
        <p:spPr bwMode="auto">
          <a:xfrm>
            <a:off x="4207211" y="36576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TRR 10/25/2011</a:t>
            </a:r>
            <a:endParaRPr lang="en-US" sz="1400" b="1" dirty="0"/>
          </a:p>
        </p:txBody>
      </p:sp>
      <p:sp>
        <p:nvSpPr>
          <p:cNvPr id="14" name="AutoShape 9"/>
          <p:cNvSpPr>
            <a:spLocks noChangeArrowheads="1"/>
          </p:cNvSpPr>
          <p:nvPr/>
        </p:nvSpPr>
        <p:spPr bwMode="auto">
          <a:xfrm rot="767435">
            <a:off x="3589239" y="5151941"/>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5" name="Text Box 10"/>
          <p:cNvSpPr txBox="1">
            <a:spLocks noChangeArrowheads="1"/>
          </p:cNvSpPr>
          <p:nvPr/>
        </p:nvSpPr>
        <p:spPr bwMode="auto">
          <a:xfrm>
            <a:off x="4648200" y="5105400"/>
            <a:ext cx="1066800" cy="738664"/>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DAP  1 Delivery 05/04/2012</a:t>
            </a:r>
            <a:endParaRPr lang="en-US" sz="1400" b="1" dirty="0"/>
          </a:p>
        </p:txBody>
      </p:sp>
      <p:sp>
        <p:nvSpPr>
          <p:cNvPr id="11" name="AutoShape 9"/>
          <p:cNvSpPr>
            <a:spLocks noChangeArrowheads="1"/>
          </p:cNvSpPr>
          <p:nvPr/>
        </p:nvSpPr>
        <p:spPr bwMode="auto">
          <a:xfrm rot="1262232">
            <a:off x="3388242" y="5710455"/>
            <a:ext cx="1295400" cy="237140"/>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6" name="Text Box 10"/>
          <p:cNvSpPr txBox="1">
            <a:spLocks noChangeArrowheads="1"/>
          </p:cNvSpPr>
          <p:nvPr/>
        </p:nvSpPr>
        <p:spPr bwMode="auto">
          <a:xfrm>
            <a:off x="3810000" y="5940623"/>
            <a:ext cx="1066800" cy="307777"/>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SCR TBD</a:t>
            </a:r>
            <a:endParaRPr lang="en-US"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21</a:t>
            </a:fld>
            <a:endParaRPr lang="en-US"/>
          </a:p>
        </p:txBody>
      </p:sp>
      <p:sp>
        <p:nvSpPr>
          <p:cNvPr id="5" name="Title 4"/>
          <p:cNvSpPr>
            <a:spLocks noGrp="1"/>
          </p:cNvSpPr>
          <p:nvPr>
            <p:ph type="title"/>
          </p:nvPr>
        </p:nvSpPr>
        <p:spPr/>
        <p:txBody>
          <a:bodyPr/>
          <a:lstStyle/>
          <a:p>
            <a:r>
              <a:rPr lang="en-US" dirty="0" smtClean="0">
                <a:solidFill>
                  <a:srgbClr val="FFFF00"/>
                </a:solidFill>
              </a:rPr>
              <a:t>Project Timeline (3)</a:t>
            </a:r>
            <a:endParaRPr lang="en-US" dirty="0">
              <a:solidFill>
                <a:srgbClr val="FFFF00"/>
              </a:solidFill>
            </a:endParaRPr>
          </a:p>
        </p:txBody>
      </p:sp>
      <p:pic>
        <p:nvPicPr>
          <p:cNvPr id="6" name="Picture 5" descr="NetCDF4_ppp4.png"/>
          <p:cNvPicPr>
            <a:picLocks noChangeAspect="1"/>
          </p:cNvPicPr>
          <p:nvPr/>
        </p:nvPicPr>
        <p:blipFill>
          <a:blip r:embed="rId3" cstate="print"/>
          <a:stretch>
            <a:fillRect/>
          </a:stretch>
        </p:blipFill>
        <p:spPr>
          <a:xfrm>
            <a:off x="0" y="1828800"/>
            <a:ext cx="9142857" cy="4800600"/>
          </a:xfrm>
          <a:prstGeom prst="rect">
            <a:avLst/>
          </a:prstGeom>
        </p:spPr>
      </p:pic>
      <p:sp>
        <p:nvSpPr>
          <p:cNvPr id="7" name="AutoShape 9"/>
          <p:cNvSpPr>
            <a:spLocks noChangeArrowheads="1"/>
          </p:cNvSpPr>
          <p:nvPr/>
        </p:nvSpPr>
        <p:spPr bwMode="auto">
          <a:xfrm rot="20323498">
            <a:off x="3351680" y="2436734"/>
            <a:ext cx="1295400" cy="237140"/>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8" name="Text Box 10"/>
          <p:cNvSpPr txBox="1">
            <a:spLocks noChangeArrowheads="1"/>
          </p:cNvSpPr>
          <p:nvPr/>
        </p:nvSpPr>
        <p:spPr bwMode="auto">
          <a:xfrm>
            <a:off x="3886200" y="21336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TRR 06/26/2012</a:t>
            </a:r>
            <a:endParaRPr lang="en-US" sz="1400" b="1" dirty="0"/>
          </a:p>
        </p:txBody>
      </p:sp>
      <p:sp>
        <p:nvSpPr>
          <p:cNvPr id="9" name="AutoShape 9"/>
          <p:cNvSpPr>
            <a:spLocks noChangeArrowheads="1"/>
          </p:cNvSpPr>
          <p:nvPr/>
        </p:nvSpPr>
        <p:spPr bwMode="auto">
          <a:xfrm rot="20014497">
            <a:off x="3184993" y="4645492"/>
            <a:ext cx="1142244" cy="244618"/>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0" name="Text Box 10"/>
          <p:cNvSpPr txBox="1">
            <a:spLocks noChangeArrowheads="1"/>
          </p:cNvSpPr>
          <p:nvPr/>
        </p:nvSpPr>
        <p:spPr bwMode="auto">
          <a:xfrm>
            <a:off x="3962400" y="42672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ARR 09/20/2012</a:t>
            </a:r>
            <a:endParaRPr lang="en-US" sz="1400" b="1" dirty="0"/>
          </a:p>
        </p:txBody>
      </p:sp>
      <p:sp>
        <p:nvSpPr>
          <p:cNvPr id="11" name="AutoShape 9"/>
          <p:cNvSpPr>
            <a:spLocks noChangeArrowheads="1"/>
          </p:cNvSpPr>
          <p:nvPr/>
        </p:nvSpPr>
        <p:spPr bwMode="auto">
          <a:xfrm>
            <a:off x="3570850" y="5155827"/>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2" name="Text Box 10"/>
          <p:cNvSpPr txBox="1">
            <a:spLocks noChangeArrowheads="1"/>
          </p:cNvSpPr>
          <p:nvPr/>
        </p:nvSpPr>
        <p:spPr bwMode="auto">
          <a:xfrm>
            <a:off x="4267200" y="5029200"/>
            <a:ext cx="1066800" cy="738664"/>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DAP  2 Delivery 09/24/2012</a:t>
            </a:r>
            <a:endParaRPr lang="en-US" sz="1400" b="1" dirty="0"/>
          </a:p>
        </p:txBody>
      </p:sp>
      <p:sp>
        <p:nvSpPr>
          <p:cNvPr id="13" name="AutoShape 9"/>
          <p:cNvSpPr>
            <a:spLocks noChangeArrowheads="1"/>
          </p:cNvSpPr>
          <p:nvPr/>
        </p:nvSpPr>
        <p:spPr bwMode="auto">
          <a:xfrm rot="21099195">
            <a:off x="3156698" y="3279403"/>
            <a:ext cx="1176350" cy="240757"/>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4" name="Text Box 10"/>
          <p:cNvSpPr txBox="1">
            <a:spLocks noChangeArrowheads="1"/>
          </p:cNvSpPr>
          <p:nvPr/>
        </p:nvSpPr>
        <p:spPr bwMode="auto">
          <a:xfrm>
            <a:off x="3810000" y="31242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SCR 07/03/2012</a:t>
            </a:r>
            <a:endParaRPr lang="en-US"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22</a:t>
            </a:fld>
            <a:endParaRPr lang="en-US"/>
          </a:p>
        </p:txBody>
      </p:sp>
      <p:sp>
        <p:nvSpPr>
          <p:cNvPr id="5" name="Title 4"/>
          <p:cNvSpPr>
            <a:spLocks noGrp="1"/>
          </p:cNvSpPr>
          <p:nvPr>
            <p:ph type="title"/>
          </p:nvPr>
        </p:nvSpPr>
        <p:spPr/>
        <p:txBody>
          <a:bodyPr/>
          <a:lstStyle/>
          <a:p>
            <a:r>
              <a:rPr lang="en-US" dirty="0" smtClean="0">
                <a:solidFill>
                  <a:srgbClr val="FFFF00"/>
                </a:solidFill>
              </a:rPr>
              <a:t>Project Timeline (4)</a:t>
            </a:r>
            <a:endParaRPr lang="en-US" dirty="0">
              <a:solidFill>
                <a:srgbClr val="FFFF00"/>
              </a:solidFill>
            </a:endParaRPr>
          </a:p>
        </p:txBody>
      </p:sp>
      <p:pic>
        <p:nvPicPr>
          <p:cNvPr id="7" name="Picture 6" descr="NetCDF4_pp3.png"/>
          <p:cNvPicPr>
            <a:picLocks noChangeAspect="1"/>
          </p:cNvPicPr>
          <p:nvPr/>
        </p:nvPicPr>
        <p:blipFill>
          <a:blip r:embed="rId3" cstate="print"/>
          <a:stretch>
            <a:fillRect/>
          </a:stretch>
        </p:blipFill>
        <p:spPr>
          <a:xfrm>
            <a:off x="571" y="1828800"/>
            <a:ext cx="9142857" cy="4800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23</a:t>
            </a:fld>
            <a:endParaRPr lang="en-US"/>
          </a:p>
        </p:txBody>
      </p:sp>
      <p:sp>
        <p:nvSpPr>
          <p:cNvPr id="5" name="Title 4"/>
          <p:cNvSpPr>
            <a:spLocks noGrp="1"/>
          </p:cNvSpPr>
          <p:nvPr>
            <p:ph type="title"/>
          </p:nvPr>
        </p:nvSpPr>
        <p:spPr/>
        <p:txBody>
          <a:bodyPr/>
          <a:lstStyle/>
          <a:p>
            <a:r>
              <a:rPr lang="en-US" dirty="0" smtClean="0">
                <a:solidFill>
                  <a:srgbClr val="FFFF00"/>
                </a:solidFill>
              </a:rPr>
              <a:t>Project Timeline (5)</a:t>
            </a:r>
            <a:endParaRPr lang="en-US" dirty="0">
              <a:solidFill>
                <a:srgbClr val="FFFF00"/>
              </a:solidFill>
            </a:endParaRPr>
          </a:p>
        </p:txBody>
      </p:sp>
      <p:pic>
        <p:nvPicPr>
          <p:cNvPr id="6" name="Picture 5" descr="NetCDF4_ppp4.png"/>
          <p:cNvPicPr>
            <a:picLocks noChangeAspect="1"/>
          </p:cNvPicPr>
          <p:nvPr/>
        </p:nvPicPr>
        <p:blipFill>
          <a:blip r:embed="rId3" cstate="print"/>
          <a:stretch>
            <a:fillRect/>
          </a:stretch>
        </p:blipFill>
        <p:spPr>
          <a:xfrm>
            <a:off x="0" y="1828800"/>
            <a:ext cx="9142857" cy="4876800"/>
          </a:xfrm>
          <a:prstGeom prst="rect">
            <a:avLst/>
          </a:prstGeom>
        </p:spPr>
      </p:pic>
      <p:sp>
        <p:nvSpPr>
          <p:cNvPr id="7" name="AutoShape 9"/>
          <p:cNvSpPr>
            <a:spLocks noChangeArrowheads="1"/>
          </p:cNvSpPr>
          <p:nvPr/>
        </p:nvSpPr>
        <p:spPr bwMode="auto">
          <a:xfrm rot="20494967">
            <a:off x="3278281" y="2616416"/>
            <a:ext cx="1161656" cy="214281"/>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8" name="Text Box 10"/>
          <p:cNvSpPr txBox="1">
            <a:spLocks noChangeArrowheads="1"/>
          </p:cNvSpPr>
          <p:nvPr/>
        </p:nvSpPr>
        <p:spPr bwMode="auto">
          <a:xfrm>
            <a:off x="3962400" y="23622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TRR 11/19/2012</a:t>
            </a:r>
            <a:endParaRPr lang="en-US" sz="1400" b="1" dirty="0"/>
          </a:p>
        </p:txBody>
      </p:sp>
      <p:sp>
        <p:nvSpPr>
          <p:cNvPr id="9" name="AutoShape 9"/>
          <p:cNvSpPr>
            <a:spLocks noChangeArrowheads="1"/>
          </p:cNvSpPr>
          <p:nvPr/>
        </p:nvSpPr>
        <p:spPr bwMode="auto">
          <a:xfrm rot="20631416">
            <a:off x="3489793" y="4874093"/>
            <a:ext cx="1142244" cy="244618"/>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0" name="Text Box 10"/>
          <p:cNvSpPr txBox="1">
            <a:spLocks noChangeArrowheads="1"/>
          </p:cNvSpPr>
          <p:nvPr/>
        </p:nvSpPr>
        <p:spPr bwMode="auto">
          <a:xfrm>
            <a:off x="4114800" y="45720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ARR 02/11/2013</a:t>
            </a:r>
            <a:endParaRPr lang="en-US" sz="1400" b="1" dirty="0"/>
          </a:p>
        </p:txBody>
      </p:sp>
      <p:sp>
        <p:nvSpPr>
          <p:cNvPr id="11" name="AutoShape 9"/>
          <p:cNvSpPr>
            <a:spLocks noChangeArrowheads="1"/>
          </p:cNvSpPr>
          <p:nvPr/>
        </p:nvSpPr>
        <p:spPr bwMode="auto">
          <a:xfrm>
            <a:off x="3670291" y="5334000"/>
            <a:ext cx="1295400" cy="263525"/>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2" name="Text Box 10"/>
          <p:cNvSpPr txBox="1">
            <a:spLocks noChangeArrowheads="1"/>
          </p:cNvSpPr>
          <p:nvPr/>
        </p:nvSpPr>
        <p:spPr bwMode="auto">
          <a:xfrm>
            <a:off x="4419600" y="5181600"/>
            <a:ext cx="1066800" cy="738664"/>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DAP  3 Delivery 02/27/2013</a:t>
            </a:r>
            <a:endParaRPr lang="en-US" sz="1400" b="1" dirty="0"/>
          </a:p>
        </p:txBody>
      </p:sp>
      <p:sp>
        <p:nvSpPr>
          <p:cNvPr id="13" name="AutoShape 9"/>
          <p:cNvSpPr>
            <a:spLocks noChangeArrowheads="1"/>
          </p:cNvSpPr>
          <p:nvPr/>
        </p:nvSpPr>
        <p:spPr bwMode="auto">
          <a:xfrm rot="21244689">
            <a:off x="3056776" y="3495192"/>
            <a:ext cx="1295400" cy="237140"/>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4" name="Text Box 10"/>
          <p:cNvSpPr txBox="1">
            <a:spLocks noChangeArrowheads="1"/>
          </p:cNvSpPr>
          <p:nvPr/>
        </p:nvSpPr>
        <p:spPr bwMode="auto">
          <a:xfrm>
            <a:off x="3962400" y="32766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SCR 11/26/2012</a:t>
            </a:r>
            <a:endParaRPr lang="en-US" sz="1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24</a:t>
            </a:fld>
            <a:endParaRPr lang="en-US"/>
          </a:p>
        </p:txBody>
      </p:sp>
      <p:sp>
        <p:nvSpPr>
          <p:cNvPr id="5" name="Title 4"/>
          <p:cNvSpPr>
            <a:spLocks noGrp="1"/>
          </p:cNvSpPr>
          <p:nvPr>
            <p:ph type="title"/>
          </p:nvPr>
        </p:nvSpPr>
        <p:spPr/>
        <p:txBody>
          <a:bodyPr/>
          <a:lstStyle/>
          <a:p>
            <a:r>
              <a:rPr lang="en-US" dirty="0" smtClean="0">
                <a:solidFill>
                  <a:srgbClr val="FFFF00"/>
                </a:solidFill>
              </a:rPr>
              <a:t>Project Timeline (6)</a:t>
            </a:r>
            <a:endParaRPr lang="en-US" dirty="0">
              <a:solidFill>
                <a:srgbClr val="FFFF00"/>
              </a:solidFill>
            </a:endParaRPr>
          </a:p>
        </p:txBody>
      </p:sp>
      <p:pic>
        <p:nvPicPr>
          <p:cNvPr id="6" name="Picture 5" descr="NetCDF4_p5.png"/>
          <p:cNvPicPr>
            <a:picLocks noChangeAspect="1"/>
          </p:cNvPicPr>
          <p:nvPr/>
        </p:nvPicPr>
        <p:blipFill>
          <a:blip r:embed="rId3" cstate="print"/>
          <a:stretch>
            <a:fillRect/>
          </a:stretch>
        </p:blipFill>
        <p:spPr>
          <a:xfrm>
            <a:off x="571" y="2133600"/>
            <a:ext cx="9142857" cy="4267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606A8E-983E-45FA-B061-487A18F2BB45}" type="slidenum">
              <a:rPr lang="en-US"/>
              <a:pPr>
                <a:defRPr/>
              </a:pPr>
              <a:t>25</a:t>
            </a:fld>
            <a:endParaRPr lang="en-US"/>
          </a:p>
        </p:txBody>
      </p:sp>
      <p:sp>
        <p:nvSpPr>
          <p:cNvPr id="5" name="Title 4"/>
          <p:cNvSpPr>
            <a:spLocks noGrp="1"/>
          </p:cNvSpPr>
          <p:nvPr>
            <p:ph type="title"/>
          </p:nvPr>
        </p:nvSpPr>
        <p:spPr/>
        <p:txBody>
          <a:bodyPr/>
          <a:lstStyle/>
          <a:p>
            <a:r>
              <a:rPr lang="en-US" dirty="0" smtClean="0">
                <a:solidFill>
                  <a:srgbClr val="FFFF00"/>
                </a:solidFill>
              </a:rPr>
              <a:t>Project Timeline (7)</a:t>
            </a:r>
            <a:endParaRPr lang="en-US" dirty="0">
              <a:solidFill>
                <a:srgbClr val="FFFF00"/>
              </a:solidFill>
            </a:endParaRPr>
          </a:p>
        </p:txBody>
      </p:sp>
      <p:pic>
        <p:nvPicPr>
          <p:cNvPr id="7" name="Picture 6" descr="NetCDF4_ppp6.png"/>
          <p:cNvPicPr>
            <a:picLocks noChangeAspect="1"/>
          </p:cNvPicPr>
          <p:nvPr/>
        </p:nvPicPr>
        <p:blipFill>
          <a:blip r:embed="rId3" cstate="print"/>
          <a:stretch>
            <a:fillRect/>
          </a:stretch>
        </p:blipFill>
        <p:spPr>
          <a:xfrm>
            <a:off x="1143" y="1828800"/>
            <a:ext cx="9142857" cy="4800599"/>
          </a:xfrm>
          <a:prstGeom prst="rect">
            <a:avLst/>
          </a:prstGeom>
        </p:spPr>
      </p:pic>
      <p:sp>
        <p:nvSpPr>
          <p:cNvPr id="6" name="AutoShape 9"/>
          <p:cNvSpPr>
            <a:spLocks noChangeArrowheads="1"/>
          </p:cNvSpPr>
          <p:nvPr/>
        </p:nvSpPr>
        <p:spPr bwMode="auto">
          <a:xfrm rot="20676131">
            <a:off x="2975077" y="4775744"/>
            <a:ext cx="1295400" cy="236180"/>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8" name="Text Box 10"/>
          <p:cNvSpPr txBox="1">
            <a:spLocks noChangeArrowheads="1"/>
          </p:cNvSpPr>
          <p:nvPr/>
        </p:nvSpPr>
        <p:spPr bwMode="auto">
          <a:xfrm>
            <a:off x="3429000" y="46482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ARR 05/06/2013</a:t>
            </a:r>
            <a:endParaRPr lang="en-US" sz="1400" b="1" dirty="0"/>
          </a:p>
        </p:txBody>
      </p:sp>
      <p:sp>
        <p:nvSpPr>
          <p:cNvPr id="9" name="AutoShape 9"/>
          <p:cNvSpPr>
            <a:spLocks noChangeArrowheads="1"/>
          </p:cNvSpPr>
          <p:nvPr/>
        </p:nvSpPr>
        <p:spPr bwMode="auto">
          <a:xfrm rot="20044492">
            <a:off x="2755798" y="2460191"/>
            <a:ext cx="1295400" cy="240540"/>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0" name="Text Box 10"/>
          <p:cNvSpPr txBox="1">
            <a:spLocks noChangeArrowheads="1"/>
          </p:cNvSpPr>
          <p:nvPr/>
        </p:nvSpPr>
        <p:spPr bwMode="auto">
          <a:xfrm>
            <a:off x="3200400" y="205740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TRR 02/04/2013</a:t>
            </a:r>
            <a:endParaRPr lang="en-US" sz="1400" b="1" dirty="0"/>
          </a:p>
        </p:txBody>
      </p:sp>
      <p:sp>
        <p:nvSpPr>
          <p:cNvPr id="11" name="AutoShape 9"/>
          <p:cNvSpPr>
            <a:spLocks noChangeArrowheads="1"/>
          </p:cNvSpPr>
          <p:nvPr/>
        </p:nvSpPr>
        <p:spPr bwMode="auto">
          <a:xfrm>
            <a:off x="3052629" y="5228994"/>
            <a:ext cx="1295400" cy="227019"/>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2" name="Text Box 10"/>
          <p:cNvSpPr txBox="1">
            <a:spLocks noChangeArrowheads="1"/>
          </p:cNvSpPr>
          <p:nvPr/>
        </p:nvSpPr>
        <p:spPr bwMode="auto">
          <a:xfrm>
            <a:off x="3581400" y="5257800"/>
            <a:ext cx="1066800" cy="738664"/>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DAP  4 Delivery 05/13/2013</a:t>
            </a:r>
            <a:endParaRPr lang="en-US" sz="1400" b="1" dirty="0"/>
          </a:p>
        </p:txBody>
      </p:sp>
      <p:sp>
        <p:nvSpPr>
          <p:cNvPr id="13" name="AutoShape 9"/>
          <p:cNvSpPr>
            <a:spLocks noChangeArrowheads="1"/>
          </p:cNvSpPr>
          <p:nvPr/>
        </p:nvSpPr>
        <p:spPr bwMode="auto">
          <a:xfrm rot="281997">
            <a:off x="2448702" y="3362839"/>
            <a:ext cx="1295400" cy="240540"/>
          </a:xfrm>
          <a:prstGeom prst="leftArrow">
            <a:avLst>
              <a:gd name="adj1" fmla="val 50000"/>
              <a:gd name="adj2" fmla="val 122892"/>
            </a:avLst>
          </a:prstGeom>
          <a:solidFill>
            <a:srgbClr val="FF00FF"/>
          </a:solidFill>
          <a:ln w="12700">
            <a:solidFill>
              <a:schemeClr val="tx1"/>
            </a:solidFill>
            <a:miter lim="800000"/>
            <a:headEnd type="none" w="sm" len="sm"/>
            <a:tailEnd type="none" w="sm" len="sm"/>
          </a:ln>
          <a:effectLst/>
        </p:spPr>
        <p:txBody>
          <a:bodyPr wrap="none" anchor="ctr"/>
          <a:lstStyle/>
          <a:p>
            <a:pPr algn="ctr"/>
            <a:endParaRPr lang="en-US">
              <a:solidFill>
                <a:srgbClr val="F8F8F8"/>
              </a:solidFill>
            </a:endParaRPr>
          </a:p>
        </p:txBody>
      </p:sp>
      <p:sp>
        <p:nvSpPr>
          <p:cNvPr id="14" name="Text Box 10"/>
          <p:cNvSpPr txBox="1">
            <a:spLocks noChangeArrowheads="1"/>
          </p:cNvSpPr>
          <p:nvPr/>
        </p:nvSpPr>
        <p:spPr bwMode="auto">
          <a:xfrm>
            <a:off x="3124200" y="3362980"/>
            <a:ext cx="1066800" cy="523220"/>
          </a:xfrm>
          <a:prstGeom prst="rect">
            <a:avLst/>
          </a:prstGeom>
          <a:solidFill>
            <a:srgbClr val="FF00FF"/>
          </a:solidFill>
          <a:ln w="12700">
            <a:noFill/>
            <a:miter lim="800000"/>
            <a:headEnd type="none" w="sm" len="sm"/>
            <a:tailEnd type="none" w="sm" len="sm"/>
          </a:ln>
          <a:effectLst/>
        </p:spPr>
        <p:txBody>
          <a:bodyPr wrap="square">
            <a:spAutoFit/>
          </a:bodyPr>
          <a:lstStyle/>
          <a:p>
            <a:pPr algn="ctr">
              <a:spcBef>
                <a:spcPct val="50000"/>
              </a:spcBef>
            </a:pPr>
            <a:r>
              <a:rPr lang="en-US" sz="1400" b="1" dirty="0" smtClean="0"/>
              <a:t>SCR 03/25/2013</a:t>
            </a:r>
            <a:endParaRPr lang="en-US" sz="1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6C8E8A57-B813-45EA-86A0-55ABEC0A591F}" type="slidenum">
              <a:rPr lang="en-US"/>
              <a:pPr>
                <a:defRPr/>
              </a:pPr>
              <a:t>26</a:t>
            </a:fld>
            <a:endParaRPr lang="en-US"/>
          </a:p>
        </p:txBody>
      </p:sp>
      <p:sp>
        <p:nvSpPr>
          <p:cNvPr id="1374210" name="Rectangle 2"/>
          <p:cNvSpPr>
            <a:spLocks noGrp="1" noChangeArrowheads="1"/>
          </p:cNvSpPr>
          <p:nvPr>
            <p:ph type="title"/>
          </p:nvPr>
        </p:nvSpPr>
        <p:spPr>
          <a:xfrm>
            <a:off x="1295400" y="76200"/>
            <a:ext cx="6781800" cy="1143000"/>
          </a:xfrm>
          <a:noFill/>
          <a:ln/>
        </p:spPr>
        <p:txBody>
          <a:bodyPr/>
          <a:lstStyle/>
          <a:p>
            <a:r>
              <a:rPr lang="en-US" sz="4000" dirty="0" smtClean="0">
                <a:solidFill>
                  <a:srgbClr val="FFFF00"/>
                </a:solidFill>
              </a:rPr>
              <a:t>N4RT ARR Entry </a:t>
            </a:r>
            <a:r>
              <a:rPr lang="en-US" sz="4000" dirty="0">
                <a:solidFill>
                  <a:srgbClr val="FFFF00"/>
                </a:solidFill>
              </a:rPr>
              <a:t>Criteria</a:t>
            </a:r>
            <a:endParaRPr lang="en-US" sz="3600" dirty="0">
              <a:solidFill>
                <a:srgbClr val="FFFF00"/>
              </a:solidFill>
            </a:endParaRPr>
          </a:p>
        </p:txBody>
      </p:sp>
      <p:sp>
        <p:nvSpPr>
          <p:cNvPr id="1374211" name="Rectangle 3"/>
          <p:cNvSpPr>
            <a:spLocks noGrp="1" noChangeArrowheads="1"/>
          </p:cNvSpPr>
          <p:nvPr>
            <p:ph type="body" idx="1"/>
          </p:nvPr>
        </p:nvSpPr>
        <p:spPr>
          <a:xfrm>
            <a:off x="228600" y="1752600"/>
            <a:ext cx="8534400" cy="4876800"/>
          </a:xfrm>
          <a:noFill/>
          <a:ln/>
        </p:spPr>
        <p:txBody>
          <a:bodyPr/>
          <a:lstStyle/>
          <a:p>
            <a:pPr>
              <a:lnSpc>
                <a:spcPct val="80000"/>
              </a:lnSpc>
            </a:pPr>
            <a:r>
              <a:rPr lang="en-US" sz="1600" dirty="0" smtClean="0"/>
              <a:t>TRR Report (Review Item Disposition) </a:t>
            </a:r>
            <a:r>
              <a:rPr lang="en-US" sz="1600" dirty="0" smtClean="0">
                <a:solidFill>
                  <a:srgbClr val="FF8A3B"/>
                </a:solidFill>
              </a:rPr>
              <a:t>http://www.star.nesdis.noaa.gov/smcd/spb/iosspdt/qadocs/N4RT_ARR/N4RT_TRR_Review_Item_Disposition.xlsx</a:t>
            </a:r>
            <a:endParaRPr lang="en-US" sz="1600" dirty="0">
              <a:solidFill>
                <a:srgbClr val="FF8A3B"/>
              </a:solidFill>
            </a:endParaRPr>
          </a:p>
          <a:p>
            <a:pPr lvl="1">
              <a:lnSpc>
                <a:spcPct val="80000"/>
              </a:lnSpc>
            </a:pPr>
            <a:r>
              <a:rPr lang="en-US" sz="1400" dirty="0" smtClean="0"/>
              <a:t>PDR </a:t>
            </a:r>
            <a:r>
              <a:rPr lang="en-US" sz="1400" dirty="0"/>
              <a:t>Risks and Actions</a:t>
            </a:r>
          </a:p>
          <a:p>
            <a:pPr lvl="1">
              <a:lnSpc>
                <a:spcPct val="80000"/>
              </a:lnSpc>
            </a:pPr>
            <a:r>
              <a:rPr lang="en-US" sz="1400" dirty="0"/>
              <a:t>CDR Risks and Actions</a:t>
            </a:r>
          </a:p>
          <a:p>
            <a:pPr lvl="1">
              <a:lnSpc>
                <a:spcPct val="80000"/>
              </a:lnSpc>
            </a:pPr>
            <a:r>
              <a:rPr lang="en-US" sz="1400" dirty="0" smtClean="0"/>
              <a:t>TRR Risks and Actions</a:t>
            </a:r>
          </a:p>
          <a:p>
            <a:pPr lvl="1">
              <a:lnSpc>
                <a:spcPct val="80000"/>
              </a:lnSpc>
            </a:pPr>
            <a:endParaRPr lang="en-US" sz="1600" dirty="0"/>
          </a:p>
          <a:p>
            <a:pPr>
              <a:lnSpc>
                <a:spcPct val="80000"/>
              </a:lnSpc>
            </a:pPr>
            <a:r>
              <a:rPr lang="en-US" sz="1600" dirty="0"/>
              <a:t>Updated </a:t>
            </a:r>
            <a:r>
              <a:rPr lang="en-US" sz="1600" dirty="0" smtClean="0"/>
              <a:t>TRR Presentation </a:t>
            </a:r>
            <a:r>
              <a:rPr lang="en-US" sz="1600" dirty="0" smtClean="0">
                <a:solidFill>
                  <a:srgbClr val="FF8A3B"/>
                </a:solidFill>
              </a:rPr>
              <a:t>http://www.star.nesdis.noaa.gov/smcd/spb/iosspdt/qadocs/N4RT_ARR/N4RT_TRR_Phase1_SDR_Products.pptx</a:t>
            </a:r>
          </a:p>
          <a:p>
            <a:pPr>
              <a:lnSpc>
                <a:spcPct val="80000"/>
              </a:lnSpc>
            </a:pPr>
            <a:endParaRPr lang="en-US" sz="1600" dirty="0" smtClean="0"/>
          </a:p>
          <a:p>
            <a:pPr>
              <a:lnSpc>
                <a:spcPct val="80000"/>
              </a:lnSpc>
            </a:pPr>
            <a:r>
              <a:rPr lang="en-US" sz="1600" dirty="0" smtClean="0"/>
              <a:t>Updated Requirements Allocation Document </a:t>
            </a:r>
            <a:r>
              <a:rPr lang="en-US" sz="1600" dirty="0" smtClean="0">
                <a:solidFill>
                  <a:srgbClr val="FF8A3B"/>
                </a:solidFill>
              </a:rPr>
              <a:t>http://www.star.nesdis.noaa.gov/smcd/spb/iosspdt/qadocs/N4RT_ARR/N4RT_RAD_v1.3.docx</a:t>
            </a:r>
            <a:endParaRPr lang="en-US" sz="1600" dirty="0">
              <a:solidFill>
                <a:srgbClr val="FF8A3B"/>
              </a:solidFill>
            </a:endParaRPr>
          </a:p>
          <a:p>
            <a:pPr>
              <a:lnSpc>
                <a:spcPct val="80000"/>
              </a:lnSpc>
            </a:pPr>
            <a:endParaRPr lang="en-US" sz="1600" dirty="0"/>
          </a:p>
          <a:p>
            <a:pPr>
              <a:lnSpc>
                <a:spcPct val="80000"/>
              </a:lnSpc>
            </a:pPr>
            <a:r>
              <a:rPr lang="en-US" sz="1600" dirty="0" smtClean="0"/>
              <a:t>ARR Presentation </a:t>
            </a:r>
            <a:r>
              <a:rPr lang="en-US" sz="1600" dirty="0" smtClean="0">
                <a:solidFill>
                  <a:srgbClr val="FF8A3B"/>
                </a:solidFill>
              </a:rPr>
              <a:t>http://www.star.nesdis.noaa.gov/smcd/spb/iosspdt/qadocs/N4RT_ARR/N4RT_ARD_Phase1_SDR_Products.pptx</a:t>
            </a:r>
          </a:p>
          <a:p>
            <a:pPr>
              <a:lnSpc>
                <a:spcPct val="80000"/>
              </a:lnSpc>
            </a:pPr>
            <a:endParaRPr lang="en-US" sz="1600" dirty="0" smtClean="0"/>
          </a:p>
          <a:p>
            <a:pPr>
              <a:lnSpc>
                <a:spcPct val="80000"/>
              </a:lnSpc>
            </a:pPr>
            <a:r>
              <a:rPr lang="en-US" sz="1600" dirty="0" smtClean="0"/>
              <a:t>N4RT DAP is ready at: </a:t>
            </a:r>
            <a:r>
              <a:rPr lang="en-US" sz="1600" dirty="0" smtClean="0">
                <a:solidFill>
                  <a:srgbClr val="FF8A3B"/>
                </a:solidFill>
              </a:rPr>
              <a:t>http://www.star.nesdis.noaa.gov/smcd/spb/iosspdt/qadocs/N4RT_ARR/ N4RT_Phase1_SDR_v1-0_20120502.tar.gz</a:t>
            </a:r>
            <a:endParaRPr lang="en-US"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BF99FACC-712D-4E8F-9DA6-4159D75EA094}" type="slidenum">
              <a:rPr lang="en-US"/>
              <a:pPr>
                <a:defRPr/>
              </a:pPr>
              <a:t>27</a:t>
            </a:fld>
            <a:endParaRPr lang="en-US"/>
          </a:p>
        </p:txBody>
      </p:sp>
      <p:sp>
        <p:nvSpPr>
          <p:cNvPr id="1376258" name="Rectangle 2"/>
          <p:cNvSpPr>
            <a:spLocks noGrp="1" noChangeArrowheads="1"/>
          </p:cNvSpPr>
          <p:nvPr>
            <p:ph type="title"/>
          </p:nvPr>
        </p:nvSpPr>
        <p:spPr>
          <a:xfrm>
            <a:off x="1295400" y="152400"/>
            <a:ext cx="6781800" cy="1143000"/>
          </a:xfrm>
          <a:noFill/>
          <a:ln/>
        </p:spPr>
        <p:txBody>
          <a:bodyPr/>
          <a:lstStyle/>
          <a:p>
            <a:r>
              <a:rPr lang="en-US" sz="4000" dirty="0" smtClean="0"/>
              <a:t>N4RT TRR</a:t>
            </a:r>
            <a:r>
              <a:rPr lang="en-US" sz="4000" dirty="0"/>
              <a:t/>
            </a:r>
            <a:br>
              <a:rPr lang="en-US" sz="4000" dirty="0"/>
            </a:br>
            <a:r>
              <a:rPr lang="en-US" sz="4000" dirty="0"/>
              <a:t> Exit Criteria</a:t>
            </a:r>
          </a:p>
        </p:txBody>
      </p:sp>
      <p:sp>
        <p:nvSpPr>
          <p:cNvPr id="1376259" name="Rectangle 3"/>
          <p:cNvSpPr>
            <a:spLocks noGrp="1" noChangeArrowheads="1"/>
          </p:cNvSpPr>
          <p:nvPr>
            <p:ph type="body" idx="1"/>
          </p:nvPr>
        </p:nvSpPr>
        <p:spPr>
          <a:xfrm>
            <a:off x="457200" y="1905000"/>
            <a:ext cx="8305800" cy="4114800"/>
          </a:xfrm>
          <a:noFill/>
          <a:ln/>
        </p:spPr>
        <p:txBody>
          <a:bodyPr/>
          <a:lstStyle/>
          <a:p>
            <a:r>
              <a:rPr lang="en-US" dirty="0" smtClean="0"/>
              <a:t>Algorithm </a:t>
            </a:r>
            <a:r>
              <a:rPr lang="en-US" dirty="0"/>
              <a:t>Readiness Review Report</a:t>
            </a:r>
          </a:p>
          <a:p>
            <a:pPr lvl="1"/>
            <a:r>
              <a:rPr lang="en-US" dirty="0"/>
              <a:t>The </a:t>
            </a:r>
            <a:r>
              <a:rPr lang="en-US" dirty="0" smtClean="0"/>
              <a:t>ARR </a:t>
            </a:r>
            <a:r>
              <a:rPr lang="en-US" dirty="0"/>
              <a:t>Report </a:t>
            </a:r>
            <a:r>
              <a:rPr lang="en-US" dirty="0" smtClean="0"/>
              <a:t>(ARRR</a:t>
            </a:r>
            <a:r>
              <a:rPr lang="en-US" dirty="0"/>
              <a:t>), a standard artifact of the STAR Enterprise Process Lifecycle (EPL), will be compiled after the </a:t>
            </a:r>
            <a:r>
              <a:rPr lang="en-US" dirty="0" smtClean="0"/>
              <a:t>ARR</a:t>
            </a:r>
            <a:endParaRPr lang="en-US" dirty="0"/>
          </a:p>
          <a:p>
            <a:pPr lvl="1"/>
            <a:r>
              <a:rPr lang="en-US" dirty="0"/>
              <a:t>The report will contain:</a:t>
            </a:r>
          </a:p>
          <a:p>
            <a:pPr lvl="2"/>
            <a:r>
              <a:rPr lang="en-US" dirty="0" smtClean="0"/>
              <a:t>Review Item Disposition containing all risks, actions and comments</a:t>
            </a:r>
            <a:endParaRPr lang="en-US" dirty="0"/>
          </a:p>
          <a:p>
            <a:pPr lvl="2"/>
            <a:r>
              <a:rPr lang="en-US" dirty="0" smtClean="0"/>
              <a:t>Updated ARR </a:t>
            </a:r>
            <a:r>
              <a:rPr lang="en-US" dirty="0"/>
              <a:t>presentation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28</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effectLst/>
              </a:rPr>
              <a:t>Introduction</a:t>
            </a:r>
          </a:p>
          <a:p>
            <a:pPr marL="533400" indent="-533400"/>
            <a:r>
              <a:rPr lang="en-US" dirty="0" smtClean="0">
                <a:solidFill>
                  <a:srgbClr val="FF8A3B"/>
                </a:solidFill>
              </a:rPr>
              <a:t>TRR</a:t>
            </a:r>
            <a:r>
              <a:rPr lang="en-US" dirty="0" smtClean="0">
                <a:solidFill>
                  <a:srgbClr val="FF8A3B"/>
                </a:solidFill>
                <a:effectLst/>
              </a:rPr>
              <a:t> Report</a:t>
            </a:r>
            <a:endParaRPr lang="en-US" dirty="0">
              <a:solidFill>
                <a:srgbClr val="FF8A3B"/>
              </a:solidFill>
              <a:effectLst/>
            </a:endParaRPr>
          </a:p>
          <a:p>
            <a:pPr marL="533400" indent="-533400"/>
            <a:r>
              <a:rPr lang="en-US" dirty="0" smtClean="0">
                <a:effectLst/>
              </a:rPr>
              <a:t>Updated Requirements</a:t>
            </a:r>
          </a:p>
          <a:p>
            <a:pPr marL="533400" indent="-533400"/>
            <a:r>
              <a:rPr lang="en-US" dirty="0" smtClean="0"/>
              <a:t>Phase 1 Software Architecture</a:t>
            </a:r>
            <a:endParaRPr lang="en-US" dirty="0" smtClean="0">
              <a:effectLst/>
            </a:endParaRPr>
          </a:p>
          <a:p>
            <a:pPr marL="533400" indent="-533400"/>
            <a:r>
              <a:rPr lang="en-US" dirty="0" smtClean="0">
                <a:effectLst/>
              </a:rPr>
              <a:t>Software Readiness</a:t>
            </a:r>
          </a:p>
          <a:p>
            <a:pPr marL="533400" indent="-533400"/>
            <a:r>
              <a:rPr lang="en-US" dirty="0" smtClean="0">
                <a:effectLst/>
              </a:rPr>
              <a:t>Risk Summary</a:t>
            </a:r>
            <a:endParaRPr lang="en-US" dirty="0">
              <a:effectLst/>
            </a:endParaRPr>
          </a:p>
          <a:p>
            <a:pPr marL="533400" indent="-533400"/>
            <a:r>
              <a:rPr lang="en-US" dirty="0">
                <a:effectLst/>
              </a:rPr>
              <a:t>Summary and </a:t>
            </a:r>
            <a:r>
              <a:rPr lang="en-US" dirty="0" smtClean="0">
                <a:effectLst/>
              </a:rPr>
              <a:t>Conclusions</a:t>
            </a:r>
            <a:endParaRPr lang="en-US" dirty="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a:xfrm>
            <a:off x="6553200" y="6248400"/>
            <a:ext cx="1905000" cy="457200"/>
          </a:xfrm>
          <a:prstGeom prst="rect">
            <a:avLst/>
          </a:prstGeom>
        </p:spPr>
        <p:txBody>
          <a:bodyPr/>
          <a:lstStyle/>
          <a:p>
            <a:fld id="{E38BE6FE-0877-4467-9C4A-1F392FE7D19A}" type="slidenum">
              <a:rPr lang="en-US"/>
              <a:pPr/>
              <a:t>29</a:t>
            </a:fld>
            <a:endParaRPr lang="en-US"/>
          </a:p>
        </p:txBody>
      </p:sp>
      <p:sp>
        <p:nvSpPr>
          <p:cNvPr id="1776642" name="Rectangle 2"/>
          <p:cNvSpPr>
            <a:spLocks noGrp="1" noChangeArrowheads="1"/>
          </p:cNvSpPr>
          <p:nvPr>
            <p:ph type="body" idx="1"/>
          </p:nvPr>
        </p:nvSpPr>
        <p:spPr>
          <a:xfrm>
            <a:off x="685800" y="1752600"/>
            <a:ext cx="7924800" cy="4343400"/>
          </a:xfrm>
          <a:noFill/>
          <a:ln/>
        </p:spPr>
        <p:txBody>
          <a:bodyPr/>
          <a:lstStyle/>
          <a:p>
            <a:pPr algn="ctr">
              <a:buFont typeface="Symbol" pitchFamily="18" charset="2"/>
              <a:buNone/>
            </a:pPr>
            <a:r>
              <a:rPr lang="en-US" sz="4000" b="1" dirty="0">
                <a:solidFill>
                  <a:srgbClr val="FFFF00"/>
                </a:solidFill>
                <a:latin typeface="Book Antiqua" pitchFamily="18" charset="0"/>
              </a:rPr>
              <a:t>Section 2 – </a:t>
            </a:r>
          </a:p>
          <a:p>
            <a:pPr marL="0" indent="0" algn="ctr">
              <a:buFont typeface="Symbol" pitchFamily="18" charset="2"/>
              <a:buNone/>
            </a:pPr>
            <a:r>
              <a:rPr lang="en-US" sz="4000" b="1" dirty="0" smtClean="0">
                <a:solidFill>
                  <a:srgbClr val="FFFF00"/>
                </a:solidFill>
                <a:latin typeface="Book Antiqua" pitchFamily="18" charset="0"/>
              </a:rPr>
              <a:t>TRR </a:t>
            </a:r>
            <a:r>
              <a:rPr lang="en-US" sz="4000" b="1" dirty="0">
                <a:solidFill>
                  <a:srgbClr val="FFFF00"/>
                </a:solidFill>
                <a:latin typeface="Book Antiqua" pitchFamily="18" charset="0"/>
              </a:rPr>
              <a:t>Review </a:t>
            </a:r>
            <a:r>
              <a:rPr lang="en-US" sz="4000" b="1" dirty="0" smtClean="0">
                <a:solidFill>
                  <a:srgbClr val="FFFF00"/>
                </a:solidFill>
                <a:latin typeface="Book Antiqua" pitchFamily="18" charset="0"/>
              </a:rPr>
              <a:t>Report:</a:t>
            </a:r>
            <a:endParaRPr lang="en-US" sz="4000" b="1" dirty="0">
              <a:solidFill>
                <a:srgbClr val="FFFF00"/>
              </a:solidFill>
              <a:latin typeface="Book Antiqua" pitchFamily="18" charset="0"/>
            </a:endParaRPr>
          </a:p>
          <a:p>
            <a:pPr marL="0" indent="0" algn="ctr">
              <a:buFont typeface="Symbol" pitchFamily="18" charset="2"/>
              <a:buNone/>
            </a:pPr>
            <a:r>
              <a:rPr lang="en-US" sz="4000" b="1" dirty="0">
                <a:solidFill>
                  <a:srgbClr val="FFFF00"/>
                </a:solidFill>
                <a:latin typeface="Book Antiqua" pitchFamily="18" charset="0"/>
              </a:rPr>
              <a:t> </a:t>
            </a:r>
            <a:r>
              <a:rPr lang="en-US" sz="4000" b="1" dirty="0" smtClean="0">
                <a:solidFill>
                  <a:srgbClr val="FFFF00"/>
                </a:solidFill>
                <a:latin typeface="Book Antiqua" pitchFamily="18" charset="0"/>
              </a:rPr>
              <a:t>Issues and Actions</a:t>
            </a:r>
            <a:endParaRPr lang="en-US" sz="4000" b="1" dirty="0">
              <a:solidFill>
                <a:srgbClr val="FFFF00"/>
              </a:solidFill>
              <a:latin typeface="Book Antiqua" pitchFamily="18" charset="0"/>
            </a:endParaRPr>
          </a:p>
          <a:p>
            <a:pPr algn="ctr">
              <a:lnSpc>
                <a:spcPct val="85000"/>
              </a:lnSpc>
              <a:spcBef>
                <a:spcPct val="0"/>
              </a:spcBef>
              <a:buClrTx/>
              <a:buSzTx/>
              <a:buFontTx/>
              <a:buNone/>
            </a:pPr>
            <a:endParaRPr lang="en-US" b="1" dirty="0">
              <a:solidFill>
                <a:srgbClr val="FAFD00"/>
              </a:solidFill>
              <a:latin typeface="Book Antiqua" pitchFamily="18" charset="0"/>
            </a:endParaRPr>
          </a:p>
          <a:p>
            <a:pPr algn="ctr">
              <a:lnSpc>
                <a:spcPct val="85000"/>
              </a:lnSpc>
              <a:spcBef>
                <a:spcPct val="0"/>
              </a:spcBef>
              <a:buClrTx/>
              <a:buSzTx/>
              <a:buFontTx/>
              <a:buNone/>
            </a:pPr>
            <a:r>
              <a:rPr lang="en-US" b="1" dirty="0">
                <a:solidFill>
                  <a:srgbClr val="FAFD00"/>
                </a:solidFill>
                <a:latin typeface="Book Antiqua" pitchFamily="18" charset="0"/>
              </a:rPr>
              <a:t>Presented by</a:t>
            </a:r>
          </a:p>
          <a:p>
            <a:pPr algn="ctr">
              <a:lnSpc>
                <a:spcPct val="85000"/>
              </a:lnSpc>
              <a:spcBef>
                <a:spcPct val="0"/>
              </a:spcBef>
              <a:buClrTx/>
              <a:buSzTx/>
              <a:buFontTx/>
              <a:buNone/>
            </a:pPr>
            <a:endParaRPr lang="en-US" b="1" dirty="0">
              <a:solidFill>
                <a:srgbClr val="FAFD00"/>
              </a:solidFill>
              <a:latin typeface="Book Antiqua" pitchFamily="18" charset="0"/>
            </a:endParaRPr>
          </a:p>
          <a:p>
            <a:pPr algn="ctr">
              <a:lnSpc>
                <a:spcPct val="85000"/>
              </a:lnSpc>
              <a:spcBef>
                <a:spcPct val="0"/>
              </a:spcBef>
              <a:buClrTx/>
              <a:buSzTx/>
              <a:buFontTx/>
              <a:buNone/>
            </a:pPr>
            <a:r>
              <a:rPr lang="en-US" b="1" dirty="0" smtClean="0">
                <a:solidFill>
                  <a:srgbClr val="FAFD00"/>
                </a:solidFill>
                <a:latin typeface="Book Antiqua" pitchFamily="18" charset="0"/>
              </a:rPr>
              <a:t>Tom King</a:t>
            </a:r>
          </a:p>
          <a:p>
            <a:pPr algn="ctr">
              <a:lnSpc>
                <a:spcPct val="85000"/>
              </a:lnSpc>
              <a:spcBef>
                <a:spcPct val="0"/>
              </a:spcBef>
              <a:buClrTx/>
              <a:buSzTx/>
              <a:buFontTx/>
              <a:buNone/>
            </a:pPr>
            <a:r>
              <a:rPr lang="en-US" b="1" dirty="0" smtClean="0">
                <a:solidFill>
                  <a:srgbClr val="FAFD00"/>
                </a:solidFill>
                <a:latin typeface="Book Antiqua" pitchFamily="18" charset="0"/>
              </a:rPr>
              <a:t>Riverside</a:t>
            </a:r>
            <a:endParaRPr lang="en-US" b="1" dirty="0">
              <a:solidFill>
                <a:srgbClr val="FAFD00"/>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4294967295"/>
          </p:nvPr>
        </p:nvSpPr>
        <p:spPr>
          <a:xfrm>
            <a:off x="6553200" y="6248400"/>
            <a:ext cx="1905000" cy="457200"/>
          </a:xfrm>
          <a:prstGeom prst="rect">
            <a:avLst/>
          </a:prstGeom>
        </p:spPr>
        <p:txBody>
          <a:bodyPr/>
          <a:lstStyle/>
          <a:p>
            <a:fld id="{2417C589-5BD5-455D-9169-10136187A03B}" type="slidenum">
              <a:rPr lang="en-US"/>
              <a:pPr/>
              <a:t>3</a:t>
            </a:fld>
            <a:endParaRPr lang="en-US" dirty="0"/>
          </a:p>
        </p:txBody>
      </p:sp>
      <p:sp>
        <p:nvSpPr>
          <p:cNvPr id="2020354" name="Rectangle 2"/>
          <p:cNvSpPr>
            <a:spLocks noGrp="1" noChangeArrowheads="1"/>
          </p:cNvSpPr>
          <p:nvPr>
            <p:ph type="title"/>
          </p:nvPr>
        </p:nvSpPr>
        <p:spPr/>
        <p:txBody>
          <a:bodyPr/>
          <a:lstStyle/>
          <a:p>
            <a:r>
              <a:rPr lang="en-US" sz="4000" dirty="0" smtClean="0">
                <a:solidFill>
                  <a:srgbClr val="FFFF00"/>
                </a:solidFill>
              </a:rPr>
              <a:t>Review Agenda</a:t>
            </a:r>
            <a:endParaRPr lang="en-US" sz="4000" dirty="0">
              <a:solidFill>
                <a:srgbClr val="FFFF00"/>
              </a:solidFill>
            </a:endParaRPr>
          </a:p>
        </p:txBody>
      </p:sp>
      <p:sp>
        <p:nvSpPr>
          <p:cNvPr id="2020355" name="Rectangle 3"/>
          <p:cNvSpPr>
            <a:spLocks noChangeArrowheads="1"/>
          </p:cNvSpPr>
          <p:nvPr/>
        </p:nvSpPr>
        <p:spPr bwMode="auto">
          <a:xfrm>
            <a:off x="0" y="2470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
        <p:nvSpPr>
          <p:cNvPr id="2020356" name="Rectangle 4"/>
          <p:cNvSpPr>
            <a:spLocks noChangeArrowheads="1"/>
          </p:cNvSpPr>
          <p:nvPr/>
        </p:nvSpPr>
        <p:spPr bwMode="auto">
          <a:xfrm>
            <a:off x="0" y="43878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7" name="Group 33"/>
          <p:cNvGraphicFramePr>
            <a:graphicFrameLocks/>
          </p:cNvGraphicFramePr>
          <p:nvPr/>
        </p:nvGraphicFramePr>
        <p:xfrm>
          <a:off x="152400" y="1828800"/>
          <a:ext cx="8763000" cy="2647615"/>
        </p:xfrm>
        <a:graphic>
          <a:graphicData uri="http://schemas.openxmlformats.org/drawingml/2006/table">
            <a:tbl>
              <a:tblPr/>
              <a:tblGrid>
                <a:gridCol w="3581400"/>
                <a:gridCol w="2209800"/>
                <a:gridCol w="2971800"/>
              </a:tblGrid>
              <a:tr h="379361">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Section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Time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Presenter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84427">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Introduction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rPr>
                        <a:t>9:00 – 9:15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316133">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TRR Report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9:15 </a:t>
                      </a:r>
                      <a:r>
                        <a:rPr kumimoji="0" lang="en-US" sz="1400" b="0" i="0" u="none" strike="noStrike" cap="none" normalizeH="0" baseline="0" dirty="0" smtClean="0">
                          <a:ln>
                            <a:noFill/>
                          </a:ln>
                          <a:solidFill>
                            <a:schemeClr val="tx1"/>
                          </a:solidFill>
                          <a:effectLst/>
                          <a:latin typeface="Arial" pitchFamily="34" charset="0"/>
                        </a:rPr>
                        <a:t>– 9</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:35</a:t>
                      </a:r>
                      <a:endParaRPr kumimoji="0" lang="en-US" sz="1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316133">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Updated Requirements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rPr>
                        <a:t>9:35 </a:t>
                      </a:r>
                      <a:r>
                        <a:rPr kumimoji="0" lang="en-US" sz="1400" b="0" i="0" u="none" strike="noStrike" cap="none" normalizeH="0" baseline="0" smtClean="0">
                          <a:ln>
                            <a:noFill/>
                          </a:ln>
                          <a:solidFill>
                            <a:schemeClr val="tx1"/>
                          </a:solidFill>
                          <a:effectLst/>
                          <a:latin typeface="Arial" pitchFamily="34" charset="0"/>
                        </a:rPr>
                        <a:t>– 9:45</a:t>
                      </a:r>
                      <a:endParaRPr kumimoji="0" lang="en-US" sz="1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316133">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Phase 1 Software Architecture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rPr>
                        <a:t>9:45 – 10:00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316133">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Software Readiness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rPr>
                        <a:t>10:00 – 10:35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Yi Song, 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314495">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Risk Summary</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rPr>
                        <a:t>10:35 – 10:45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Summary and Conclusions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rPr>
                        <a:t>10:45 – 10:50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ctr" defTabSz="914400" rtl="0" eaLnBrk="0" fontAlgn="base" latinLnBrk="0" hangingPunct="0">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rPr>
                        <a:t>Tom King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23997B86-BF59-4D30-8683-5DF9E95A51D7}" type="slidenum">
              <a:rPr lang="en-US"/>
              <a:pPr>
                <a:defRPr/>
              </a:pPr>
              <a:t>30</a:t>
            </a:fld>
            <a:endParaRPr lang="en-US"/>
          </a:p>
        </p:txBody>
      </p:sp>
      <p:sp>
        <p:nvSpPr>
          <p:cNvPr id="3261442" name="Rectangle 2"/>
          <p:cNvSpPr>
            <a:spLocks noGrp="1" noChangeArrowheads="1"/>
          </p:cNvSpPr>
          <p:nvPr>
            <p:ph type="title"/>
          </p:nvPr>
        </p:nvSpPr>
        <p:spPr>
          <a:xfrm>
            <a:off x="1066800" y="228600"/>
            <a:ext cx="7848600" cy="1143000"/>
          </a:xfrm>
          <a:noFill/>
          <a:ln/>
        </p:spPr>
        <p:txBody>
          <a:bodyPr/>
          <a:lstStyle/>
          <a:p>
            <a:r>
              <a:rPr lang="en-US" sz="3600" dirty="0" smtClean="0"/>
              <a:t>TRR Report</a:t>
            </a:r>
            <a:endParaRPr lang="en-US" sz="3600" dirty="0"/>
          </a:p>
        </p:txBody>
      </p:sp>
      <p:sp>
        <p:nvSpPr>
          <p:cNvPr id="3261443" name="Rectangle 3"/>
          <p:cNvSpPr>
            <a:spLocks noGrp="1" noChangeArrowheads="1"/>
          </p:cNvSpPr>
          <p:nvPr>
            <p:ph type="body" idx="1"/>
          </p:nvPr>
        </p:nvSpPr>
        <p:spPr>
          <a:xfrm>
            <a:off x="152400" y="1676400"/>
            <a:ext cx="8763000" cy="4800600"/>
          </a:xfrm>
          <a:noFill/>
          <a:ln/>
        </p:spPr>
        <p:txBody>
          <a:bodyPr/>
          <a:lstStyle/>
          <a:p>
            <a:r>
              <a:rPr lang="en-US" sz="1800" dirty="0" smtClean="0"/>
              <a:t>The N4RT TRR Report is available as the Review Item Disposition spreadsheet at:</a:t>
            </a:r>
          </a:p>
          <a:p>
            <a:pPr>
              <a:buNone/>
            </a:pPr>
            <a:r>
              <a:rPr lang="en-US" sz="1800" dirty="0" smtClean="0">
                <a:solidFill>
                  <a:srgbClr val="FF8A3B"/>
                </a:solidFill>
              </a:rPr>
              <a:t>	http://www.star.nesdis.noaa.gov/smcd/spb/iosspdt/qadocs/N4RT_ARR/N4RT_TRR_Review_Item_Disposition.xlsx</a:t>
            </a:r>
          </a:p>
          <a:p>
            <a:pPr>
              <a:buNone/>
            </a:pPr>
            <a:endParaRPr lang="en-US" sz="2400" dirty="0" smtClean="0"/>
          </a:p>
          <a:p>
            <a:r>
              <a:rPr lang="en-US" sz="1800" dirty="0" smtClean="0"/>
              <a:t>The TRR Report covers the following:</a:t>
            </a:r>
          </a:p>
          <a:p>
            <a:pPr lvl="1"/>
            <a:r>
              <a:rPr lang="en-US" sz="1800" dirty="0" smtClean="0"/>
              <a:t>Open PDR Risks and Actions</a:t>
            </a:r>
          </a:p>
          <a:p>
            <a:pPr lvl="1"/>
            <a:r>
              <a:rPr lang="en-US" sz="1800" dirty="0" smtClean="0"/>
              <a:t>Open CDR Risks and Actions</a:t>
            </a:r>
          </a:p>
          <a:p>
            <a:pPr lvl="1"/>
            <a:r>
              <a:rPr lang="en-US" sz="1800" dirty="0" smtClean="0"/>
              <a:t>TRR Risks and Actions</a:t>
            </a:r>
          </a:p>
          <a:p>
            <a:pPr lvl="1"/>
            <a:endParaRPr lang="en-US" sz="1800" dirty="0" smtClean="0"/>
          </a:p>
          <a:p>
            <a:r>
              <a:rPr lang="en-US" sz="1800" dirty="0" smtClean="0"/>
              <a:t>Risks closed in previous reviews are not shown here, but are located in the RID.</a:t>
            </a:r>
          </a:p>
          <a:p>
            <a:endParaRPr lang="en-US" sz="1800" dirty="0" smtClean="0"/>
          </a:p>
          <a:p>
            <a:r>
              <a:rPr lang="en-US" sz="1800" dirty="0" smtClean="0"/>
              <a:t>Risks shown here that are marked as “closed” will be closed with the approval of this review.  For “open” risks, an anticipated closure date is provided.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D53CE16C-D165-41D3-A23A-A0E2E9E90D61}" type="slidenum">
              <a:rPr lang="en-US"/>
              <a:pPr>
                <a:defRPr/>
              </a:pPr>
              <a:t>31</a:t>
            </a:fld>
            <a:endParaRPr lang="en-US"/>
          </a:p>
        </p:txBody>
      </p:sp>
      <p:sp>
        <p:nvSpPr>
          <p:cNvPr id="3262466" name="Rectangle 2"/>
          <p:cNvSpPr>
            <a:spLocks noGrp="1" noChangeArrowheads="1"/>
          </p:cNvSpPr>
          <p:nvPr>
            <p:ph type="ctrTitle"/>
          </p:nvPr>
        </p:nvSpPr>
        <p:spPr>
          <a:noFill/>
          <a:ln/>
        </p:spPr>
        <p:txBody>
          <a:bodyPr/>
          <a:lstStyle/>
          <a:p>
            <a:r>
              <a:rPr lang="en-US" dirty="0"/>
              <a:t>Open </a:t>
            </a:r>
            <a:r>
              <a:rPr lang="en-US" dirty="0" smtClean="0"/>
              <a:t>PDR Review Items</a:t>
            </a:r>
            <a:endParaRPr lang="en-US" dirty="0"/>
          </a:p>
        </p:txBody>
      </p:sp>
      <p:sp>
        <p:nvSpPr>
          <p:cNvPr id="3262467" name="Rectangle 3"/>
          <p:cNvSpPr>
            <a:spLocks noGrp="1" noChangeArrowheads="1"/>
          </p:cNvSpPr>
          <p:nvPr>
            <p:ph type="subTitle" idx="1"/>
          </p:nvPr>
        </p:nvSpPr>
        <p:spPr>
          <a:noFill/>
          <a:ln/>
        </p:spPr>
        <p:txBody>
          <a:bodyPr/>
          <a:lstStyle/>
          <a:p>
            <a:r>
              <a:rPr lang="en-US"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221B99-CDD7-44CE-8692-C17D166D9AEB}" type="slidenum">
              <a:rPr lang="en-US"/>
              <a:pPr>
                <a:defRPr/>
              </a:pPr>
              <a:t>32</a:t>
            </a:fld>
            <a:endParaRPr lang="en-US"/>
          </a:p>
        </p:txBody>
      </p:sp>
      <p:sp>
        <p:nvSpPr>
          <p:cNvPr id="7169026" name="Rectangle 2"/>
          <p:cNvSpPr>
            <a:spLocks noGrp="1" noChangeArrowheads="1"/>
          </p:cNvSpPr>
          <p:nvPr>
            <p:ph type="title"/>
          </p:nvPr>
        </p:nvSpPr>
        <p:spPr>
          <a:xfrm>
            <a:off x="1295400" y="152400"/>
            <a:ext cx="6781800" cy="1143000"/>
          </a:xfrm>
          <a:noFill/>
          <a:ln/>
        </p:spPr>
        <p:txBody>
          <a:bodyPr/>
          <a:lstStyle/>
          <a:p>
            <a:r>
              <a:rPr lang="en-US"/>
              <a:t>PDR Risk</a:t>
            </a:r>
          </a:p>
        </p:txBody>
      </p:sp>
      <p:sp>
        <p:nvSpPr>
          <p:cNvPr id="7169027" name="Rectangle 3"/>
          <p:cNvSpPr>
            <a:spLocks noGrp="1" noChangeArrowheads="1"/>
          </p:cNvSpPr>
          <p:nvPr>
            <p:ph type="body" idx="1"/>
          </p:nvPr>
        </p:nvSpPr>
        <p:spPr>
          <a:xfrm>
            <a:off x="304800" y="1828800"/>
            <a:ext cx="8382000" cy="4876800"/>
          </a:xfrm>
          <a:noFill/>
          <a:ln/>
        </p:spPr>
        <p:txBody>
          <a:bodyPr/>
          <a:lstStyle/>
          <a:p>
            <a:pPr>
              <a:lnSpc>
                <a:spcPct val="80000"/>
              </a:lnSpc>
              <a:spcBef>
                <a:spcPct val="50000"/>
              </a:spcBef>
            </a:pPr>
            <a:r>
              <a:rPr lang="en-US" sz="2000" dirty="0">
                <a:solidFill>
                  <a:srgbClr val="FFFF00"/>
                </a:solidFill>
              </a:rPr>
              <a:t>Risk 3:</a:t>
            </a:r>
            <a:r>
              <a:rPr lang="en-US" sz="2000" dirty="0"/>
              <a:t> There are small variations in the types of platforms and the versions of the compilers</a:t>
            </a:r>
          </a:p>
          <a:p>
            <a:pPr>
              <a:lnSpc>
                <a:spcPct val="80000"/>
              </a:lnSpc>
              <a:spcBef>
                <a:spcPct val="50000"/>
              </a:spcBef>
            </a:pPr>
            <a:r>
              <a:rPr lang="en-US" sz="2000" dirty="0">
                <a:solidFill>
                  <a:srgbClr val="FFFF00"/>
                </a:solidFill>
              </a:rPr>
              <a:t>Assessment:</a:t>
            </a:r>
            <a:r>
              <a:rPr lang="en-US" sz="2000" dirty="0"/>
              <a:t> Low</a:t>
            </a:r>
          </a:p>
          <a:p>
            <a:pPr>
              <a:lnSpc>
                <a:spcPct val="80000"/>
              </a:lnSpc>
              <a:spcBef>
                <a:spcPct val="50000"/>
              </a:spcBef>
            </a:pPr>
            <a:r>
              <a:rPr lang="en-US" sz="2000" dirty="0">
                <a:solidFill>
                  <a:srgbClr val="FFFF00"/>
                </a:solidFill>
              </a:rPr>
              <a:t>Impact:</a:t>
            </a:r>
            <a:r>
              <a:rPr lang="en-US" sz="2000" dirty="0"/>
              <a:t> May obtain different results using different compilers.</a:t>
            </a:r>
          </a:p>
          <a:p>
            <a:pPr>
              <a:lnSpc>
                <a:spcPct val="80000"/>
              </a:lnSpc>
              <a:spcBef>
                <a:spcPct val="50000"/>
              </a:spcBef>
            </a:pPr>
            <a:r>
              <a:rPr lang="en-US" sz="2000" dirty="0">
                <a:solidFill>
                  <a:srgbClr val="FFFF00"/>
                </a:solidFill>
              </a:rPr>
              <a:t>Likelihood:</a:t>
            </a:r>
            <a:r>
              <a:rPr lang="en-US" sz="2000" dirty="0"/>
              <a:t> </a:t>
            </a:r>
            <a:r>
              <a:rPr lang="en-US" sz="2000" dirty="0" smtClean="0"/>
              <a:t>Low</a:t>
            </a:r>
            <a:endParaRPr lang="en-US" sz="2000" dirty="0"/>
          </a:p>
          <a:p>
            <a:pPr>
              <a:lnSpc>
                <a:spcPct val="80000"/>
              </a:lnSpc>
              <a:spcBef>
                <a:spcPct val="50000"/>
              </a:spcBef>
            </a:pPr>
            <a:r>
              <a:rPr lang="en-US" sz="2000" dirty="0">
                <a:solidFill>
                  <a:srgbClr val="FFFF00"/>
                </a:solidFill>
              </a:rPr>
              <a:t>Mitigation:</a:t>
            </a:r>
            <a:r>
              <a:rPr lang="en-US" sz="2000" dirty="0"/>
              <a:t> Reformatting Toolkit developers will work with NDE during system tests in the integration and production phase to ensure that those results match the results from the </a:t>
            </a:r>
            <a:r>
              <a:rPr lang="en-US" sz="2000" dirty="0" smtClean="0"/>
              <a:t>unit tests.  </a:t>
            </a:r>
            <a:r>
              <a:rPr lang="en-US" sz="2000" dirty="0"/>
              <a:t>The </a:t>
            </a:r>
            <a:r>
              <a:rPr lang="en-US" sz="2000" dirty="0" smtClean="0"/>
              <a:t>NDE Build Content Reviews and delivery of DAP prototypes have helped </a:t>
            </a:r>
            <a:r>
              <a:rPr lang="en-US" sz="2000" dirty="0"/>
              <a:t>to </a:t>
            </a:r>
            <a:r>
              <a:rPr lang="en-US" sz="2000" dirty="0" smtClean="0"/>
              <a:t>reduce this risk in </a:t>
            </a:r>
            <a:r>
              <a:rPr lang="en-US" sz="2000" dirty="0"/>
              <a:t>development.</a:t>
            </a:r>
          </a:p>
          <a:p>
            <a:pPr>
              <a:lnSpc>
                <a:spcPct val="80000"/>
              </a:lnSpc>
              <a:spcBef>
                <a:spcPct val="50000"/>
              </a:spcBef>
            </a:pPr>
            <a:r>
              <a:rPr lang="en-US" sz="2000" dirty="0">
                <a:solidFill>
                  <a:srgbClr val="FFFF00"/>
                </a:solidFill>
              </a:rPr>
              <a:t>Status:</a:t>
            </a:r>
            <a:r>
              <a:rPr lang="en-US" sz="2000" dirty="0"/>
              <a:t> </a:t>
            </a:r>
            <a:r>
              <a:rPr lang="en-US" sz="2000" dirty="0" smtClean="0"/>
              <a:t>Open</a:t>
            </a:r>
          </a:p>
          <a:p>
            <a:pPr>
              <a:lnSpc>
                <a:spcPct val="80000"/>
              </a:lnSpc>
              <a:spcBef>
                <a:spcPct val="50000"/>
              </a:spcBef>
            </a:pPr>
            <a:r>
              <a:rPr lang="en-US" sz="2000" dirty="0" smtClean="0">
                <a:solidFill>
                  <a:srgbClr val="FFFF00"/>
                </a:solidFill>
              </a:rPr>
              <a:t>Closure Date:</a:t>
            </a:r>
            <a:r>
              <a:rPr lang="en-US" sz="2000" dirty="0" smtClean="0"/>
              <a:t> June 4, 2012</a:t>
            </a:r>
            <a:endParaRPr lang="en-US" sz="2000" dirty="0"/>
          </a:p>
          <a:p>
            <a:pPr lvl="1">
              <a:lnSpc>
                <a:spcPct val="80000"/>
              </a:lnSpc>
              <a:spcBef>
                <a:spcPct val="25000"/>
              </a:spcBef>
              <a:buFontTx/>
              <a:buNone/>
            </a:pP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FE284FB-4213-4223-BAA8-5C2385CD649E}" type="slidenum">
              <a:rPr lang="en-US"/>
              <a:pPr>
                <a:defRPr/>
              </a:pPr>
              <a:t>33</a:t>
            </a:fld>
            <a:endParaRPr lang="en-US"/>
          </a:p>
        </p:txBody>
      </p:sp>
      <p:sp>
        <p:nvSpPr>
          <p:cNvPr id="7171074" name="Rectangle 2"/>
          <p:cNvSpPr>
            <a:spLocks noGrp="1" noChangeArrowheads="1"/>
          </p:cNvSpPr>
          <p:nvPr>
            <p:ph type="title"/>
          </p:nvPr>
        </p:nvSpPr>
        <p:spPr>
          <a:xfrm>
            <a:off x="1295400" y="152400"/>
            <a:ext cx="6781800" cy="1143000"/>
          </a:xfrm>
          <a:noFill/>
          <a:ln/>
        </p:spPr>
        <p:txBody>
          <a:bodyPr/>
          <a:lstStyle/>
          <a:p>
            <a:r>
              <a:rPr lang="en-US"/>
              <a:t>PDR Risk</a:t>
            </a:r>
          </a:p>
        </p:txBody>
      </p:sp>
      <p:sp>
        <p:nvSpPr>
          <p:cNvPr id="7171075" name="Rectangle 3"/>
          <p:cNvSpPr>
            <a:spLocks noGrp="1" noChangeArrowheads="1"/>
          </p:cNvSpPr>
          <p:nvPr>
            <p:ph type="body" idx="1"/>
          </p:nvPr>
        </p:nvSpPr>
        <p:spPr>
          <a:xfrm>
            <a:off x="304800" y="1828800"/>
            <a:ext cx="8382000" cy="4876800"/>
          </a:xfrm>
          <a:noFill/>
          <a:ln/>
        </p:spPr>
        <p:txBody>
          <a:bodyPr/>
          <a:lstStyle/>
          <a:p>
            <a:pPr>
              <a:spcBef>
                <a:spcPct val="50000"/>
              </a:spcBef>
            </a:pPr>
            <a:r>
              <a:rPr lang="en-US" sz="2000" dirty="0">
                <a:solidFill>
                  <a:srgbClr val="FFFF00"/>
                </a:solidFill>
              </a:rPr>
              <a:t>Risk 4:</a:t>
            </a:r>
            <a:r>
              <a:rPr lang="en-US" sz="2000" dirty="0"/>
              <a:t> Data format translation </a:t>
            </a:r>
            <a:r>
              <a:rPr lang="en-US" sz="2000" dirty="0" smtClean="0"/>
              <a:t>may involve </a:t>
            </a:r>
            <a:r>
              <a:rPr lang="en-US" sz="2000" dirty="0"/>
              <a:t>some unit conversion and possible reduction of precision (significant digits)</a:t>
            </a:r>
          </a:p>
          <a:p>
            <a:pPr>
              <a:spcBef>
                <a:spcPct val="50000"/>
              </a:spcBef>
            </a:pPr>
            <a:r>
              <a:rPr lang="en-US" sz="2000" dirty="0">
                <a:solidFill>
                  <a:srgbClr val="FFFF00"/>
                </a:solidFill>
              </a:rPr>
              <a:t>Assessment:</a:t>
            </a:r>
            <a:r>
              <a:rPr lang="en-US" sz="2000" dirty="0"/>
              <a:t> Low</a:t>
            </a:r>
          </a:p>
          <a:p>
            <a:pPr>
              <a:spcBef>
                <a:spcPct val="50000"/>
              </a:spcBef>
            </a:pPr>
            <a:r>
              <a:rPr lang="en-US" sz="2000" dirty="0">
                <a:solidFill>
                  <a:srgbClr val="FFFF00"/>
                </a:solidFill>
              </a:rPr>
              <a:t>Impact:</a:t>
            </a:r>
            <a:r>
              <a:rPr lang="en-US" sz="2000" dirty="0"/>
              <a:t> Any modification of the data from its original form may not be apparent to the user.</a:t>
            </a:r>
          </a:p>
          <a:p>
            <a:pPr>
              <a:spcBef>
                <a:spcPct val="50000"/>
              </a:spcBef>
            </a:pPr>
            <a:r>
              <a:rPr lang="en-US" sz="2000" dirty="0">
                <a:solidFill>
                  <a:srgbClr val="FFFF00"/>
                </a:solidFill>
              </a:rPr>
              <a:t>Likelihood:</a:t>
            </a:r>
            <a:r>
              <a:rPr lang="en-US" sz="2000" dirty="0"/>
              <a:t> Low</a:t>
            </a:r>
          </a:p>
          <a:p>
            <a:pPr>
              <a:spcBef>
                <a:spcPct val="50000"/>
              </a:spcBef>
            </a:pPr>
            <a:r>
              <a:rPr lang="en-US" sz="2000" dirty="0">
                <a:solidFill>
                  <a:srgbClr val="FFFF00"/>
                </a:solidFill>
              </a:rPr>
              <a:t>Mitigation:</a:t>
            </a:r>
            <a:r>
              <a:rPr lang="en-US" sz="2000" dirty="0"/>
              <a:t> Document data manipulations in the NDE Delivered Algorithm Package (in place of ATBD</a:t>
            </a:r>
            <a:r>
              <a:rPr lang="en-US" sz="2000" dirty="0" smtClean="0"/>
              <a:t>).  This will be done in the System Maintenance Manual (SMM).</a:t>
            </a:r>
            <a:endParaRPr lang="en-US" sz="2000" dirty="0"/>
          </a:p>
          <a:p>
            <a:pPr>
              <a:spcBef>
                <a:spcPct val="50000"/>
              </a:spcBef>
            </a:pPr>
            <a:r>
              <a:rPr lang="en-US" sz="2000" dirty="0">
                <a:solidFill>
                  <a:srgbClr val="FFFF00"/>
                </a:solidFill>
              </a:rPr>
              <a:t>Status:</a:t>
            </a:r>
            <a:r>
              <a:rPr lang="en-US" sz="2000" dirty="0"/>
              <a:t> </a:t>
            </a:r>
            <a:r>
              <a:rPr lang="en-US" sz="2000" dirty="0" smtClean="0"/>
              <a:t>Closed</a:t>
            </a:r>
            <a:endParaRPr lang="en-US" sz="2000" dirty="0"/>
          </a:p>
          <a:p>
            <a:pPr lvl="1">
              <a:spcBef>
                <a:spcPct val="25000"/>
              </a:spcBef>
              <a:buFontTx/>
              <a:buNone/>
            </a:pP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53537B-1425-4EDF-9338-8AE52C877889}" type="slidenum">
              <a:rPr lang="en-US"/>
              <a:pPr>
                <a:defRPr/>
              </a:pPr>
              <a:t>34</a:t>
            </a:fld>
            <a:endParaRPr lang="en-US"/>
          </a:p>
        </p:txBody>
      </p:sp>
      <p:sp>
        <p:nvSpPr>
          <p:cNvPr id="7173122" name="Rectangle 2"/>
          <p:cNvSpPr>
            <a:spLocks noGrp="1" noChangeArrowheads="1"/>
          </p:cNvSpPr>
          <p:nvPr>
            <p:ph type="title"/>
          </p:nvPr>
        </p:nvSpPr>
        <p:spPr>
          <a:xfrm>
            <a:off x="1295400" y="152400"/>
            <a:ext cx="6781800" cy="1143000"/>
          </a:xfrm>
          <a:noFill/>
          <a:ln/>
        </p:spPr>
        <p:txBody>
          <a:bodyPr/>
          <a:lstStyle/>
          <a:p>
            <a:r>
              <a:rPr lang="en-US" dirty="0"/>
              <a:t>PDR Risk</a:t>
            </a:r>
          </a:p>
        </p:txBody>
      </p:sp>
      <p:sp>
        <p:nvSpPr>
          <p:cNvPr id="7173123" name="Rectangle 3"/>
          <p:cNvSpPr>
            <a:spLocks noGrp="1" noChangeArrowheads="1"/>
          </p:cNvSpPr>
          <p:nvPr>
            <p:ph type="body" idx="1"/>
          </p:nvPr>
        </p:nvSpPr>
        <p:spPr>
          <a:xfrm>
            <a:off x="304800" y="1828800"/>
            <a:ext cx="8382000" cy="4876800"/>
          </a:xfrm>
          <a:noFill/>
          <a:ln/>
        </p:spPr>
        <p:txBody>
          <a:bodyPr/>
          <a:lstStyle/>
          <a:p>
            <a:pPr>
              <a:lnSpc>
                <a:spcPct val="90000"/>
              </a:lnSpc>
              <a:spcBef>
                <a:spcPct val="50000"/>
              </a:spcBef>
            </a:pPr>
            <a:r>
              <a:rPr lang="en-US" sz="2000" dirty="0">
                <a:solidFill>
                  <a:srgbClr val="FFFF00"/>
                </a:solidFill>
              </a:rPr>
              <a:t>Risk 6:</a:t>
            </a:r>
            <a:r>
              <a:rPr lang="en-US" sz="2000" dirty="0"/>
              <a:t> Risk on </a:t>
            </a:r>
            <a:r>
              <a:rPr lang="en-US" sz="2000" dirty="0" smtClean="0"/>
              <a:t>GVF.  Have not yet demonstrated ability to encode GRIB2 files.</a:t>
            </a:r>
            <a:endParaRPr lang="en-US" sz="2000" dirty="0"/>
          </a:p>
          <a:p>
            <a:pPr>
              <a:lnSpc>
                <a:spcPct val="90000"/>
              </a:lnSpc>
              <a:spcBef>
                <a:spcPct val="50000"/>
              </a:spcBef>
            </a:pPr>
            <a:r>
              <a:rPr lang="en-US" sz="2000" dirty="0">
                <a:solidFill>
                  <a:srgbClr val="FFFF00"/>
                </a:solidFill>
              </a:rPr>
              <a:t>Assessment:</a:t>
            </a:r>
            <a:r>
              <a:rPr lang="en-US" sz="2000" dirty="0"/>
              <a:t> Moderate</a:t>
            </a:r>
          </a:p>
          <a:p>
            <a:pPr>
              <a:lnSpc>
                <a:spcPct val="90000"/>
              </a:lnSpc>
              <a:spcBef>
                <a:spcPct val="50000"/>
              </a:spcBef>
            </a:pPr>
            <a:r>
              <a:rPr lang="en-US" sz="2000" dirty="0">
                <a:solidFill>
                  <a:srgbClr val="FFFF00"/>
                </a:solidFill>
              </a:rPr>
              <a:t>Impact:</a:t>
            </a:r>
            <a:r>
              <a:rPr lang="en-US" sz="2000" dirty="0"/>
              <a:t> Failure to meet the requirement to have demonstrated GRIB2 tailoring capability.</a:t>
            </a:r>
          </a:p>
          <a:p>
            <a:pPr>
              <a:lnSpc>
                <a:spcPct val="90000"/>
              </a:lnSpc>
              <a:spcBef>
                <a:spcPct val="50000"/>
              </a:spcBef>
            </a:pPr>
            <a:r>
              <a:rPr lang="en-US" sz="2000" dirty="0">
                <a:solidFill>
                  <a:srgbClr val="FFFF00"/>
                </a:solidFill>
              </a:rPr>
              <a:t>Likelihood:</a:t>
            </a:r>
            <a:r>
              <a:rPr lang="en-US" sz="2000" dirty="0"/>
              <a:t> Low</a:t>
            </a:r>
          </a:p>
          <a:p>
            <a:pPr>
              <a:lnSpc>
                <a:spcPct val="90000"/>
              </a:lnSpc>
              <a:spcBef>
                <a:spcPct val="50000"/>
              </a:spcBef>
            </a:pPr>
            <a:r>
              <a:rPr lang="en-US" sz="2000" dirty="0" smtClean="0">
                <a:solidFill>
                  <a:srgbClr val="FFFF00"/>
                </a:solidFill>
              </a:rPr>
              <a:t>Mitigation:</a:t>
            </a:r>
            <a:r>
              <a:rPr lang="en-US" sz="2000" dirty="0" smtClean="0"/>
              <a:t> GVF will need to be in GRIB2 format, but that’s something that will not be a capability of the toolkit until Phase 2.  However, the capability to generate GRIB will be demonstrated at the Phase 1 EDR products TRR scheduled for 6/26/2012. </a:t>
            </a:r>
            <a:endParaRPr lang="en-US" sz="2000" dirty="0"/>
          </a:p>
          <a:p>
            <a:pPr>
              <a:lnSpc>
                <a:spcPct val="90000"/>
              </a:lnSpc>
              <a:spcBef>
                <a:spcPct val="50000"/>
              </a:spcBef>
            </a:pPr>
            <a:r>
              <a:rPr lang="en-US" sz="2000" dirty="0">
                <a:solidFill>
                  <a:srgbClr val="FFFF00"/>
                </a:solidFill>
              </a:rPr>
              <a:t>Status:</a:t>
            </a:r>
            <a:r>
              <a:rPr lang="en-US" sz="2000" dirty="0"/>
              <a:t> </a:t>
            </a:r>
            <a:r>
              <a:rPr lang="en-US" sz="2000" dirty="0" smtClean="0"/>
              <a:t>Open</a:t>
            </a:r>
          </a:p>
          <a:p>
            <a:pPr>
              <a:lnSpc>
                <a:spcPct val="90000"/>
              </a:lnSpc>
              <a:spcBef>
                <a:spcPct val="50000"/>
              </a:spcBef>
            </a:pPr>
            <a:r>
              <a:rPr lang="en-US" sz="2000" dirty="0" smtClean="0">
                <a:solidFill>
                  <a:srgbClr val="FFFF00"/>
                </a:solidFill>
              </a:rPr>
              <a:t>Closure Date:</a:t>
            </a:r>
            <a:r>
              <a:rPr lang="en-US" sz="2000" dirty="0" smtClean="0"/>
              <a:t> June 26, 2012 </a:t>
            </a:r>
            <a:endParaRPr lang="en-US" sz="2000" dirty="0"/>
          </a:p>
          <a:p>
            <a:pPr lvl="1">
              <a:lnSpc>
                <a:spcPct val="90000"/>
              </a:lnSpc>
              <a:spcBef>
                <a:spcPct val="25000"/>
              </a:spcBef>
              <a:buFontTx/>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BED00F4D-832C-4EFF-BC3B-3E6CBB84AD19}" type="slidenum">
              <a:rPr lang="en-US"/>
              <a:pPr>
                <a:defRPr/>
              </a:pPr>
              <a:t>35</a:t>
            </a:fld>
            <a:endParaRPr lang="en-US"/>
          </a:p>
        </p:txBody>
      </p:sp>
      <p:sp>
        <p:nvSpPr>
          <p:cNvPr id="3269634" name="Rectangle 2"/>
          <p:cNvSpPr>
            <a:spLocks noGrp="1" noChangeArrowheads="1"/>
          </p:cNvSpPr>
          <p:nvPr>
            <p:ph type="ctrTitle"/>
          </p:nvPr>
        </p:nvSpPr>
        <p:spPr>
          <a:noFill/>
          <a:ln/>
        </p:spPr>
        <p:txBody>
          <a:bodyPr/>
          <a:lstStyle/>
          <a:p>
            <a:r>
              <a:rPr lang="en-US" dirty="0" smtClean="0"/>
              <a:t>Open CDR Review Items</a:t>
            </a:r>
            <a:endParaRPr lang="en-US" dirty="0"/>
          </a:p>
        </p:txBody>
      </p:sp>
      <p:sp>
        <p:nvSpPr>
          <p:cNvPr id="3269635" name="Rectangle 3"/>
          <p:cNvSpPr>
            <a:spLocks noGrp="1" noChangeArrowheads="1"/>
          </p:cNvSpPr>
          <p:nvPr>
            <p:ph type="subTitle" idx="1"/>
          </p:nvPr>
        </p:nvSpPr>
        <p:spPr>
          <a:noFill/>
          <a:ln/>
        </p:spPr>
        <p:txBody>
          <a:bodyPr/>
          <a:lstStyle/>
          <a:p>
            <a:r>
              <a:rPr lang="en-US" dirty="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53537B-1425-4EDF-9338-8AE52C877889}" type="slidenum">
              <a:rPr lang="en-US"/>
              <a:pPr>
                <a:defRPr/>
              </a:pPr>
              <a:t>36</a:t>
            </a:fld>
            <a:endParaRPr lang="en-US"/>
          </a:p>
        </p:txBody>
      </p:sp>
      <p:sp>
        <p:nvSpPr>
          <p:cNvPr id="7173122" name="Rectangle 2"/>
          <p:cNvSpPr>
            <a:spLocks noGrp="1" noChangeArrowheads="1"/>
          </p:cNvSpPr>
          <p:nvPr>
            <p:ph type="title"/>
          </p:nvPr>
        </p:nvSpPr>
        <p:spPr>
          <a:xfrm>
            <a:off x="1295400" y="152400"/>
            <a:ext cx="6781800" cy="1143000"/>
          </a:xfrm>
          <a:noFill/>
          <a:ln/>
        </p:spPr>
        <p:txBody>
          <a:bodyPr/>
          <a:lstStyle/>
          <a:p>
            <a:r>
              <a:rPr lang="en-US" sz="4000" dirty="0" smtClean="0"/>
              <a:t>CDR </a:t>
            </a:r>
            <a:r>
              <a:rPr lang="en-US" sz="4000" dirty="0"/>
              <a:t>Risk</a:t>
            </a:r>
          </a:p>
        </p:txBody>
      </p:sp>
      <p:sp>
        <p:nvSpPr>
          <p:cNvPr id="7173123" name="Rectangle 3"/>
          <p:cNvSpPr>
            <a:spLocks noGrp="1" noChangeArrowheads="1"/>
          </p:cNvSpPr>
          <p:nvPr>
            <p:ph type="body" idx="1"/>
          </p:nvPr>
        </p:nvSpPr>
        <p:spPr>
          <a:xfrm>
            <a:off x="304800" y="1828800"/>
            <a:ext cx="8382000" cy="4876800"/>
          </a:xfrm>
          <a:noFill/>
          <a:ln/>
        </p:spPr>
        <p:txBody>
          <a:bodyPr/>
          <a:lstStyle/>
          <a:p>
            <a:pPr>
              <a:lnSpc>
                <a:spcPct val="90000"/>
              </a:lnSpc>
              <a:spcBef>
                <a:spcPct val="50000"/>
              </a:spcBef>
            </a:pPr>
            <a:r>
              <a:rPr lang="en-US" sz="2000" dirty="0">
                <a:solidFill>
                  <a:srgbClr val="FFFF00"/>
                </a:solidFill>
              </a:rPr>
              <a:t>Risk </a:t>
            </a:r>
            <a:r>
              <a:rPr lang="en-US" sz="2000" dirty="0" smtClean="0">
                <a:solidFill>
                  <a:srgbClr val="FFFF00"/>
                </a:solidFill>
              </a:rPr>
              <a:t>18:</a:t>
            </a:r>
            <a:r>
              <a:rPr lang="en-US" sz="2000" dirty="0" smtClean="0"/>
              <a:t> ESPC may not have the BUFR expertise to maintain the toolkit.</a:t>
            </a:r>
          </a:p>
          <a:p>
            <a:pPr>
              <a:lnSpc>
                <a:spcPct val="90000"/>
              </a:lnSpc>
              <a:spcBef>
                <a:spcPct val="50000"/>
              </a:spcBef>
            </a:pPr>
            <a:r>
              <a:rPr lang="en-US" sz="2000" dirty="0" smtClean="0">
                <a:solidFill>
                  <a:srgbClr val="FFFF00"/>
                </a:solidFill>
              </a:rPr>
              <a:t>Assessment:</a:t>
            </a:r>
            <a:r>
              <a:rPr lang="en-US" sz="2000" dirty="0" smtClean="0"/>
              <a:t> Low</a:t>
            </a:r>
          </a:p>
          <a:p>
            <a:pPr>
              <a:lnSpc>
                <a:spcPct val="90000"/>
              </a:lnSpc>
              <a:spcBef>
                <a:spcPct val="50000"/>
              </a:spcBef>
            </a:pPr>
            <a:r>
              <a:rPr lang="en-US" sz="2000" dirty="0" smtClean="0">
                <a:solidFill>
                  <a:srgbClr val="FFFF00"/>
                </a:solidFill>
              </a:rPr>
              <a:t>Impact</a:t>
            </a:r>
            <a:r>
              <a:rPr lang="en-US" sz="2000" dirty="0">
                <a:solidFill>
                  <a:srgbClr val="FFFF00"/>
                </a:solidFill>
              </a:rPr>
              <a:t>:</a:t>
            </a:r>
            <a:r>
              <a:rPr lang="en-US" sz="2000" dirty="0"/>
              <a:t> </a:t>
            </a:r>
            <a:r>
              <a:rPr lang="en-US" sz="2000" dirty="0" smtClean="0"/>
              <a:t>OSPO may not be able to maintain the toolkit in the future.</a:t>
            </a:r>
            <a:endParaRPr lang="en-US" sz="2000" dirty="0"/>
          </a:p>
          <a:p>
            <a:pPr>
              <a:lnSpc>
                <a:spcPct val="90000"/>
              </a:lnSpc>
              <a:spcBef>
                <a:spcPct val="50000"/>
              </a:spcBef>
            </a:pPr>
            <a:r>
              <a:rPr lang="en-US" sz="2000" dirty="0">
                <a:solidFill>
                  <a:srgbClr val="FFFF00"/>
                </a:solidFill>
              </a:rPr>
              <a:t>Likelihood:</a:t>
            </a:r>
            <a:r>
              <a:rPr lang="en-US" sz="2000" dirty="0"/>
              <a:t> Low</a:t>
            </a:r>
          </a:p>
          <a:p>
            <a:pPr>
              <a:lnSpc>
                <a:spcPct val="90000"/>
              </a:lnSpc>
              <a:spcBef>
                <a:spcPct val="50000"/>
              </a:spcBef>
            </a:pPr>
            <a:r>
              <a:rPr lang="en-US" sz="2000" dirty="0">
                <a:solidFill>
                  <a:srgbClr val="FFFF00"/>
                </a:solidFill>
              </a:rPr>
              <a:t>Mitigation</a:t>
            </a:r>
            <a:r>
              <a:rPr lang="en-US" sz="2000" dirty="0" smtClean="0">
                <a:solidFill>
                  <a:srgbClr val="FFFF00"/>
                </a:solidFill>
              </a:rPr>
              <a:t>: </a:t>
            </a:r>
            <a:r>
              <a:rPr lang="en-US" sz="2000" dirty="0" smtClean="0"/>
              <a:t>OSPO is getting FY12 funding to support the transition and maintenance from NDE on the OSPO side.</a:t>
            </a:r>
            <a:endParaRPr lang="en-US" sz="1600" dirty="0"/>
          </a:p>
          <a:p>
            <a:pPr>
              <a:lnSpc>
                <a:spcPct val="90000"/>
              </a:lnSpc>
              <a:spcBef>
                <a:spcPct val="50000"/>
              </a:spcBef>
            </a:pPr>
            <a:r>
              <a:rPr lang="en-US" sz="2000" dirty="0">
                <a:solidFill>
                  <a:srgbClr val="FFFF00"/>
                </a:solidFill>
              </a:rPr>
              <a:t>Status:</a:t>
            </a:r>
            <a:r>
              <a:rPr lang="en-US" sz="2000" dirty="0"/>
              <a:t> </a:t>
            </a:r>
            <a:r>
              <a:rPr lang="en-US" sz="2000" dirty="0" smtClean="0"/>
              <a:t>Closed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BED00F4D-832C-4EFF-BC3B-3E6CBB84AD19}" type="slidenum">
              <a:rPr lang="en-US"/>
              <a:pPr>
                <a:defRPr/>
              </a:pPr>
              <a:t>37</a:t>
            </a:fld>
            <a:endParaRPr lang="en-US"/>
          </a:p>
        </p:txBody>
      </p:sp>
      <p:sp>
        <p:nvSpPr>
          <p:cNvPr id="3269634" name="Rectangle 2"/>
          <p:cNvSpPr>
            <a:spLocks noGrp="1" noChangeArrowheads="1"/>
          </p:cNvSpPr>
          <p:nvPr>
            <p:ph type="ctrTitle"/>
          </p:nvPr>
        </p:nvSpPr>
        <p:spPr>
          <a:noFill/>
          <a:ln/>
        </p:spPr>
        <p:txBody>
          <a:bodyPr/>
          <a:lstStyle/>
          <a:p>
            <a:r>
              <a:rPr lang="en-US" dirty="0" smtClean="0"/>
              <a:t>Open TRR Review Items</a:t>
            </a:r>
            <a:endParaRPr lang="en-US" dirty="0"/>
          </a:p>
        </p:txBody>
      </p:sp>
      <p:sp>
        <p:nvSpPr>
          <p:cNvPr id="3269635" name="Rectangle 3"/>
          <p:cNvSpPr>
            <a:spLocks noGrp="1" noChangeArrowheads="1"/>
          </p:cNvSpPr>
          <p:nvPr>
            <p:ph type="subTitle" idx="1"/>
          </p:nvPr>
        </p:nvSpPr>
        <p:spPr>
          <a:noFill/>
          <a:ln/>
        </p:spPr>
        <p:txBody>
          <a:bodyPr/>
          <a:lstStyle/>
          <a:p>
            <a:r>
              <a:rPr lang="en-U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53537B-1425-4EDF-9338-8AE52C877889}" type="slidenum">
              <a:rPr lang="en-US"/>
              <a:pPr>
                <a:defRPr/>
              </a:pPr>
              <a:t>38</a:t>
            </a:fld>
            <a:endParaRPr lang="en-US"/>
          </a:p>
        </p:txBody>
      </p:sp>
      <p:sp>
        <p:nvSpPr>
          <p:cNvPr id="7173122" name="Rectangle 2"/>
          <p:cNvSpPr>
            <a:spLocks noGrp="1" noChangeArrowheads="1"/>
          </p:cNvSpPr>
          <p:nvPr>
            <p:ph type="title"/>
          </p:nvPr>
        </p:nvSpPr>
        <p:spPr>
          <a:xfrm>
            <a:off x="1295400" y="152400"/>
            <a:ext cx="6781800" cy="1143000"/>
          </a:xfrm>
          <a:noFill/>
          <a:ln/>
        </p:spPr>
        <p:txBody>
          <a:bodyPr/>
          <a:lstStyle/>
          <a:p>
            <a:r>
              <a:rPr lang="en-US" sz="4000" dirty="0" smtClean="0"/>
              <a:t>TRR </a:t>
            </a:r>
            <a:r>
              <a:rPr lang="en-US" sz="4000" dirty="0"/>
              <a:t>Risk</a:t>
            </a:r>
          </a:p>
        </p:txBody>
      </p:sp>
      <p:sp>
        <p:nvSpPr>
          <p:cNvPr id="7173123" name="Rectangle 3"/>
          <p:cNvSpPr>
            <a:spLocks noGrp="1" noChangeArrowheads="1"/>
          </p:cNvSpPr>
          <p:nvPr>
            <p:ph type="body" idx="1"/>
          </p:nvPr>
        </p:nvSpPr>
        <p:spPr>
          <a:xfrm>
            <a:off x="304800" y="1828800"/>
            <a:ext cx="8382000" cy="4876800"/>
          </a:xfrm>
          <a:noFill/>
          <a:ln/>
        </p:spPr>
        <p:txBody>
          <a:bodyPr/>
          <a:lstStyle/>
          <a:p>
            <a:pPr>
              <a:lnSpc>
                <a:spcPct val="90000"/>
              </a:lnSpc>
              <a:spcBef>
                <a:spcPct val="50000"/>
              </a:spcBef>
            </a:pPr>
            <a:r>
              <a:rPr lang="en-US" sz="2000" dirty="0">
                <a:solidFill>
                  <a:srgbClr val="FFFF00"/>
                </a:solidFill>
              </a:rPr>
              <a:t>Risk </a:t>
            </a:r>
            <a:r>
              <a:rPr lang="en-US" sz="2000" dirty="0" smtClean="0">
                <a:solidFill>
                  <a:srgbClr val="FFFF00"/>
                </a:solidFill>
              </a:rPr>
              <a:t>22:</a:t>
            </a:r>
            <a:r>
              <a:rPr lang="en-US" sz="2000" dirty="0" smtClean="0"/>
              <a:t> NDE needs to modify their contract to support SPSRB documentation.</a:t>
            </a:r>
          </a:p>
          <a:p>
            <a:pPr>
              <a:lnSpc>
                <a:spcPct val="90000"/>
              </a:lnSpc>
              <a:spcBef>
                <a:spcPct val="50000"/>
              </a:spcBef>
            </a:pPr>
            <a:r>
              <a:rPr lang="en-US" sz="2000" dirty="0" smtClean="0">
                <a:solidFill>
                  <a:srgbClr val="FFFF00"/>
                </a:solidFill>
              </a:rPr>
              <a:t>Assessment:</a:t>
            </a:r>
            <a:r>
              <a:rPr lang="en-US" sz="2000" dirty="0" smtClean="0"/>
              <a:t> Low</a:t>
            </a:r>
          </a:p>
          <a:p>
            <a:pPr>
              <a:lnSpc>
                <a:spcPct val="90000"/>
              </a:lnSpc>
              <a:spcBef>
                <a:spcPct val="50000"/>
              </a:spcBef>
            </a:pPr>
            <a:r>
              <a:rPr lang="en-US" sz="2000" dirty="0" smtClean="0">
                <a:solidFill>
                  <a:srgbClr val="FFFF00"/>
                </a:solidFill>
              </a:rPr>
              <a:t>Impact</a:t>
            </a:r>
            <a:r>
              <a:rPr lang="en-US" sz="2000" dirty="0">
                <a:solidFill>
                  <a:srgbClr val="FFFF00"/>
                </a:solidFill>
              </a:rPr>
              <a:t>:</a:t>
            </a:r>
            <a:r>
              <a:rPr lang="en-US" sz="2000" dirty="0"/>
              <a:t> </a:t>
            </a:r>
            <a:r>
              <a:rPr lang="en-US" sz="2000" dirty="0" smtClean="0"/>
              <a:t>OSPO will not have a documented system from NDE</a:t>
            </a:r>
            <a:endParaRPr lang="en-US" sz="2000" dirty="0"/>
          </a:p>
          <a:p>
            <a:pPr>
              <a:lnSpc>
                <a:spcPct val="90000"/>
              </a:lnSpc>
              <a:spcBef>
                <a:spcPct val="50000"/>
              </a:spcBef>
            </a:pPr>
            <a:r>
              <a:rPr lang="en-US" sz="2000" dirty="0">
                <a:solidFill>
                  <a:srgbClr val="FFFF00"/>
                </a:solidFill>
              </a:rPr>
              <a:t>Likelihood:</a:t>
            </a:r>
            <a:r>
              <a:rPr lang="en-US" sz="2000" dirty="0"/>
              <a:t> </a:t>
            </a:r>
            <a:r>
              <a:rPr lang="en-US" sz="2000" dirty="0" smtClean="0"/>
              <a:t>Moderate</a:t>
            </a:r>
            <a:endParaRPr lang="en-US" sz="2000" dirty="0"/>
          </a:p>
          <a:p>
            <a:pPr>
              <a:lnSpc>
                <a:spcPct val="90000"/>
              </a:lnSpc>
              <a:spcBef>
                <a:spcPct val="50000"/>
              </a:spcBef>
            </a:pPr>
            <a:r>
              <a:rPr lang="en-US" sz="2000" dirty="0">
                <a:solidFill>
                  <a:srgbClr val="FFFF00"/>
                </a:solidFill>
              </a:rPr>
              <a:t>Mitigation</a:t>
            </a:r>
            <a:r>
              <a:rPr lang="en-US" sz="2000" dirty="0" smtClean="0">
                <a:solidFill>
                  <a:srgbClr val="FFFF00"/>
                </a:solidFill>
              </a:rPr>
              <a:t>: </a:t>
            </a:r>
            <a:r>
              <a:rPr lang="en-US" sz="2000" dirty="0" err="1" smtClean="0"/>
              <a:t>Geof</a:t>
            </a:r>
            <a:r>
              <a:rPr lang="en-US" sz="2000" dirty="0" smtClean="0"/>
              <a:t> </a:t>
            </a:r>
            <a:r>
              <a:rPr lang="en-US" sz="2000" dirty="0" err="1" smtClean="0"/>
              <a:t>Goodrum</a:t>
            </a:r>
            <a:r>
              <a:rPr lang="en-US" sz="2000" dirty="0" smtClean="0"/>
              <a:t> is working to modify the NDE contract to fund documentation.</a:t>
            </a:r>
            <a:endParaRPr lang="en-US" sz="1600" dirty="0"/>
          </a:p>
          <a:p>
            <a:pPr>
              <a:lnSpc>
                <a:spcPct val="90000"/>
              </a:lnSpc>
              <a:spcBef>
                <a:spcPct val="50000"/>
              </a:spcBef>
            </a:pPr>
            <a:r>
              <a:rPr lang="en-US" sz="2000" dirty="0">
                <a:solidFill>
                  <a:srgbClr val="FFFF00"/>
                </a:solidFill>
              </a:rPr>
              <a:t>Status:</a:t>
            </a:r>
            <a:r>
              <a:rPr lang="en-US" sz="2000" dirty="0"/>
              <a:t> </a:t>
            </a:r>
            <a:r>
              <a:rPr lang="en-US" sz="2000" dirty="0" smtClean="0"/>
              <a:t>Open</a:t>
            </a:r>
          </a:p>
          <a:p>
            <a:pPr>
              <a:lnSpc>
                <a:spcPct val="90000"/>
              </a:lnSpc>
              <a:spcBef>
                <a:spcPct val="50000"/>
              </a:spcBef>
            </a:pPr>
            <a:r>
              <a:rPr lang="en-US" sz="2000" dirty="0" smtClean="0">
                <a:solidFill>
                  <a:srgbClr val="FFFF00"/>
                </a:solidFill>
              </a:rPr>
              <a:t>Closure Date:</a:t>
            </a:r>
            <a:r>
              <a:rPr lang="en-US" sz="2000" dirty="0" smtClean="0"/>
              <a:t> Apr. 2013 (May be able to close this sooner – review this again at the Phase 1 EDR TRR)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5C87172-AB74-4B0C-B240-2A553B68614B}" type="slidenum">
              <a:rPr lang="en-US"/>
              <a:pPr>
                <a:defRPr/>
              </a:pPr>
              <a:t>39</a:t>
            </a:fld>
            <a:endParaRPr lang="en-US"/>
          </a:p>
        </p:txBody>
      </p:sp>
      <p:sp>
        <p:nvSpPr>
          <p:cNvPr id="7191554" name="Rectangle 2"/>
          <p:cNvSpPr>
            <a:spLocks noGrp="1" noChangeArrowheads="1"/>
          </p:cNvSpPr>
          <p:nvPr>
            <p:ph type="title"/>
          </p:nvPr>
        </p:nvSpPr>
        <p:spPr>
          <a:xfrm>
            <a:off x="1295400" y="152400"/>
            <a:ext cx="6781800" cy="1143000"/>
          </a:xfrm>
          <a:noFill/>
          <a:ln/>
        </p:spPr>
        <p:txBody>
          <a:bodyPr/>
          <a:lstStyle/>
          <a:p>
            <a:r>
              <a:rPr lang="en-US" sz="4000" dirty="0" smtClean="0"/>
              <a:t>Summary</a:t>
            </a:r>
            <a:endParaRPr lang="en-US" sz="4000" dirty="0"/>
          </a:p>
        </p:txBody>
      </p:sp>
      <p:sp>
        <p:nvSpPr>
          <p:cNvPr id="7191555" name="Rectangle 3"/>
          <p:cNvSpPr>
            <a:spLocks noGrp="1" noChangeArrowheads="1"/>
          </p:cNvSpPr>
          <p:nvPr>
            <p:ph type="body" idx="1"/>
          </p:nvPr>
        </p:nvSpPr>
        <p:spPr>
          <a:xfrm>
            <a:off x="304800" y="1752600"/>
            <a:ext cx="8382000" cy="4876800"/>
          </a:xfrm>
          <a:noFill/>
          <a:ln/>
        </p:spPr>
        <p:txBody>
          <a:bodyPr/>
          <a:lstStyle/>
          <a:p>
            <a:pPr>
              <a:spcBef>
                <a:spcPct val="50000"/>
              </a:spcBef>
            </a:pPr>
            <a:r>
              <a:rPr lang="en-US" sz="2000" dirty="0"/>
              <a:t>There are </a:t>
            </a:r>
            <a:r>
              <a:rPr lang="en-US" sz="2000" dirty="0" smtClean="0"/>
              <a:t>5 risks:</a:t>
            </a:r>
          </a:p>
          <a:p>
            <a:pPr lvl="1">
              <a:spcBef>
                <a:spcPct val="50000"/>
              </a:spcBef>
            </a:pPr>
            <a:r>
              <a:rPr lang="en-US" sz="1800" dirty="0" smtClean="0"/>
              <a:t>3 from PDR</a:t>
            </a:r>
          </a:p>
          <a:p>
            <a:pPr lvl="1">
              <a:spcBef>
                <a:spcPct val="50000"/>
              </a:spcBef>
            </a:pPr>
            <a:r>
              <a:rPr lang="en-US" sz="1800" dirty="0" smtClean="0"/>
              <a:t>1 from CDR</a:t>
            </a:r>
          </a:p>
          <a:p>
            <a:pPr lvl="1">
              <a:spcBef>
                <a:spcPct val="50000"/>
              </a:spcBef>
            </a:pPr>
            <a:r>
              <a:rPr lang="en-US" sz="1800" dirty="0" smtClean="0"/>
              <a:t>1 from TRR</a:t>
            </a:r>
            <a:endParaRPr lang="en-US" sz="1800" dirty="0"/>
          </a:p>
          <a:p>
            <a:pPr>
              <a:spcBef>
                <a:spcPct val="50000"/>
              </a:spcBef>
            </a:pPr>
            <a:r>
              <a:rPr lang="en-US" sz="2000" dirty="0" smtClean="0"/>
              <a:t>We </a:t>
            </a:r>
            <a:r>
              <a:rPr lang="en-US" sz="2000" dirty="0"/>
              <a:t>recommend </a:t>
            </a:r>
            <a:r>
              <a:rPr lang="en-US" sz="2000" dirty="0" smtClean="0"/>
              <a:t>closing: </a:t>
            </a:r>
          </a:p>
          <a:p>
            <a:pPr lvl="1">
              <a:spcBef>
                <a:spcPct val="50000"/>
              </a:spcBef>
            </a:pPr>
            <a:r>
              <a:rPr lang="en-US" sz="1800" dirty="0" smtClean="0"/>
              <a:t>1 </a:t>
            </a:r>
            <a:r>
              <a:rPr lang="en-US" sz="1800" dirty="0"/>
              <a:t>of </a:t>
            </a:r>
            <a:r>
              <a:rPr lang="en-US" sz="1800" dirty="0" smtClean="0"/>
              <a:t>the PDR risks.</a:t>
            </a:r>
          </a:p>
          <a:p>
            <a:pPr lvl="1">
              <a:spcBef>
                <a:spcPct val="50000"/>
              </a:spcBef>
            </a:pPr>
            <a:r>
              <a:rPr lang="en-US" sz="1800" dirty="0" smtClean="0"/>
              <a:t>1 of the CDR risks.</a:t>
            </a:r>
          </a:p>
          <a:p>
            <a:pPr lvl="1">
              <a:spcBef>
                <a:spcPct val="50000"/>
              </a:spcBef>
            </a:pPr>
            <a:r>
              <a:rPr lang="en-US" sz="1800" dirty="0" smtClean="0"/>
              <a:t>0 of the TRR risks</a:t>
            </a:r>
          </a:p>
          <a:p>
            <a:pPr lvl="1">
              <a:spcBef>
                <a:spcPct val="50000"/>
              </a:spcBef>
            </a:pPr>
            <a:endParaRPr lang="en-US" sz="2000" dirty="0"/>
          </a:p>
          <a:p>
            <a:pPr>
              <a:spcBef>
                <a:spcPct val="50000"/>
              </a:spcBef>
            </a:pPr>
            <a:r>
              <a:rPr lang="en-US" sz="2000" dirty="0" smtClean="0"/>
              <a:t>3 </a:t>
            </a:r>
            <a:r>
              <a:rPr lang="en-US" sz="2000" dirty="0"/>
              <a:t>risks will remain open</a:t>
            </a:r>
            <a:r>
              <a:rPr lang="en-US" sz="2000" dirty="0" smtClean="0"/>
              <a:t>.  For these risks we have supplied anticipated closure dates.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4</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solidFill>
                  <a:srgbClr val="FF8A3B"/>
                </a:solidFill>
                <a:effectLst/>
              </a:rPr>
              <a:t>Introduction</a:t>
            </a:r>
          </a:p>
          <a:p>
            <a:pPr marL="533400" indent="-533400"/>
            <a:r>
              <a:rPr lang="en-US" dirty="0" smtClean="0"/>
              <a:t>TRR</a:t>
            </a:r>
            <a:r>
              <a:rPr lang="en-US" dirty="0" smtClean="0">
                <a:effectLst/>
              </a:rPr>
              <a:t> Report</a:t>
            </a:r>
            <a:endParaRPr lang="en-US" dirty="0">
              <a:effectLst/>
            </a:endParaRPr>
          </a:p>
          <a:p>
            <a:pPr marL="533400" indent="-533400"/>
            <a:r>
              <a:rPr lang="en-US" dirty="0" smtClean="0">
                <a:effectLst/>
              </a:rPr>
              <a:t>Updated Requirements</a:t>
            </a:r>
          </a:p>
          <a:p>
            <a:pPr marL="533400" indent="-533400"/>
            <a:r>
              <a:rPr lang="en-US" dirty="0" smtClean="0"/>
              <a:t>Phase 1 Software Architecture</a:t>
            </a:r>
            <a:endParaRPr lang="en-US" dirty="0" smtClean="0">
              <a:effectLst/>
            </a:endParaRPr>
          </a:p>
          <a:p>
            <a:pPr marL="533400" indent="-533400"/>
            <a:r>
              <a:rPr lang="en-US" dirty="0" smtClean="0">
                <a:effectLst/>
              </a:rPr>
              <a:t>Software Readiness</a:t>
            </a:r>
          </a:p>
          <a:p>
            <a:pPr marL="533400" indent="-533400"/>
            <a:r>
              <a:rPr lang="en-US" dirty="0" smtClean="0">
                <a:effectLst/>
              </a:rPr>
              <a:t>Risk Summary</a:t>
            </a:r>
            <a:endParaRPr lang="en-US" dirty="0">
              <a:effectLst/>
            </a:endParaRPr>
          </a:p>
          <a:p>
            <a:pPr marL="533400" indent="-533400"/>
            <a:r>
              <a:rPr lang="en-US" dirty="0">
                <a:effectLst/>
              </a:rPr>
              <a:t>Summary and </a:t>
            </a:r>
            <a:r>
              <a:rPr lang="en-US" dirty="0" smtClean="0">
                <a:effectLst/>
              </a:rPr>
              <a:t>Conclusions</a:t>
            </a:r>
            <a:endParaRPr lang="en-US" dirty="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40</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effectLst/>
              </a:rPr>
              <a:t>Introduction</a:t>
            </a:r>
          </a:p>
          <a:p>
            <a:pPr marL="533400" indent="-533400"/>
            <a:r>
              <a:rPr lang="en-US" dirty="0" smtClean="0"/>
              <a:t>TRR</a:t>
            </a:r>
            <a:r>
              <a:rPr lang="en-US" dirty="0" smtClean="0">
                <a:effectLst/>
              </a:rPr>
              <a:t> Report</a:t>
            </a:r>
            <a:endParaRPr lang="en-US" dirty="0">
              <a:effectLst/>
            </a:endParaRPr>
          </a:p>
          <a:p>
            <a:pPr marL="533400" indent="-533400"/>
            <a:r>
              <a:rPr lang="en-US" dirty="0" smtClean="0">
                <a:solidFill>
                  <a:srgbClr val="FF8A3B"/>
                </a:solidFill>
                <a:effectLst/>
              </a:rPr>
              <a:t>Updated Requirements</a:t>
            </a:r>
          </a:p>
          <a:p>
            <a:pPr marL="533400" indent="-533400"/>
            <a:r>
              <a:rPr lang="en-US" dirty="0" smtClean="0"/>
              <a:t>Phase 1 Software Architecture</a:t>
            </a:r>
            <a:endParaRPr lang="en-US" dirty="0" smtClean="0">
              <a:effectLst/>
            </a:endParaRPr>
          </a:p>
          <a:p>
            <a:pPr marL="533400" indent="-533400"/>
            <a:r>
              <a:rPr lang="en-US" dirty="0" smtClean="0">
                <a:effectLst/>
              </a:rPr>
              <a:t>Software Readiness</a:t>
            </a:r>
          </a:p>
          <a:p>
            <a:pPr marL="533400" indent="-533400"/>
            <a:r>
              <a:rPr lang="en-US" dirty="0" smtClean="0">
                <a:effectLst/>
              </a:rPr>
              <a:t>Risk Summary</a:t>
            </a:r>
            <a:endParaRPr lang="en-US" dirty="0">
              <a:effectLst/>
            </a:endParaRPr>
          </a:p>
          <a:p>
            <a:pPr marL="533400" indent="-533400"/>
            <a:r>
              <a:rPr lang="en-US" dirty="0">
                <a:effectLst/>
              </a:rPr>
              <a:t>Summary and </a:t>
            </a:r>
            <a:r>
              <a:rPr lang="en-US" dirty="0" smtClean="0">
                <a:effectLst/>
              </a:rPr>
              <a:t>Conclusions</a:t>
            </a:r>
            <a:endParaRPr lang="en-US" dirty="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A1A3CEFA-158E-4B0E-B84C-9A22FC98BF9B}" type="slidenum">
              <a:rPr lang="en-US"/>
              <a:pPr>
                <a:defRPr/>
              </a:pPr>
              <a:t>41</a:t>
            </a:fld>
            <a:endParaRPr lang="en-US"/>
          </a:p>
        </p:txBody>
      </p:sp>
      <p:sp>
        <p:nvSpPr>
          <p:cNvPr id="6863874" name="Rectangle 2"/>
          <p:cNvSpPr>
            <a:spLocks noGrp="1" noChangeArrowheads="1"/>
          </p:cNvSpPr>
          <p:nvPr>
            <p:ph type="body" idx="1"/>
          </p:nvPr>
        </p:nvSpPr>
        <p:spPr>
          <a:xfrm>
            <a:off x="1447800" y="1828800"/>
            <a:ext cx="6324600" cy="4038600"/>
          </a:xfrm>
          <a:noFill/>
          <a:ln/>
        </p:spPr>
        <p:txBody>
          <a:bodyPr/>
          <a:lstStyle/>
          <a:p>
            <a:pPr algn="ctr">
              <a:buFont typeface="Symbol" pitchFamily="18" charset="2"/>
              <a:buNone/>
            </a:pPr>
            <a:r>
              <a:rPr lang="en-US" sz="4000" b="1" dirty="0" smtClean="0">
                <a:solidFill>
                  <a:srgbClr val="FFFF00"/>
                </a:solidFill>
                <a:latin typeface="Book Antiqua" pitchFamily="18" charset="0"/>
              </a:rPr>
              <a:t>Section 3 – </a:t>
            </a:r>
          </a:p>
          <a:p>
            <a:pPr marL="0" indent="0" algn="ctr">
              <a:buFont typeface="Symbol" pitchFamily="18" charset="2"/>
              <a:buNone/>
            </a:pPr>
            <a:r>
              <a:rPr lang="en-US" sz="4000" b="1" dirty="0" smtClean="0">
                <a:solidFill>
                  <a:srgbClr val="FFFF00"/>
                </a:solidFill>
                <a:latin typeface="Book Antiqua" pitchFamily="18" charset="0"/>
              </a:rPr>
              <a:t>Updated Requirements</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Presented by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Tom King</a:t>
            </a:r>
          </a:p>
          <a:p>
            <a:pPr algn="ctr">
              <a:buFont typeface="Symbol" pitchFamily="18" charset="2"/>
              <a:buNone/>
            </a:pPr>
            <a:r>
              <a:rPr lang="en-US" b="1" dirty="0" smtClean="0">
                <a:solidFill>
                  <a:srgbClr val="FFFF00"/>
                </a:solidFill>
                <a:latin typeface="Book Antiqua" pitchFamily="18" charset="0"/>
              </a:rPr>
              <a:t>Riverside</a:t>
            </a:r>
            <a:endParaRPr lang="en-US"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6CD98E-24C0-455E-9C75-DC901F6EA12E}" type="slidenum">
              <a:rPr lang="en-US"/>
              <a:pPr>
                <a:defRPr/>
              </a:pPr>
              <a:t>42</a:t>
            </a:fld>
            <a:endParaRPr lang="en-US"/>
          </a:p>
        </p:txBody>
      </p:sp>
      <p:sp>
        <p:nvSpPr>
          <p:cNvPr id="6865922" name="Rectangle 2"/>
          <p:cNvSpPr>
            <a:spLocks noGrp="1" noChangeArrowheads="1"/>
          </p:cNvSpPr>
          <p:nvPr>
            <p:ph type="title"/>
          </p:nvPr>
        </p:nvSpPr>
        <p:spPr>
          <a:xfrm>
            <a:off x="1066800" y="152400"/>
            <a:ext cx="6477000" cy="1143000"/>
          </a:xfrm>
          <a:noFill/>
          <a:ln/>
        </p:spPr>
        <p:txBody>
          <a:bodyPr/>
          <a:lstStyle/>
          <a:p>
            <a:r>
              <a:rPr lang="en-US"/>
              <a:t>Requirements Overview</a:t>
            </a:r>
          </a:p>
        </p:txBody>
      </p:sp>
      <p:sp>
        <p:nvSpPr>
          <p:cNvPr id="6865923" name="Rectangle 3"/>
          <p:cNvSpPr>
            <a:spLocks noGrp="1" noChangeArrowheads="1"/>
          </p:cNvSpPr>
          <p:nvPr>
            <p:ph type="body" idx="1"/>
          </p:nvPr>
        </p:nvSpPr>
        <p:spPr>
          <a:xfrm>
            <a:off x="152400" y="1828800"/>
            <a:ext cx="8991600" cy="4876800"/>
          </a:xfrm>
          <a:noFill/>
          <a:ln/>
        </p:spPr>
        <p:txBody>
          <a:bodyPr/>
          <a:lstStyle/>
          <a:p>
            <a:pPr marL="381000" indent="-381000">
              <a:lnSpc>
                <a:spcPct val="90000"/>
              </a:lnSpc>
            </a:pPr>
            <a:r>
              <a:rPr lang="en-US" sz="2400" dirty="0" smtClean="0"/>
              <a:t>All N4RT requirements are documented in the RAD:</a:t>
            </a:r>
          </a:p>
          <a:p>
            <a:pPr marL="381000" indent="-381000">
              <a:lnSpc>
                <a:spcPct val="90000"/>
              </a:lnSpc>
              <a:buNone/>
            </a:pPr>
            <a:r>
              <a:rPr lang="en-US" sz="2400" dirty="0" smtClean="0">
                <a:solidFill>
                  <a:srgbClr val="FF8A3B"/>
                </a:solidFill>
              </a:rPr>
              <a:t>	</a:t>
            </a:r>
            <a:r>
              <a:rPr lang="en-US" sz="1800" dirty="0" smtClean="0">
                <a:solidFill>
                  <a:srgbClr val="FF8A3B"/>
                </a:solidFill>
              </a:rPr>
              <a:t>http://www.star.nesdis.noaa.gov/smcd/spb/iosspdt/qadocs/N4RT_ARR/N4RT_RAD_v1.3.docx</a:t>
            </a:r>
            <a:endParaRPr lang="en-US" sz="1800" dirty="0" smtClean="0"/>
          </a:p>
          <a:p>
            <a:pPr marL="381000" indent="-381000">
              <a:lnSpc>
                <a:spcPct val="90000"/>
              </a:lnSpc>
            </a:pPr>
            <a:endParaRPr lang="en-US" sz="2400" dirty="0" smtClean="0"/>
          </a:p>
          <a:p>
            <a:pPr marL="381000" indent="-381000">
              <a:lnSpc>
                <a:spcPct val="90000"/>
              </a:lnSpc>
            </a:pPr>
            <a:r>
              <a:rPr lang="en-US" sz="2400" dirty="0" smtClean="0"/>
              <a:t>All the requirements for Phase 1 and 2 are contained in this section.  However, only new or modified requirements that have changed since TRR will be presented.</a:t>
            </a:r>
            <a:endParaRPr lang="en-US" sz="2400" dirty="0"/>
          </a:p>
          <a:p>
            <a:pPr marL="381000" indent="-381000">
              <a:lnSpc>
                <a:spcPct val="90000"/>
              </a:lnSpc>
            </a:pPr>
            <a:endParaRPr lang="en-US" sz="2400" dirty="0"/>
          </a:p>
          <a:p>
            <a:pPr marL="381000" indent="-381000">
              <a:lnSpc>
                <a:spcPct val="90000"/>
              </a:lnSpc>
            </a:pPr>
            <a:r>
              <a:rPr lang="en-US" sz="2400" dirty="0" smtClean="0"/>
              <a:t>Text </a:t>
            </a:r>
            <a:r>
              <a:rPr lang="en-US" sz="2400" dirty="0"/>
              <a:t>highlighted </a:t>
            </a:r>
            <a:endParaRPr lang="en-US" sz="2400" dirty="0" smtClean="0"/>
          </a:p>
          <a:p>
            <a:pPr marL="781050" lvl="1" indent="-381000">
              <a:lnSpc>
                <a:spcPct val="90000"/>
              </a:lnSpc>
            </a:pPr>
            <a:r>
              <a:rPr lang="en-US" dirty="0" smtClean="0">
                <a:solidFill>
                  <a:srgbClr val="FFFF00"/>
                </a:solidFill>
              </a:rPr>
              <a:t>Yellow</a:t>
            </a:r>
            <a:r>
              <a:rPr lang="en-US" dirty="0" smtClean="0"/>
              <a:t> indicate basic requirements</a:t>
            </a:r>
          </a:p>
          <a:p>
            <a:pPr marL="781050" lvl="1" indent="-381000">
              <a:lnSpc>
                <a:spcPct val="90000"/>
              </a:lnSpc>
            </a:pPr>
            <a:r>
              <a:rPr lang="en-US" dirty="0" smtClean="0">
                <a:solidFill>
                  <a:srgbClr val="29FF29"/>
                </a:solidFill>
              </a:rPr>
              <a:t>Green</a:t>
            </a:r>
            <a:r>
              <a:rPr lang="en-US" dirty="0" smtClean="0"/>
              <a:t> indicates new, modified</a:t>
            </a:r>
          </a:p>
          <a:p>
            <a:pPr marL="781050" lvl="1" indent="-381000">
              <a:lnSpc>
                <a:spcPct val="90000"/>
              </a:lnSpc>
            </a:pPr>
            <a:r>
              <a:rPr lang="en-US" dirty="0" smtClean="0">
                <a:solidFill>
                  <a:schemeClr val="bg2"/>
                </a:solidFill>
              </a:rPr>
              <a:t>Gray</a:t>
            </a:r>
            <a:r>
              <a:rPr lang="en-US" dirty="0" smtClean="0"/>
              <a:t> indicates removed requirements since CDR.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3"/>
          <p:cNvSpPr>
            <a:spLocks noGrp="1"/>
          </p:cNvSpPr>
          <p:nvPr>
            <p:ph type="sldNum" sz="quarter" idx="10"/>
          </p:nvPr>
        </p:nvSpPr>
        <p:spPr/>
        <p:txBody>
          <a:bodyPr/>
          <a:lstStyle/>
          <a:p>
            <a:pPr>
              <a:defRPr/>
            </a:pPr>
            <a:fld id="{E735486F-CBFC-4E06-88FD-9F13BE5B4DAE}" type="slidenum">
              <a:rPr lang="en-US"/>
              <a:pPr>
                <a:defRPr/>
              </a:pPr>
              <a:t>43</a:t>
            </a:fld>
            <a:endParaRPr lang="en-US"/>
          </a:p>
        </p:txBody>
      </p:sp>
      <p:sp>
        <p:nvSpPr>
          <p:cNvPr id="6870018" name="Rectangle 2"/>
          <p:cNvSpPr>
            <a:spLocks noGrp="1" noChangeArrowheads="1"/>
          </p:cNvSpPr>
          <p:nvPr>
            <p:ph type="title"/>
          </p:nvPr>
        </p:nvSpPr>
        <p:spPr>
          <a:noFill/>
          <a:ln/>
        </p:spPr>
        <p:txBody>
          <a:bodyPr/>
          <a:lstStyle/>
          <a:p>
            <a:r>
              <a:rPr lang="en-US"/>
              <a:t>Phase I </a:t>
            </a:r>
            <a:br>
              <a:rPr lang="en-US"/>
            </a:br>
            <a:r>
              <a:rPr lang="en-US"/>
              <a:t>User-to-STAR Mapping</a:t>
            </a:r>
          </a:p>
        </p:txBody>
      </p:sp>
      <p:graphicFrame>
        <p:nvGraphicFramePr>
          <p:cNvPr id="6870119" name="Group 103"/>
          <p:cNvGraphicFramePr>
            <a:graphicFrameLocks noGrp="1"/>
          </p:cNvGraphicFramePr>
          <p:nvPr>
            <p:ph idx="1"/>
          </p:nvPr>
        </p:nvGraphicFramePr>
        <p:xfrm>
          <a:off x="228600" y="1835150"/>
          <a:ext cx="8686800" cy="4555617"/>
        </p:xfrm>
        <a:graphic>
          <a:graphicData uri="http://schemas.openxmlformats.org/drawingml/2006/table">
            <a:tbl>
              <a:tblPr/>
              <a:tblGrid>
                <a:gridCol w="2362200"/>
                <a:gridCol w="1752600"/>
                <a:gridCol w="2362200"/>
                <a:gridCol w="2209800"/>
              </a:tblGrid>
              <a:tr h="3841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rgbClr val="FFFF00"/>
                          </a:solidFill>
                          <a:effectLst/>
                          <a:latin typeface="Arial" charset="0"/>
                          <a:cs typeface="Times New Roman" pitchFamily="18" charset="0"/>
                        </a:rPr>
                        <a:t>Prioritized Product</a:t>
                      </a:r>
                      <a:endParaRPr kumimoji="0" lang="en-US" sz="1400" b="1" i="0" u="none" strike="noStrike" cap="none" normalizeH="0" baseline="0" dirty="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FFFF00"/>
                          </a:solidFill>
                          <a:effectLst/>
                          <a:latin typeface="Arial" charset="0"/>
                          <a:cs typeface="Times New Roman" pitchFamily="18" charset="0"/>
                        </a:rPr>
                        <a:t>EMC User Contacts</a:t>
                      </a:r>
                      <a:endParaRPr kumimoji="0" lang="en-US" sz="1400" b="1" i="0" u="none" strike="noStrike" cap="none" normalizeH="0" baseline="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rgbClr val="FFFF00"/>
                          </a:solidFill>
                          <a:effectLst/>
                          <a:latin typeface="Arial" charset="0"/>
                          <a:cs typeface="Times New Roman" pitchFamily="18" charset="0"/>
                        </a:rPr>
                        <a:t>STAR/OSPO Product and Heritage Contacts</a:t>
                      </a:r>
                      <a:endParaRPr kumimoji="0" lang="en-US" sz="1400" b="1" i="0" u="none" strike="noStrike" cap="none" normalizeH="0" baseline="0" dirty="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FFFF00"/>
                          </a:solidFill>
                          <a:effectLst/>
                          <a:latin typeface="Arial" charset="0"/>
                        </a:rPr>
                        <a:t>Heritage Product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ATMS Radiances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Dennis Keyser, John Derber</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cs typeface="Times New Roman" pitchFamily="18" charset="0"/>
                        </a:rPr>
                        <a:t>Dennis Keyser, John Derber, Sid Boukabara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AMSU, MHS, HSB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7508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dirty="0" err="1" smtClean="0">
                          <a:ln>
                            <a:noFill/>
                          </a:ln>
                          <a:solidFill>
                            <a:schemeClr val="tx1"/>
                          </a:solidFill>
                          <a:effectLst/>
                          <a:latin typeface="Arial" charset="0"/>
                          <a:cs typeface="Times New Roman" pitchFamily="18" charset="0"/>
                        </a:rPr>
                        <a:t>CrIS</a:t>
                      </a:r>
                      <a:r>
                        <a:rPr kumimoji="0" lang="en-US" sz="1400" b="0" i="0" u="none" strike="noStrike" cap="none" normalizeH="0" baseline="0" dirty="0" smtClean="0">
                          <a:ln>
                            <a:noFill/>
                          </a:ln>
                          <a:solidFill>
                            <a:schemeClr val="tx1"/>
                          </a:solidFill>
                          <a:effectLst/>
                          <a:latin typeface="Arial" charset="0"/>
                          <a:cs typeface="Times New Roman" pitchFamily="18" charset="0"/>
                        </a:rPr>
                        <a:t> Radiances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chemeClr val="tx1"/>
                          </a:solidFill>
                          <a:effectLst/>
                          <a:latin typeface="Arial" charset="0"/>
                        </a:rPr>
                        <a:t>Jim Jung, Dennis Keyser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chemeClr val="tx1"/>
                          </a:solidFill>
                          <a:effectLst/>
                          <a:latin typeface="Arial" charset="0"/>
                        </a:rPr>
                        <a:t>Jack </a:t>
                      </a:r>
                      <a:r>
                        <a:rPr kumimoji="0" lang="en-US" sz="1400" b="0" i="0" u="none" strike="noStrike" cap="none" normalizeH="0" baseline="0" dirty="0" err="1" smtClean="0">
                          <a:ln>
                            <a:noFill/>
                          </a:ln>
                          <a:solidFill>
                            <a:schemeClr val="tx1"/>
                          </a:solidFill>
                          <a:effectLst/>
                          <a:latin typeface="Arial" charset="0"/>
                        </a:rPr>
                        <a:t>Woollen</a:t>
                      </a:r>
                      <a:r>
                        <a:rPr kumimoji="0" lang="en-US" sz="1400" b="0" i="0" u="none" strike="noStrike" cap="none" normalizeH="0" baseline="0" dirty="0" smtClean="0">
                          <a:ln>
                            <a:noFill/>
                          </a:ln>
                          <a:solidFill>
                            <a:schemeClr val="tx1"/>
                          </a:solidFill>
                          <a:effectLst/>
                          <a:latin typeface="Arial" charset="0"/>
                        </a:rPr>
                        <a:t>, Simon Elliott, Tom 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chemeClr val="tx1"/>
                          </a:solidFill>
                          <a:effectLst/>
                          <a:latin typeface="Arial" charset="0"/>
                        </a:rPr>
                        <a:t>IASI, AIRS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7508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cs typeface="Times New Roman" pitchFamily="18" charset="0"/>
                        </a:rPr>
                        <a:t>VIIRS Radiances</a:t>
                      </a:r>
                      <a:endParaRPr kumimoji="0" lang="fr-F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rPr>
                        <a:t>Dennis Keyser, John </a:t>
                      </a:r>
                      <a:r>
                        <a:rPr kumimoji="0" lang="fr-FR" sz="1400" b="0" i="0" u="none" strike="noStrike" cap="none" normalizeH="0" baseline="0" dirty="0" err="1" smtClean="0">
                          <a:ln>
                            <a:noFill/>
                          </a:ln>
                          <a:solidFill>
                            <a:schemeClr val="tx1"/>
                          </a:solidFill>
                          <a:effectLst/>
                          <a:latin typeface="Arial" charset="0"/>
                        </a:rPr>
                        <a:t>Derber</a:t>
                      </a:r>
                      <a:endParaRPr kumimoji="0" lang="fr-F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Dennis Keyser, John </a:t>
                      </a:r>
                      <a:r>
                        <a:rPr kumimoji="0" lang="en-US" sz="1400" b="0" i="0" u="none" strike="noStrike" cap="none" normalizeH="0" baseline="0" dirty="0" err="1" smtClean="0">
                          <a:ln>
                            <a:noFill/>
                          </a:ln>
                          <a:solidFill>
                            <a:schemeClr val="tx1"/>
                          </a:solidFill>
                          <a:effectLst/>
                          <a:latin typeface="Arial" charset="0"/>
                          <a:cs typeface="Times New Roman" pitchFamily="18" charset="0"/>
                        </a:rPr>
                        <a:t>Derber</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AVHRR GAC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579754">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Sea Surface Temperature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Bert Katz, William </a:t>
                      </a:r>
                      <a:r>
                        <a:rPr kumimoji="0" lang="en-US" sz="1400" b="0" i="0" u="none" strike="noStrike" cap="none" normalizeH="0" baseline="0" dirty="0" err="1" smtClean="0">
                          <a:ln>
                            <a:noFill/>
                          </a:ln>
                          <a:solidFill>
                            <a:schemeClr val="tx1"/>
                          </a:solidFill>
                          <a:effectLst/>
                          <a:latin typeface="Arial" charset="0"/>
                        </a:rPr>
                        <a:t>Gemmill</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err="1" smtClean="0">
                          <a:ln>
                            <a:noFill/>
                          </a:ln>
                          <a:solidFill>
                            <a:schemeClr val="tx1"/>
                          </a:solidFill>
                          <a:effectLst/>
                          <a:latin typeface="Arial" charset="0"/>
                        </a:rPr>
                        <a:t>Shasha</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Ignatov</a:t>
                      </a:r>
                      <a:r>
                        <a:rPr kumimoji="0" lang="en-US" sz="1400" b="0" i="0" u="none" strike="noStrike" cap="none" normalizeH="0" baseline="0" dirty="0" smtClean="0">
                          <a:ln>
                            <a:noFill/>
                          </a:ln>
                          <a:solidFill>
                            <a:schemeClr val="tx1"/>
                          </a:solidFill>
                          <a:effectLst/>
                          <a:latin typeface="Arial" charset="0"/>
                        </a:rPr>
                        <a:t>, John Sapper, Robert </a:t>
                      </a:r>
                      <a:r>
                        <a:rPr kumimoji="0" lang="en-US" sz="1400" b="0" i="0" u="none" strike="noStrike" cap="none" normalizeH="0" baseline="0" dirty="0" err="1" smtClean="0">
                          <a:ln>
                            <a:noFill/>
                          </a:ln>
                          <a:solidFill>
                            <a:schemeClr val="tx1"/>
                          </a:solidFill>
                          <a:effectLst/>
                          <a:latin typeface="Arial" charset="0"/>
                        </a:rPr>
                        <a:t>Grumbine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AVHRR derived SST (ACSPO)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r h="4699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cs typeface="Times New Roman" pitchFamily="18" charset="0"/>
                        </a:rPr>
                        <a:t>Nadir Profile and Total </a:t>
                      </a:r>
                      <a:r>
                        <a:rPr kumimoji="0" lang="fr-FR" sz="1400" b="0" i="0" u="none" strike="noStrike" cap="none" normalizeH="0" baseline="0" dirty="0" err="1" smtClean="0">
                          <a:ln>
                            <a:noFill/>
                          </a:ln>
                          <a:solidFill>
                            <a:schemeClr val="tx1"/>
                          </a:solidFill>
                          <a:effectLst/>
                          <a:latin typeface="Arial" charset="0"/>
                          <a:cs typeface="Times New Roman" pitchFamily="18" charset="0"/>
                        </a:rPr>
                        <a:t>Column</a:t>
                      </a:r>
                      <a:r>
                        <a:rPr kumimoji="0" lang="fr-FR" sz="1400" b="0" i="0" u="none" strike="noStrike" cap="none" normalizeH="0" baseline="0" dirty="0" smtClean="0">
                          <a:ln>
                            <a:noFill/>
                          </a:ln>
                          <a:solidFill>
                            <a:schemeClr val="tx1"/>
                          </a:solidFill>
                          <a:effectLst/>
                          <a:latin typeface="Arial" charset="0"/>
                          <a:cs typeface="Times New Roman" pitchFamily="18" charset="0"/>
                        </a:rPr>
                        <a:t> Ozone (OMPS)</a:t>
                      </a:r>
                      <a:endParaRPr kumimoji="0" lang="fr-F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rPr>
                        <a:t>Dennis Keyser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rPr>
                        <a:t>Larry Flynn, Donna </a:t>
                      </a:r>
                      <a:r>
                        <a:rPr kumimoji="0" lang="fr-FR" sz="1400" b="0" i="0" u="none" strike="noStrike" cap="none" normalizeH="0" baseline="0" dirty="0" err="1" smtClean="0">
                          <a:ln>
                            <a:noFill/>
                          </a:ln>
                          <a:solidFill>
                            <a:schemeClr val="tx1"/>
                          </a:solidFill>
                          <a:effectLst/>
                          <a:latin typeface="Arial" charset="0"/>
                        </a:rPr>
                        <a:t>McNamara</a:t>
                      </a:r>
                      <a:endParaRPr kumimoji="0" lang="fr-F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rPr>
                        <a:t>SBUV, GOME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r>
              <a:tr h="3587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smtClean="0">
                          <a:ln>
                            <a:noFill/>
                          </a:ln>
                          <a:solidFill>
                            <a:schemeClr val="tx1"/>
                          </a:solidFill>
                          <a:effectLst/>
                          <a:latin typeface="Arial" charset="0"/>
                          <a:cs typeface="Times New Roman" pitchFamily="18" charset="0"/>
                        </a:rPr>
                        <a:t>Aerosol Optical Thickness</a:t>
                      </a:r>
                      <a:endParaRPr kumimoji="0" lang="fr-F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fr-FR" sz="1400" b="0" i="0" u="none" strike="noStrike" cap="none" normalizeH="0" baseline="0" dirty="0" smtClean="0">
                          <a:ln>
                            <a:noFill/>
                          </a:ln>
                          <a:solidFill>
                            <a:schemeClr val="tx1"/>
                          </a:solidFill>
                          <a:effectLst/>
                          <a:latin typeface="Arial" charset="0"/>
                        </a:rPr>
                        <a:t>Jeff </a:t>
                      </a:r>
                      <a:r>
                        <a:rPr kumimoji="0" lang="fr-FR" sz="1400" b="0" i="0" u="none" strike="noStrike" cap="none" normalizeH="0" baseline="0" dirty="0" err="1" smtClean="0">
                          <a:ln>
                            <a:noFill/>
                          </a:ln>
                          <a:solidFill>
                            <a:schemeClr val="tx1"/>
                          </a:solidFill>
                          <a:effectLst/>
                          <a:latin typeface="Arial" charset="0"/>
                        </a:rPr>
                        <a:t>McQeen</a:t>
                      </a:r>
                      <a:endParaRPr kumimoji="0" lang="fr-F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Paul Haggerty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MODIS Aerosols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r>
              <a:tr h="515938">
                <a:tc gridSpan="4">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White = Phase 1 SDR BUFR</a:t>
                      </a:r>
                    </a:p>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Gray = Phase 1 EDR BUFR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002CCC3-003B-47A9-9BDA-0378355BDC71}" type="slidenum">
              <a:rPr lang="en-US"/>
              <a:pPr>
                <a:defRPr/>
              </a:pPr>
              <a:t>44</a:t>
            </a:fld>
            <a:endParaRPr lang="en-US"/>
          </a:p>
        </p:txBody>
      </p:sp>
      <p:sp>
        <p:nvSpPr>
          <p:cNvPr id="6872066" name="Rectangle 2"/>
          <p:cNvSpPr>
            <a:spLocks noGrp="1" noChangeArrowheads="1"/>
          </p:cNvSpPr>
          <p:nvPr>
            <p:ph type="title"/>
          </p:nvPr>
        </p:nvSpPr>
        <p:spPr>
          <a:xfrm>
            <a:off x="1066800" y="228600"/>
            <a:ext cx="6781800" cy="1143000"/>
          </a:xfrm>
          <a:noFill/>
          <a:ln/>
        </p:spPr>
        <p:txBody>
          <a:bodyPr/>
          <a:lstStyle/>
          <a:p>
            <a:r>
              <a:rPr lang="en-US" sz="4000" dirty="0" smtClean="0"/>
              <a:t>Requirement 1.0</a:t>
            </a:r>
            <a:endParaRPr lang="en-US" sz="4000" dirty="0"/>
          </a:p>
        </p:txBody>
      </p:sp>
      <p:sp>
        <p:nvSpPr>
          <p:cNvPr id="6872067" name="Rectangle 3"/>
          <p:cNvSpPr>
            <a:spLocks noGrp="1" noChangeArrowheads="1"/>
          </p:cNvSpPr>
          <p:nvPr>
            <p:ph type="body" idx="1"/>
          </p:nvPr>
        </p:nvSpPr>
        <p:spPr>
          <a:xfrm>
            <a:off x="76200" y="1676400"/>
            <a:ext cx="8991600" cy="5029200"/>
          </a:xfrm>
          <a:noFill/>
          <a:ln/>
        </p:spPr>
        <p:txBody>
          <a:bodyPr/>
          <a:lstStyle/>
          <a:p>
            <a:pPr marL="381000" indent="-381000"/>
            <a:r>
              <a:rPr lang="en-US" dirty="0" smtClean="0">
                <a:solidFill>
                  <a:srgbClr val="FFFF00"/>
                </a:solidFill>
              </a:rPr>
              <a:t>Requirement 1.0: STAR </a:t>
            </a:r>
            <a:r>
              <a:rPr lang="en-US" dirty="0">
                <a:solidFill>
                  <a:srgbClr val="FFFF00"/>
                </a:solidFill>
              </a:rPr>
              <a:t>shall deliver to NDE a reformatting toolkit capable of translating NESDIS NetCDF4 data products into NCEP-accepted data formats (i.e., BUFR and/or GRIB2).</a:t>
            </a:r>
            <a:r>
              <a:rPr lang="en-US" dirty="0"/>
              <a:t> </a:t>
            </a:r>
          </a:p>
          <a:p>
            <a:pPr marL="381000" indent="-381000">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002CCC3-003B-47A9-9BDA-0378355BDC71}" type="slidenum">
              <a:rPr lang="en-US"/>
              <a:pPr>
                <a:defRPr/>
              </a:pPr>
              <a:t>45</a:t>
            </a:fld>
            <a:endParaRPr lang="en-US"/>
          </a:p>
        </p:txBody>
      </p:sp>
      <p:sp>
        <p:nvSpPr>
          <p:cNvPr id="6872066" name="Rectangle 2"/>
          <p:cNvSpPr>
            <a:spLocks noGrp="1" noChangeArrowheads="1"/>
          </p:cNvSpPr>
          <p:nvPr>
            <p:ph type="title"/>
          </p:nvPr>
        </p:nvSpPr>
        <p:spPr>
          <a:xfrm>
            <a:off x="1066800" y="228600"/>
            <a:ext cx="6781800" cy="1143000"/>
          </a:xfrm>
          <a:noFill/>
          <a:ln/>
        </p:spPr>
        <p:txBody>
          <a:bodyPr/>
          <a:lstStyle/>
          <a:p>
            <a:r>
              <a:rPr lang="en-US" sz="4000" dirty="0" smtClean="0"/>
              <a:t>Requirement 1.0</a:t>
            </a:r>
            <a:endParaRPr lang="en-US" sz="4000" dirty="0"/>
          </a:p>
        </p:txBody>
      </p:sp>
      <p:sp>
        <p:nvSpPr>
          <p:cNvPr id="6872067" name="Rectangle 3"/>
          <p:cNvSpPr>
            <a:spLocks noGrp="1" noChangeArrowheads="1"/>
          </p:cNvSpPr>
          <p:nvPr>
            <p:ph type="body" idx="1"/>
          </p:nvPr>
        </p:nvSpPr>
        <p:spPr>
          <a:xfrm>
            <a:off x="76200" y="1752600"/>
            <a:ext cx="8991600" cy="4800600"/>
          </a:xfrm>
          <a:noFill/>
          <a:ln/>
        </p:spPr>
        <p:txBody>
          <a:bodyPr/>
          <a:lstStyle/>
          <a:p>
            <a:pPr marL="400050"/>
            <a:r>
              <a:rPr lang="en-US" sz="1600" dirty="0" smtClean="0">
                <a:solidFill>
                  <a:srgbClr val="FFFF00"/>
                </a:solidFill>
              </a:rPr>
              <a:t>Requirement 1.1:</a:t>
            </a:r>
            <a:r>
              <a:rPr lang="en-US" sz="1600" dirty="0" smtClean="0"/>
              <a:t> The </a:t>
            </a:r>
            <a:r>
              <a:rPr lang="en-US" sz="1600" dirty="0"/>
              <a:t>toolkit shall be capable of reformatting the NPP tailoring prioritized phase 1 product list</a:t>
            </a:r>
            <a:r>
              <a:rPr lang="en-US" sz="1600" dirty="0" smtClean="0"/>
              <a:t>.</a:t>
            </a:r>
          </a:p>
          <a:p>
            <a:pPr marL="400050"/>
            <a:endParaRPr lang="en-US" sz="1600" dirty="0" smtClean="0"/>
          </a:p>
          <a:p>
            <a:pPr marL="400050">
              <a:lnSpc>
                <a:spcPct val="80000"/>
              </a:lnSpc>
            </a:pPr>
            <a:r>
              <a:rPr lang="en-US" sz="1600" dirty="0" smtClean="0">
                <a:solidFill>
                  <a:srgbClr val="FFFF00"/>
                </a:solidFill>
              </a:rPr>
              <a:t>Requirement 1.2:</a:t>
            </a:r>
            <a:r>
              <a:rPr lang="en-US" sz="1600" dirty="0" smtClean="0"/>
              <a:t> The toolkit shall provide its capabilities such that it may be run automatically within an operational system, especially within the NDE environment.  </a:t>
            </a:r>
          </a:p>
          <a:p>
            <a:pPr marL="400050">
              <a:lnSpc>
                <a:spcPct val="80000"/>
              </a:lnSpc>
            </a:pPr>
            <a:endParaRPr lang="en-US" sz="1600" dirty="0" smtClean="0"/>
          </a:p>
          <a:p>
            <a:pPr marL="400050">
              <a:lnSpc>
                <a:spcPct val="80000"/>
              </a:lnSpc>
            </a:pPr>
            <a:r>
              <a:rPr lang="en-US" sz="1600" dirty="0" smtClean="0">
                <a:solidFill>
                  <a:srgbClr val="FFFF00"/>
                </a:solidFill>
              </a:rPr>
              <a:t>Requirement 1.2.1:</a:t>
            </a:r>
            <a:r>
              <a:rPr lang="en-US" sz="1600" dirty="0" smtClean="0"/>
              <a:t> The Toolkit shall compile and run on the NDE IBM AIX P5, P6, and P7 series hardware.</a:t>
            </a:r>
          </a:p>
          <a:p>
            <a:pPr marL="400050">
              <a:lnSpc>
                <a:spcPct val="80000"/>
              </a:lnSpc>
            </a:pPr>
            <a:endParaRPr lang="en-US" sz="1600" dirty="0" smtClean="0"/>
          </a:p>
          <a:p>
            <a:pPr marL="400050">
              <a:lnSpc>
                <a:spcPct val="80000"/>
              </a:lnSpc>
            </a:pPr>
            <a:r>
              <a:rPr lang="en-US" sz="1600" dirty="0" smtClean="0">
                <a:solidFill>
                  <a:srgbClr val="FFFF00"/>
                </a:solidFill>
              </a:rPr>
              <a:t>Requirement 1.2.2:</a:t>
            </a:r>
            <a:r>
              <a:rPr lang="en-US" sz="1600" dirty="0" smtClean="0"/>
              <a:t> The Toolkit shall be able interact with the NDE Data Handling System (DHS).</a:t>
            </a:r>
          </a:p>
          <a:p>
            <a:pPr marL="400050">
              <a:lnSpc>
                <a:spcPct val="80000"/>
              </a:lnSpc>
            </a:pPr>
            <a:endParaRPr lang="en-US" sz="1600" dirty="0" smtClean="0"/>
          </a:p>
          <a:p>
            <a:pPr marL="400050">
              <a:lnSpc>
                <a:spcPct val="80000"/>
              </a:lnSpc>
            </a:pPr>
            <a:r>
              <a:rPr lang="en-US" sz="1600" dirty="0" smtClean="0">
                <a:solidFill>
                  <a:srgbClr val="FFFF00"/>
                </a:solidFill>
              </a:rPr>
              <a:t>Requirement 1.2.2.1:</a:t>
            </a:r>
            <a:r>
              <a:rPr lang="en-US" sz="1600" dirty="0" smtClean="0"/>
              <a:t> The Toolkit shall be able to read a Production Control File (PCF).</a:t>
            </a:r>
          </a:p>
          <a:p>
            <a:pPr marL="400050">
              <a:lnSpc>
                <a:spcPct val="80000"/>
              </a:lnSpc>
            </a:pPr>
            <a:endParaRPr lang="en-US" sz="1600" dirty="0" smtClean="0"/>
          </a:p>
          <a:p>
            <a:pPr marL="400050">
              <a:lnSpc>
                <a:spcPct val="80000"/>
              </a:lnSpc>
            </a:pPr>
            <a:r>
              <a:rPr lang="en-US" sz="1600" dirty="0" smtClean="0">
                <a:solidFill>
                  <a:srgbClr val="FFFF00"/>
                </a:solidFill>
              </a:rPr>
              <a:t>Requirement 1.2.2.2:</a:t>
            </a:r>
            <a:r>
              <a:rPr lang="en-US" sz="1600" dirty="0" smtClean="0"/>
              <a:t> The Toolkit shall handle and return errors according to NDE/STAR standard codes.</a:t>
            </a:r>
          </a:p>
          <a:p>
            <a:pPr marL="400050">
              <a:lnSpc>
                <a:spcPct val="80000"/>
              </a:lnSpc>
            </a:pPr>
            <a:endParaRPr lang="en-US" sz="1600" dirty="0" smtClean="0"/>
          </a:p>
          <a:p>
            <a:pPr marL="400050">
              <a:lnSpc>
                <a:spcPct val="80000"/>
              </a:lnSpc>
            </a:pPr>
            <a:r>
              <a:rPr lang="en-US" sz="1600" dirty="0" smtClean="0">
                <a:solidFill>
                  <a:srgbClr val="FFFF00"/>
                </a:solidFill>
              </a:rPr>
              <a:t>Requirement 1.2.2.3:</a:t>
            </a:r>
            <a:r>
              <a:rPr lang="en-US" sz="1600" dirty="0" smtClean="0"/>
              <a:t> The Toolkit shall be able to write a (Product Status File)  PSF.</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9B5BB4B-AA2D-4D23-AEB2-5B5F17FACC9E}" type="slidenum">
              <a:rPr lang="en-US"/>
              <a:pPr>
                <a:defRPr/>
              </a:pPr>
              <a:t>46</a:t>
            </a:fld>
            <a:endParaRPr lang="en-US"/>
          </a:p>
        </p:txBody>
      </p:sp>
      <p:sp>
        <p:nvSpPr>
          <p:cNvPr id="6874114" name="Rectangle 2"/>
          <p:cNvSpPr>
            <a:spLocks noGrp="1" noChangeArrowheads="1"/>
          </p:cNvSpPr>
          <p:nvPr>
            <p:ph type="title"/>
          </p:nvPr>
        </p:nvSpPr>
        <p:spPr>
          <a:xfrm>
            <a:off x="1219200" y="228600"/>
            <a:ext cx="6400800" cy="1143000"/>
          </a:xfrm>
          <a:noFill/>
          <a:ln/>
        </p:spPr>
        <p:txBody>
          <a:bodyPr/>
          <a:lstStyle/>
          <a:p>
            <a:r>
              <a:rPr lang="en-US" sz="4000" dirty="0" smtClean="0"/>
              <a:t>Requirement 1.0</a:t>
            </a:r>
            <a:endParaRPr lang="en-US" sz="4000" dirty="0"/>
          </a:p>
        </p:txBody>
      </p:sp>
      <p:sp>
        <p:nvSpPr>
          <p:cNvPr id="6874115" name="Rectangle 3"/>
          <p:cNvSpPr>
            <a:spLocks noGrp="1" noChangeArrowheads="1"/>
          </p:cNvSpPr>
          <p:nvPr>
            <p:ph type="body" idx="1"/>
          </p:nvPr>
        </p:nvSpPr>
        <p:spPr>
          <a:xfrm>
            <a:off x="152400" y="1828800"/>
            <a:ext cx="8991600" cy="4648200"/>
          </a:xfrm>
          <a:noFill/>
          <a:ln/>
        </p:spPr>
        <p:txBody>
          <a:bodyPr/>
          <a:lstStyle/>
          <a:p>
            <a:pPr marL="400050">
              <a:lnSpc>
                <a:spcPct val="80000"/>
              </a:lnSpc>
            </a:pPr>
            <a:r>
              <a:rPr lang="en-US" sz="1600" dirty="0" smtClean="0">
                <a:solidFill>
                  <a:srgbClr val="FFFF00"/>
                </a:solidFill>
              </a:rPr>
              <a:t>Requirement 1.3:</a:t>
            </a:r>
            <a:r>
              <a:rPr lang="en-US" sz="1600" dirty="0" smtClean="0"/>
              <a:t> The toolkit shall consist of modular components that can be tested independently and data should be stored in </a:t>
            </a:r>
            <a:r>
              <a:rPr lang="en-US" sz="1600" dirty="0" err="1" smtClean="0"/>
              <a:t>allocatable</a:t>
            </a:r>
            <a:r>
              <a:rPr lang="en-US" sz="1600" dirty="0" smtClean="0"/>
              <a:t> structures.</a:t>
            </a:r>
          </a:p>
          <a:p>
            <a:pPr marL="400050">
              <a:lnSpc>
                <a:spcPct val="80000"/>
              </a:lnSpc>
            </a:pPr>
            <a:endParaRPr lang="en-US" sz="1600" dirty="0" smtClean="0"/>
          </a:p>
          <a:p>
            <a:pPr marL="400050">
              <a:lnSpc>
                <a:spcPct val="80000"/>
              </a:lnSpc>
            </a:pPr>
            <a:r>
              <a:rPr lang="en-US" sz="1600" dirty="0" smtClean="0">
                <a:solidFill>
                  <a:srgbClr val="FFFF00"/>
                </a:solidFill>
              </a:rPr>
              <a:t>Requirement 1.3.1:</a:t>
            </a:r>
            <a:r>
              <a:rPr lang="en-US" sz="1600" dirty="0" smtClean="0"/>
              <a:t> The code shall consist of a single compiled program that parses arguments and logically assigns tasks to a family of hierarchically structured tailoring subroutines.</a:t>
            </a:r>
          </a:p>
          <a:p>
            <a:pPr marL="400050">
              <a:lnSpc>
                <a:spcPct val="80000"/>
              </a:lnSpc>
            </a:pPr>
            <a:endParaRPr lang="en-US" sz="1600" dirty="0" smtClean="0"/>
          </a:p>
          <a:p>
            <a:pPr marL="400050"/>
            <a:r>
              <a:rPr lang="en-US" sz="1600" dirty="0" smtClean="0">
                <a:solidFill>
                  <a:srgbClr val="FFFF00"/>
                </a:solidFill>
              </a:rPr>
              <a:t>Requirement 1.4:</a:t>
            </a:r>
            <a:r>
              <a:rPr lang="en-US" sz="1600" dirty="0" smtClean="0"/>
              <a:t> STAR shall include one update to the reformatting toolkit within its initial project plan</a:t>
            </a:r>
            <a:r>
              <a:rPr lang="en-US" sz="1600" b="1" dirty="0" smtClean="0"/>
              <a:t>.</a:t>
            </a:r>
            <a:r>
              <a:rPr lang="en-US" sz="1600" dirty="0" smtClean="0"/>
              <a:t> </a:t>
            </a:r>
          </a:p>
          <a:p>
            <a:pPr marL="800100" lvl="1" indent="-342900"/>
            <a:endParaRPr lang="en-US" sz="1600" dirty="0" smtClean="0"/>
          </a:p>
          <a:p>
            <a:pPr marL="400050"/>
            <a:r>
              <a:rPr lang="en-US" sz="1600" dirty="0" smtClean="0">
                <a:solidFill>
                  <a:srgbClr val="FFFF00"/>
                </a:solidFill>
              </a:rPr>
              <a:t>Requirement 1.5:</a:t>
            </a:r>
            <a:r>
              <a:rPr lang="en-US" sz="1600" dirty="0" smtClean="0"/>
              <a:t> STAR shall propose additional updates to the reformatting toolkit at a future Annual Review for Satellite Product Development that will address the NDE Phase 2 products.</a:t>
            </a:r>
          </a:p>
          <a:p>
            <a:pPr marL="400050"/>
            <a:endParaRPr lang="en-US" sz="1600" dirty="0" smtClean="0"/>
          </a:p>
          <a:p>
            <a:pPr marL="400050"/>
            <a:r>
              <a:rPr lang="en-US" sz="1600" dirty="0" smtClean="0">
                <a:solidFill>
                  <a:srgbClr val="FFFF00"/>
                </a:solidFill>
              </a:rPr>
              <a:t>Requirement 1.6:</a:t>
            </a:r>
            <a:r>
              <a:rPr lang="en-US" sz="1600" dirty="0" smtClean="0"/>
              <a:t> STAR shall use the standard set of NCEP software libraries for BUFR and GRIB2 in the reformatting toolkit.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4274EE3-3DB5-4821-BCAB-04844DABFF1A}" type="slidenum">
              <a:rPr lang="en-US"/>
              <a:pPr>
                <a:defRPr/>
              </a:pPr>
              <a:t>47</a:t>
            </a:fld>
            <a:endParaRPr lang="en-US"/>
          </a:p>
        </p:txBody>
      </p:sp>
      <p:sp>
        <p:nvSpPr>
          <p:cNvPr id="6876162" name="Rectangle 2"/>
          <p:cNvSpPr>
            <a:spLocks noGrp="1" noChangeArrowheads="1"/>
          </p:cNvSpPr>
          <p:nvPr>
            <p:ph type="title"/>
          </p:nvPr>
        </p:nvSpPr>
        <p:spPr>
          <a:xfrm>
            <a:off x="1143000" y="228600"/>
            <a:ext cx="6629400" cy="1143000"/>
          </a:xfrm>
          <a:noFill/>
          <a:ln/>
        </p:spPr>
        <p:txBody>
          <a:bodyPr/>
          <a:lstStyle/>
          <a:p>
            <a:r>
              <a:rPr lang="en-US" sz="4000" dirty="0" smtClean="0"/>
              <a:t>Requirement 1.0</a:t>
            </a:r>
            <a:endParaRPr lang="en-US" sz="4000" dirty="0"/>
          </a:p>
        </p:txBody>
      </p:sp>
      <p:sp>
        <p:nvSpPr>
          <p:cNvPr id="6876163" name="Rectangle 3"/>
          <p:cNvSpPr>
            <a:spLocks noGrp="1" noChangeArrowheads="1"/>
          </p:cNvSpPr>
          <p:nvPr>
            <p:ph type="body" idx="1"/>
          </p:nvPr>
        </p:nvSpPr>
        <p:spPr>
          <a:xfrm>
            <a:off x="76200" y="1752600"/>
            <a:ext cx="8991600" cy="5029200"/>
          </a:xfrm>
          <a:noFill/>
          <a:ln/>
        </p:spPr>
        <p:txBody>
          <a:bodyPr/>
          <a:lstStyle/>
          <a:p>
            <a:pPr marL="400050"/>
            <a:r>
              <a:rPr lang="en-US" sz="1600" dirty="0" smtClean="0">
                <a:solidFill>
                  <a:srgbClr val="FFFF00"/>
                </a:solidFill>
              </a:rPr>
              <a:t>Requirement 1.7:</a:t>
            </a:r>
            <a:r>
              <a:rPr lang="en-US" sz="1600" dirty="0" smtClean="0"/>
              <a:t> STAR shall update the reformatting toolkit when NCEP updates its BUFR and GRIB2 libraries.</a:t>
            </a:r>
          </a:p>
          <a:p>
            <a:pPr marL="400050"/>
            <a:endParaRPr lang="en-US" sz="1600" dirty="0" smtClean="0"/>
          </a:p>
          <a:p>
            <a:pPr marL="400050"/>
            <a:r>
              <a:rPr lang="en-US" sz="1600" dirty="0" smtClean="0">
                <a:solidFill>
                  <a:srgbClr val="FFFF00"/>
                </a:solidFill>
              </a:rPr>
              <a:t>Requirement 1.7.1:</a:t>
            </a:r>
            <a:r>
              <a:rPr lang="en-US" sz="1600" dirty="0" smtClean="0"/>
              <a:t> Updates shall be made when there are updates to the versions of the NetCDF4 library being used by NDE. </a:t>
            </a:r>
          </a:p>
          <a:p>
            <a:pPr marL="400050"/>
            <a:endParaRPr lang="en-US" sz="1600" dirty="0" smtClean="0"/>
          </a:p>
          <a:p>
            <a:pPr marL="400050">
              <a:lnSpc>
                <a:spcPct val="90000"/>
              </a:lnSpc>
            </a:pPr>
            <a:r>
              <a:rPr lang="en-US" sz="1600" dirty="0" smtClean="0">
                <a:solidFill>
                  <a:srgbClr val="FFFF00"/>
                </a:solidFill>
              </a:rPr>
              <a:t>Requirement 1.8:</a:t>
            </a:r>
            <a:r>
              <a:rPr lang="en-US" sz="1600" dirty="0" smtClean="0"/>
              <a:t> STAR shall coordinate with the NDE Project before proposing any enhancements to add other standard format translations to the toolkit at the Annual Review for Satellite Product Development. </a:t>
            </a:r>
          </a:p>
          <a:p>
            <a:pPr marL="800100" lvl="1" indent="-342900">
              <a:lnSpc>
                <a:spcPct val="90000"/>
              </a:lnSpc>
            </a:pPr>
            <a:endParaRPr lang="en-US" sz="1600" dirty="0" smtClean="0"/>
          </a:p>
          <a:p>
            <a:pPr marL="400050">
              <a:lnSpc>
                <a:spcPct val="90000"/>
              </a:lnSpc>
            </a:pPr>
            <a:r>
              <a:rPr lang="en-US" sz="1600" dirty="0" smtClean="0">
                <a:solidFill>
                  <a:srgbClr val="FFFF00"/>
                </a:solidFill>
              </a:rPr>
              <a:t>Requirement 1.9:</a:t>
            </a:r>
            <a:r>
              <a:rPr lang="en-US" sz="1600" dirty="0" smtClean="0"/>
              <a:t> The output from the toolkit shall be compared with the input to verify that the conversion was performed correctly.</a:t>
            </a:r>
          </a:p>
          <a:p>
            <a:pPr marL="800100" lvl="1" indent="-342900">
              <a:lnSpc>
                <a:spcPct val="90000"/>
              </a:lnSpc>
            </a:pPr>
            <a:endParaRPr lang="en-US" sz="1600" dirty="0" smtClean="0"/>
          </a:p>
          <a:p>
            <a:pPr marL="400050">
              <a:lnSpc>
                <a:spcPct val="90000"/>
              </a:lnSpc>
            </a:pPr>
            <a:r>
              <a:rPr lang="en-US" sz="1600" dirty="0" smtClean="0">
                <a:solidFill>
                  <a:srgbClr val="FFFF00"/>
                </a:solidFill>
              </a:rPr>
              <a:t>Requirement 1.10:</a:t>
            </a:r>
            <a:r>
              <a:rPr lang="en-US" sz="1600" dirty="0" smtClean="0"/>
              <a:t> The translation toolkit shall convert from the new format back into NetCDF4. </a:t>
            </a:r>
          </a:p>
          <a:p>
            <a:pPr marL="800100" lvl="1" indent="-342900">
              <a:lnSpc>
                <a:spcPct val="90000"/>
              </a:lnSpc>
            </a:pPr>
            <a:endParaRPr lang="en-US" sz="1600" dirty="0" smtClean="0"/>
          </a:p>
          <a:p>
            <a:pPr marL="400050">
              <a:lnSpc>
                <a:spcPct val="90000"/>
              </a:lnSpc>
            </a:pPr>
            <a:r>
              <a:rPr lang="en-US" sz="1600" dirty="0" smtClean="0">
                <a:solidFill>
                  <a:srgbClr val="FFFF00"/>
                </a:solidFill>
              </a:rPr>
              <a:t>Requirement 1.11:</a:t>
            </a:r>
            <a:r>
              <a:rPr lang="en-US" sz="1600" dirty="0" smtClean="0"/>
              <a:t> The reformatting software shall log each transaction’s control information, including: the calling application, the type of transaction requested, the start and end times, and completion status codes.</a:t>
            </a:r>
            <a:endParaRPr lang="en-US"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FE4D07D-9833-4CC0-8187-256BA7C427A9}" type="slidenum">
              <a:rPr lang="en-US"/>
              <a:pPr>
                <a:defRPr/>
              </a:pPr>
              <a:t>48</a:t>
            </a:fld>
            <a:endParaRPr lang="en-US"/>
          </a:p>
        </p:txBody>
      </p:sp>
      <p:sp>
        <p:nvSpPr>
          <p:cNvPr id="6878210" name="Rectangle 2"/>
          <p:cNvSpPr>
            <a:spLocks noGrp="1" noChangeArrowheads="1"/>
          </p:cNvSpPr>
          <p:nvPr>
            <p:ph type="title"/>
          </p:nvPr>
        </p:nvSpPr>
        <p:spPr>
          <a:xfrm>
            <a:off x="1143000" y="228600"/>
            <a:ext cx="6629400" cy="1143000"/>
          </a:xfrm>
          <a:noFill/>
          <a:ln/>
        </p:spPr>
        <p:txBody>
          <a:bodyPr/>
          <a:lstStyle/>
          <a:p>
            <a:r>
              <a:rPr lang="en-US" sz="4000" dirty="0" smtClean="0"/>
              <a:t>Requirement 1.0</a:t>
            </a:r>
            <a:endParaRPr lang="en-US" sz="4000" dirty="0"/>
          </a:p>
        </p:txBody>
      </p:sp>
      <p:sp>
        <p:nvSpPr>
          <p:cNvPr id="6878211" name="Rectangle 3"/>
          <p:cNvSpPr>
            <a:spLocks noGrp="1" noChangeArrowheads="1"/>
          </p:cNvSpPr>
          <p:nvPr>
            <p:ph type="body" idx="1"/>
          </p:nvPr>
        </p:nvSpPr>
        <p:spPr>
          <a:xfrm>
            <a:off x="76200" y="1600200"/>
            <a:ext cx="8991600" cy="4953000"/>
          </a:xfrm>
          <a:noFill/>
          <a:ln/>
        </p:spPr>
        <p:txBody>
          <a:bodyPr/>
          <a:lstStyle/>
          <a:p>
            <a:pPr marL="400050">
              <a:lnSpc>
                <a:spcPct val="90000"/>
              </a:lnSpc>
            </a:pPr>
            <a:r>
              <a:rPr lang="en-US" sz="1600" dirty="0" smtClean="0">
                <a:solidFill>
                  <a:srgbClr val="FFFF00"/>
                </a:solidFill>
              </a:rPr>
              <a:t>Requirement 1.11.1:</a:t>
            </a:r>
            <a:r>
              <a:rPr lang="en-US" sz="1600" dirty="0" smtClean="0"/>
              <a:t> The Reformatting Toolkit software shall generate run logs (contain human-readable messaging and time stamps) and return NDE/STAR standard (agreed upon) error codes to the DHS.</a:t>
            </a:r>
          </a:p>
          <a:p>
            <a:pPr marL="400050">
              <a:lnSpc>
                <a:spcPct val="90000"/>
              </a:lnSpc>
            </a:pPr>
            <a:endParaRPr lang="en-US" sz="1600" dirty="0" smtClean="0"/>
          </a:p>
          <a:p>
            <a:pPr marL="400050">
              <a:lnSpc>
                <a:spcPct val="90000"/>
              </a:lnSpc>
            </a:pPr>
            <a:r>
              <a:rPr lang="en-US" sz="1600" dirty="0" smtClean="0">
                <a:solidFill>
                  <a:srgbClr val="FFFF00"/>
                </a:solidFill>
              </a:rPr>
              <a:t>Requirement 1.12:</a:t>
            </a:r>
            <a:r>
              <a:rPr lang="en-US" sz="1600" dirty="0" smtClean="0"/>
              <a:t> Applications running under either Linux or AIX Operating Systems shall be able to provide the reformatting toolkit data and be able to accept the data from the toolkit for further processing (e.g., dissemination). </a:t>
            </a:r>
          </a:p>
          <a:p>
            <a:pPr marL="800100" lvl="1" indent="-342900">
              <a:lnSpc>
                <a:spcPct val="90000"/>
              </a:lnSpc>
            </a:pPr>
            <a:endParaRPr lang="en-US" sz="1600" dirty="0" smtClean="0"/>
          </a:p>
          <a:p>
            <a:pPr marL="400050">
              <a:lnSpc>
                <a:spcPct val="90000"/>
              </a:lnSpc>
            </a:pPr>
            <a:r>
              <a:rPr lang="en-US" sz="1600" dirty="0" smtClean="0">
                <a:solidFill>
                  <a:srgbClr val="FFFF00"/>
                </a:solidFill>
              </a:rPr>
              <a:t>Requirement 1.13:</a:t>
            </a:r>
            <a:r>
              <a:rPr lang="en-US" sz="1600" dirty="0" smtClean="0"/>
              <a:t> The toolkit parameters (e.g., how to use the service) shall be well documented.</a:t>
            </a:r>
            <a:endParaRPr lang="en-US" sz="1600" dirty="0"/>
          </a:p>
          <a:p>
            <a:pPr marL="400050">
              <a:lnSpc>
                <a:spcPct val="90000"/>
              </a:lnSpc>
            </a:pPr>
            <a:endParaRPr lang="en-US" sz="1600" dirty="0" smtClean="0"/>
          </a:p>
          <a:p>
            <a:pPr marL="400050">
              <a:lnSpc>
                <a:spcPct val="90000"/>
              </a:lnSpc>
            </a:pPr>
            <a:r>
              <a:rPr lang="en-US" sz="1600" dirty="0" smtClean="0">
                <a:solidFill>
                  <a:srgbClr val="FFFF00"/>
                </a:solidFill>
              </a:rPr>
              <a:t>Requirement 1.13.1:</a:t>
            </a:r>
            <a:r>
              <a:rPr lang="en-US" sz="1600" dirty="0" smtClean="0"/>
              <a:t> Reformatting Toolkit Developers shall provide documentation in the form of a tailored Delivered Algorithm Package (DAP) whose name and contents are defined in the NDE document entitled “Algorithm Delivery Standards, Integration, and Test V1.3”.</a:t>
            </a:r>
          </a:p>
          <a:p>
            <a:pPr marL="400050">
              <a:lnSpc>
                <a:spcPct val="90000"/>
              </a:lnSpc>
            </a:pPr>
            <a:endParaRPr lang="en-US" sz="1600" dirty="0" smtClean="0"/>
          </a:p>
          <a:p>
            <a:pPr marL="400050">
              <a:lnSpc>
                <a:spcPct val="90000"/>
              </a:lnSpc>
            </a:pPr>
            <a:r>
              <a:rPr lang="en-US" sz="1600" dirty="0" smtClean="0">
                <a:solidFill>
                  <a:srgbClr val="FFFF00"/>
                </a:solidFill>
              </a:rPr>
              <a:t>Requirement 1.13.2:</a:t>
            </a:r>
            <a:r>
              <a:rPr lang="en-US" sz="1600" dirty="0" smtClean="0"/>
              <a:t> The DAP shall contain the following two SPSRB documents: the SMM (System Maintenance Manual) and the EUM (External Users Manual) as well as the Test Readiness Document.</a:t>
            </a:r>
          </a:p>
          <a:p>
            <a:pPr marL="400050">
              <a:lnSpc>
                <a:spcPct val="90000"/>
              </a:lnSpc>
            </a:pPr>
            <a:endParaRPr lang="en-US" sz="1600" dirty="0" smtClean="0"/>
          </a:p>
          <a:p>
            <a:pPr marL="400050">
              <a:lnSpc>
                <a:spcPct val="90000"/>
              </a:lnSpc>
            </a:pPr>
            <a:r>
              <a:rPr lang="en-US" sz="1600" dirty="0" smtClean="0">
                <a:solidFill>
                  <a:srgbClr val="FFFF00"/>
                </a:solidFill>
              </a:rPr>
              <a:t>Requirement 14.1:</a:t>
            </a:r>
            <a:r>
              <a:rPr lang="en-US" sz="1600" dirty="0" smtClean="0"/>
              <a:t> The messages provided by the toolkit in the event of failure to perform a requested service shall be comprehensible by untrained operators.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955B973-5738-4484-99B3-86DE390699C6}" type="slidenum">
              <a:rPr lang="en-US"/>
              <a:pPr>
                <a:defRPr/>
              </a:pPr>
              <a:t>49</a:t>
            </a:fld>
            <a:endParaRPr lang="en-US"/>
          </a:p>
        </p:txBody>
      </p:sp>
      <p:sp>
        <p:nvSpPr>
          <p:cNvPr id="6880258" name="Rectangle 2"/>
          <p:cNvSpPr>
            <a:spLocks noGrp="1" noChangeArrowheads="1"/>
          </p:cNvSpPr>
          <p:nvPr>
            <p:ph type="title"/>
          </p:nvPr>
        </p:nvSpPr>
        <p:spPr>
          <a:xfrm>
            <a:off x="1524000" y="228600"/>
            <a:ext cx="5943600" cy="1143000"/>
          </a:xfrm>
          <a:noFill/>
          <a:ln/>
        </p:spPr>
        <p:txBody>
          <a:bodyPr/>
          <a:lstStyle/>
          <a:p>
            <a:r>
              <a:rPr lang="en-US" sz="4000" dirty="0" smtClean="0"/>
              <a:t>Requirement 1.0</a:t>
            </a:r>
            <a:endParaRPr lang="en-US" sz="4000" dirty="0"/>
          </a:p>
        </p:txBody>
      </p:sp>
      <p:sp>
        <p:nvSpPr>
          <p:cNvPr id="6880259" name="Rectangle 3"/>
          <p:cNvSpPr>
            <a:spLocks noGrp="1" noChangeArrowheads="1"/>
          </p:cNvSpPr>
          <p:nvPr>
            <p:ph type="body" idx="1"/>
          </p:nvPr>
        </p:nvSpPr>
        <p:spPr>
          <a:xfrm>
            <a:off x="76200" y="1752600"/>
            <a:ext cx="8991600" cy="4953000"/>
          </a:xfrm>
          <a:noFill/>
          <a:ln/>
        </p:spPr>
        <p:txBody>
          <a:bodyPr/>
          <a:lstStyle/>
          <a:p>
            <a:pPr marL="400050">
              <a:lnSpc>
                <a:spcPct val="90000"/>
              </a:lnSpc>
            </a:pPr>
            <a:r>
              <a:rPr lang="en-US" sz="1600" dirty="0" smtClean="0">
                <a:solidFill>
                  <a:srgbClr val="FFFF00"/>
                </a:solidFill>
              </a:rPr>
              <a:t>Requirement 1.14.1:</a:t>
            </a:r>
            <a:r>
              <a:rPr lang="en-US" sz="1600" dirty="0" smtClean="0"/>
              <a:t> Reformatting </a:t>
            </a:r>
            <a:r>
              <a:rPr lang="en-US" sz="1600" dirty="0"/>
              <a:t>Toolkit shall use the standard set of error return codes developed by NDE for code running within the DHS</a:t>
            </a:r>
            <a:r>
              <a:rPr lang="en-US" sz="1600" dirty="0" smtClean="0"/>
              <a:t>.</a:t>
            </a:r>
          </a:p>
          <a:p>
            <a:pPr marL="400050">
              <a:lnSpc>
                <a:spcPct val="90000"/>
              </a:lnSpc>
            </a:pPr>
            <a:endParaRPr lang="en-US" sz="1600" dirty="0" smtClean="0"/>
          </a:p>
          <a:p>
            <a:pPr marL="400050">
              <a:lnSpc>
                <a:spcPct val="90000"/>
              </a:lnSpc>
            </a:pPr>
            <a:r>
              <a:rPr lang="en-US" sz="1600" dirty="0" smtClean="0">
                <a:solidFill>
                  <a:srgbClr val="FFFF00"/>
                </a:solidFill>
              </a:rPr>
              <a:t>Requirement 1.15: </a:t>
            </a:r>
            <a:r>
              <a:rPr lang="en-US" sz="1600" dirty="0" smtClean="0"/>
              <a:t>The messages provided by the toolkit in the event of failure to perform a requested service shall include diagnostic details needed for troubleshooting.</a:t>
            </a:r>
          </a:p>
          <a:p>
            <a:pPr marL="400050">
              <a:lnSpc>
                <a:spcPct val="90000"/>
              </a:lnSpc>
            </a:pPr>
            <a:endParaRPr lang="en-US" sz="1600" dirty="0" smtClean="0"/>
          </a:p>
          <a:p>
            <a:pPr marL="400050">
              <a:lnSpc>
                <a:spcPct val="90000"/>
              </a:lnSpc>
            </a:pPr>
            <a:r>
              <a:rPr lang="en-US" sz="1600" dirty="0" smtClean="0">
                <a:solidFill>
                  <a:srgbClr val="FFFF00"/>
                </a:solidFill>
              </a:rPr>
              <a:t>Requirement 1.15.1:</a:t>
            </a:r>
            <a:r>
              <a:rPr lang="en-US" sz="1600" dirty="0" smtClean="0"/>
              <a:t> All messaging shall be directed to a run log file.  These messages shall be documented in the Reformatting Toolkit tailored DAP.</a:t>
            </a:r>
          </a:p>
          <a:p>
            <a:pPr marL="400050">
              <a:lnSpc>
                <a:spcPct val="90000"/>
              </a:lnSpc>
            </a:pPr>
            <a:endParaRPr lang="en-US" sz="1600" dirty="0" smtClean="0"/>
          </a:p>
          <a:p>
            <a:pPr marL="400050">
              <a:lnSpc>
                <a:spcPct val="90000"/>
              </a:lnSpc>
            </a:pPr>
            <a:r>
              <a:rPr lang="en-US" sz="1600" dirty="0" smtClean="0">
                <a:solidFill>
                  <a:srgbClr val="FFFF00"/>
                </a:solidFill>
              </a:rPr>
              <a:t>Requirement 1.16:</a:t>
            </a:r>
            <a:r>
              <a:rPr lang="en-US" sz="1600" dirty="0" smtClean="0"/>
              <a:t> STAR shall coordinate development of the reformatting toolkit with the NDE contractors and assist the NDE contractors with the integration of the toolkit within each of the environments of the NDE processing system.</a:t>
            </a:r>
          </a:p>
          <a:p>
            <a:pPr marL="400050">
              <a:lnSpc>
                <a:spcPct val="90000"/>
              </a:lnSpc>
            </a:pPr>
            <a:endParaRPr lang="en-US" sz="1600" dirty="0" smtClean="0"/>
          </a:p>
          <a:p>
            <a:pPr marL="400050">
              <a:lnSpc>
                <a:spcPct val="90000"/>
              </a:lnSpc>
            </a:pPr>
            <a:r>
              <a:rPr lang="en-US" sz="1600" dirty="0" smtClean="0">
                <a:solidFill>
                  <a:srgbClr val="FFFF00"/>
                </a:solidFill>
              </a:rPr>
              <a:t>Requirement 1.17:</a:t>
            </a:r>
            <a:r>
              <a:rPr lang="en-US" sz="1600" dirty="0" smtClean="0"/>
              <a:t> Toolkit code shall adhere to the SPSRB coding standards.</a:t>
            </a:r>
          </a:p>
          <a:p>
            <a:pPr marL="400050">
              <a:lnSpc>
                <a:spcPct val="90000"/>
              </a:lnSpc>
            </a:pPr>
            <a:endParaRPr lang="en-US" sz="1600" dirty="0" smtClean="0"/>
          </a:p>
          <a:p>
            <a:pPr marL="400050">
              <a:lnSpc>
                <a:spcPct val="90000"/>
              </a:lnSpc>
            </a:pPr>
            <a:r>
              <a:rPr lang="en-US" sz="1600" dirty="0" smtClean="0">
                <a:solidFill>
                  <a:srgbClr val="FFFF00"/>
                </a:solidFill>
              </a:rPr>
              <a:t>Requirement 1.18:</a:t>
            </a:r>
            <a:r>
              <a:rPr lang="en-US" sz="1600" dirty="0" smtClean="0"/>
              <a:t> Performance shall be measured on a product level.</a:t>
            </a:r>
          </a:p>
          <a:p>
            <a:pPr marL="400050">
              <a:lnSpc>
                <a:spcPct val="90000"/>
              </a:lnSpc>
            </a:pPr>
            <a:endParaRPr lang="en-US" sz="1600" dirty="0" smtClean="0"/>
          </a:p>
          <a:p>
            <a:pPr marL="400050">
              <a:lnSpc>
                <a:spcPct val="90000"/>
              </a:lnSpc>
            </a:pPr>
            <a:r>
              <a:rPr lang="en-US" sz="1600" dirty="0" smtClean="0">
                <a:solidFill>
                  <a:srgbClr val="FFFF00"/>
                </a:solidFill>
              </a:rPr>
              <a:t>Requirement 1.19:</a:t>
            </a:r>
            <a:r>
              <a:rPr lang="en-US" sz="1600" dirty="0" smtClean="0"/>
              <a:t> The Toolkit shall output BUFR and GRIB2 files whose names adhere to the NDE file naming convention in “Algorithm Delivery Standards, Integration, and Test V1.3”.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a:xfrm>
            <a:off x="6553200" y="6248400"/>
            <a:ext cx="1905000" cy="457200"/>
          </a:xfrm>
          <a:prstGeom prst="rect">
            <a:avLst/>
          </a:prstGeom>
        </p:spPr>
        <p:txBody>
          <a:bodyPr/>
          <a:lstStyle/>
          <a:p>
            <a:fld id="{E11AB002-6E94-4335-87E6-C8B1E1051A65}" type="slidenum">
              <a:rPr lang="en-US"/>
              <a:pPr/>
              <a:t>5</a:t>
            </a:fld>
            <a:endParaRPr lang="en-US"/>
          </a:p>
        </p:txBody>
      </p:sp>
      <p:sp>
        <p:nvSpPr>
          <p:cNvPr id="1762306" name="Rectangle 2"/>
          <p:cNvSpPr>
            <a:spLocks noGrp="1" noChangeArrowheads="1"/>
          </p:cNvSpPr>
          <p:nvPr>
            <p:ph type="body" idx="1"/>
          </p:nvPr>
        </p:nvSpPr>
        <p:spPr>
          <a:xfrm>
            <a:off x="1447800" y="1981200"/>
            <a:ext cx="6324600" cy="4038600"/>
          </a:xfrm>
          <a:noFill/>
          <a:ln/>
        </p:spPr>
        <p:txBody>
          <a:bodyPr/>
          <a:lstStyle/>
          <a:p>
            <a:pPr algn="ctr">
              <a:buFont typeface="Symbol" pitchFamily="18" charset="2"/>
              <a:buNone/>
            </a:pPr>
            <a:r>
              <a:rPr lang="en-US" sz="4000" b="1" dirty="0">
                <a:solidFill>
                  <a:srgbClr val="FFFF00"/>
                </a:solidFill>
                <a:latin typeface="Book Antiqua" pitchFamily="18" charset="0"/>
              </a:rPr>
              <a:t>Section 1 – </a:t>
            </a:r>
          </a:p>
          <a:p>
            <a:pPr marL="0" indent="0" algn="ctr">
              <a:buFont typeface="Symbol" pitchFamily="18" charset="2"/>
              <a:buNone/>
            </a:pPr>
            <a:r>
              <a:rPr lang="en-US" sz="4000" b="1" dirty="0" smtClean="0">
                <a:solidFill>
                  <a:srgbClr val="FFFF00"/>
                </a:solidFill>
                <a:latin typeface="Book Antiqua" pitchFamily="18" charset="0"/>
              </a:rPr>
              <a:t>Introduction</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Presented by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Tom King</a:t>
            </a:r>
          </a:p>
          <a:p>
            <a:pPr algn="ctr">
              <a:buFont typeface="Symbol" pitchFamily="18" charset="2"/>
              <a:buNone/>
            </a:pPr>
            <a:r>
              <a:rPr lang="en-US" b="1" dirty="0" smtClean="0">
                <a:solidFill>
                  <a:srgbClr val="FFFF00"/>
                </a:solidFill>
                <a:latin typeface="Book Antiqua" pitchFamily="18" charset="0"/>
              </a:rPr>
              <a:t>NOAA/NESDIS/STAR</a:t>
            </a:r>
            <a:endParaRPr lang="en-US"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7C393C1-2836-43DB-9935-9CC3EB066DC9}" type="slidenum">
              <a:rPr lang="en-US"/>
              <a:pPr>
                <a:defRPr/>
              </a:pPr>
              <a:t>50</a:t>
            </a:fld>
            <a:endParaRPr lang="en-US"/>
          </a:p>
        </p:txBody>
      </p:sp>
      <p:sp>
        <p:nvSpPr>
          <p:cNvPr id="6882306" name="Rectangle 2"/>
          <p:cNvSpPr>
            <a:spLocks noGrp="1" noChangeArrowheads="1"/>
          </p:cNvSpPr>
          <p:nvPr>
            <p:ph type="title"/>
          </p:nvPr>
        </p:nvSpPr>
        <p:spPr>
          <a:xfrm>
            <a:off x="1371600" y="228600"/>
            <a:ext cx="6096000" cy="1143000"/>
          </a:xfrm>
          <a:noFill/>
          <a:ln/>
        </p:spPr>
        <p:txBody>
          <a:bodyPr/>
          <a:lstStyle/>
          <a:p>
            <a:r>
              <a:rPr lang="en-US" sz="4000" dirty="0" smtClean="0"/>
              <a:t>Requirement 2.0</a:t>
            </a:r>
            <a:endParaRPr lang="en-US" sz="4000" dirty="0"/>
          </a:p>
        </p:txBody>
      </p:sp>
      <p:sp>
        <p:nvSpPr>
          <p:cNvPr id="6882307" name="Rectangle 3"/>
          <p:cNvSpPr>
            <a:spLocks noGrp="1" noChangeArrowheads="1"/>
          </p:cNvSpPr>
          <p:nvPr>
            <p:ph type="body" idx="1"/>
          </p:nvPr>
        </p:nvSpPr>
        <p:spPr>
          <a:xfrm>
            <a:off x="304800" y="1828800"/>
            <a:ext cx="8610600" cy="4800600"/>
          </a:xfrm>
          <a:noFill/>
          <a:ln/>
        </p:spPr>
        <p:txBody>
          <a:bodyPr/>
          <a:lstStyle/>
          <a:p>
            <a:pPr marL="400050">
              <a:lnSpc>
                <a:spcPct val="90000"/>
              </a:lnSpc>
            </a:pPr>
            <a:r>
              <a:rPr lang="en-US" dirty="0" smtClean="0">
                <a:solidFill>
                  <a:srgbClr val="FFFF00"/>
                </a:solidFill>
              </a:rPr>
              <a:t>Requirement 2.0: STAR shall provide monthly project status reports to OSPO and OSD.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5A418F3-23D0-43F8-A619-66A7C5656338}" type="slidenum">
              <a:rPr lang="en-US"/>
              <a:pPr>
                <a:defRPr/>
              </a:pPr>
              <a:t>51</a:t>
            </a:fld>
            <a:endParaRPr lang="en-US"/>
          </a:p>
        </p:txBody>
      </p:sp>
      <p:sp>
        <p:nvSpPr>
          <p:cNvPr id="6884354" name="Rectangle 2"/>
          <p:cNvSpPr>
            <a:spLocks noGrp="1" noChangeArrowheads="1"/>
          </p:cNvSpPr>
          <p:nvPr>
            <p:ph type="title"/>
          </p:nvPr>
        </p:nvSpPr>
        <p:spPr>
          <a:xfrm>
            <a:off x="1143000" y="228600"/>
            <a:ext cx="6477000" cy="1143000"/>
          </a:xfrm>
          <a:noFill/>
          <a:ln/>
        </p:spPr>
        <p:txBody>
          <a:bodyPr/>
          <a:lstStyle/>
          <a:p>
            <a:r>
              <a:rPr lang="en-US" sz="4000" dirty="0" smtClean="0"/>
              <a:t>Requirement 3.0</a:t>
            </a:r>
            <a:endParaRPr lang="en-US" sz="4000" dirty="0"/>
          </a:p>
        </p:txBody>
      </p:sp>
      <p:sp>
        <p:nvSpPr>
          <p:cNvPr id="6884355" name="Rectangle 3"/>
          <p:cNvSpPr>
            <a:spLocks noGrp="1" noChangeArrowheads="1"/>
          </p:cNvSpPr>
          <p:nvPr>
            <p:ph type="body" idx="1"/>
          </p:nvPr>
        </p:nvSpPr>
        <p:spPr>
          <a:xfrm>
            <a:off x="152400" y="1828800"/>
            <a:ext cx="8991600" cy="4876800"/>
          </a:xfrm>
          <a:noFill/>
          <a:ln/>
        </p:spPr>
        <p:txBody>
          <a:bodyPr/>
          <a:lstStyle/>
          <a:p>
            <a:pPr marL="381000" indent="-381000">
              <a:lnSpc>
                <a:spcPct val="90000"/>
              </a:lnSpc>
            </a:pPr>
            <a:r>
              <a:rPr lang="en-US" dirty="0" smtClean="0">
                <a:solidFill>
                  <a:srgbClr val="FFFF00"/>
                </a:solidFill>
              </a:rPr>
              <a:t>Requirement 3.0: </a:t>
            </a:r>
            <a:r>
              <a:rPr lang="en-US" dirty="0">
                <a:solidFill>
                  <a:srgbClr val="FFFF00"/>
                </a:solidFill>
              </a:rPr>
              <a:t>Earned Value Management shall be performed on the project</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5A418F3-23D0-43F8-A619-66A7C5656338}" type="slidenum">
              <a:rPr lang="en-US"/>
              <a:pPr>
                <a:defRPr/>
              </a:pPr>
              <a:t>52</a:t>
            </a:fld>
            <a:endParaRPr lang="en-US"/>
          </a:p>
        </p:txBody>
      </p:sp>
      <p:sp>
        <p:nvSpPr>
          <p:cNvPr id="6884354" name="Rectangle 2"/>
          <p:cNvSpPr>
            <a:spLocks noGrp="1" noChangeArrowheads="1"/>
          </p:cNvSpPr>
          <p:nvPr>
            <p:ph type="title"/>
          </p:nvPr>
        </p:nvSpPr>
        <p:spPr>
          <a:xfrm>
            <a:off x="1143000" y="228600"/>
            <a:ext cx="6477000" cy="1143000"/>
          </a:xfrm>
          <a:noFill/>
          <a:ln/>
        </p:spPr>
        <p:txBody>
          <a:bodyPr/>
          <a:lstStyle/>
          <a:p>
            <a:r>
              <a:rPr lang="en-US" sz="4000" dirty="0" smtClean="0"/>
              <a:t>Requirement 4.0</a:t>
            </a:r>
            <a:endParaRPr lang="en-US" sz="4000" dirty="0"/>
          </a:p>
        </p:txBody>
      </p:sp>
      <p:sp>
        <p:nvSpPr>
          <p:cNvPr id="6884355" name="Rectangle 3"/>
          <p:cNvSpPr>
            <a:spLocks noGrp="1" noChangeArrowheads="1"/>
          </p:cNvSpPr>
          <p:nvPr>
            <p:ph type="body" idx="1"/>
          </p:nvPr>
        </p:nvSpPr>
        <p:spPr>
          <a:xfrm>
            <a:off x="152400" y="1828800"/>
            <a:ext cx="8991600" cy="4876800"/>
          </a:xfrm>
          <a:noFill/>
          <a:ln/>
        </p:spPr>
        <p:txBody>
          <a:bodyPr/>
          <a:lstStyle/>
          <a:p>
            <a:pPr marL="381000" indent="-381000">
              <a:lnSpc>
                <a:spcPct val="90000"/>
              </a:lnSpc>
            </a:pPr>
            <a:r>
              <a:rPr lang="en-US" dirty="0" smtClean="0">
                <a:solidFill>
                  <a:srgbClr val="FFFF00"/>
                </a:solidFill>
              </a:rPr>
              <a:t>Requirement 4.0: </a:t>
            </a:r>
            <a:r>
              <a:rPr lang="en-US" dirty="0">
                <a:solidFill>
                  <a:srgbClr val="FFFF00"/>
                </a:solidFill>
              </a:rPr>
              <a:t>STAR shall update the project plan on an annual basis and submit it to the Annual Review of Satellite Product Development for funding consideration</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5A418F3-23D0-43F8-A619-66A7C5656338}" type="slidenum">
              <a:rPr lang="en-US"/>
              <a:pPr>
                <a:defRPr/>
              </a:pPr>
              <a:t>53</a:t>
            </a:fld>
            <a:endParaRPr lang="en-US"/>
          </a:p>
        </p:txBody>
      </p:sp>
      <p:sp>
        <p:nvSpPr>
          <p:cNvPr id="6884354" name="Rectangle 2"/>
          <p:cNvSpPr>
            <a:spLocks noGrp="1" noChangeArrowheads="1"/>
          </p:cNvSpPr>
          <p:nvPr>
            <p:ph type="title"/>
          </p:nvPr>
        </p:nvSpPr>
        <p:spPr>
          <a:xfrm>
            <a:off x="1143000" y="228600"/>
            <a:ext cx="6477000" cy="1143000"/>
          </a:xfrm>
          <a:noFill/>
          <a:ln/>
        </p:spPr>
        <p:txBody>
          <a:bodyPr/>
          <a:lstStyle/>
          <a:p>
            <a:r>
              <a:rPr lang="en-US" sz="4000" dirty="0" smtClean="0"/>
              <a:t>Requirement 5.0</a:t>
            </a:r>
            <a:endParaRPr lang="en-US" sz="4000" dirty="0"/>
          </a:p>
        </p:txBody>
      </p:sp>
      <p:sp>
        <p:nvSpPr>
          <p:cNvPr id="6884355" name="Rectangle 3"/>
          <p:cNvSpPr>
            <a:spLocks noGrp="1" noChangeArrowheads="1"/>
          </p:cNvSpPr>
          <p:nvPr>
            <p:ph type="body" idx="1"/>
          </p:nvPr>
        </p:nvSpPr>
        <p:spPr>
          <a:xfrm>
            <a:off x="152400" y="1828800"/>
            <a:ext cx="8991600" cy="4876800"/>
          </a:xfrm>
          <a:noFill/>
          <a:ln/>
        </p:spPr>
        <p:txBody>
          <a:bodyPr/>
          <a:lstStyle/>
          <a:p>
            <a:pPr marL="381000" indent="-381000">
              <a:lnSpc>
                <a:spcPct val="90000"/>
              </a:lnSpc>
            </a:pPr>
            <a:r>
              <a:rPr lang="en-US" dirty="0" smtClean="0">
                <a:solidFill>
                  <a:srgbClr val="FFFF00"/>
                </a:solidFill>
              </a:rPr>
              <a:t>Requirement 5.0: </a:t>
            </a:r>
            <a:r>
              <a:rPr lang="en-US" dirty="0">
                <a:solidFill>
                  <a:srgbClr val="FFFF00"/>
                </a:solidFill>
              </a:rPr>
              <a:t>The toolkit shall be implemented and tested six months before the NPP launch to ensure NDE readiness. </a:t>
            </a:r>
          </a:p>
          <a:p>
            <a:pPr marL="381000" indent="-381000">
              <a:lnSpc>
                <a:spcPct val="90000"/>
              </a:lnSpc>
              <a:buFont typeface="Symbol" pitchFamily="18" charset="2"/>
              <a:buNone/>
            </a:pPr>
            <a:r>
              <a:rPr lang="en-US" sz="2400" dirty="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13CD7A2-A432-48F0-8E93-0F393938489B}" type="slidenum">
              <a:rPr lang="en-US"/>
              <a:pPr>
                <a:defRPr/>
              </a:pPr>
              <a:t>54</a:t>
            </a:fld>
            <a:endParaRPr lang="en-US"/>
          </a:p>
        </p:txBody>
      </p:sp>
      <p:sp>
        <p:nvSpPr>
          <p:cNvPr id="6886402" name="Rectangle 2"/>
          <p:cNvSpPr>
            <a:spLocks noGrp="1" noChangeArrowheads="1"/>
          </p:cNvSpPr>
          <p:nvPr>
            <p:ph type="title"/>
          </p:nvPr>
        </p:nvSpPr>
        <p:spPr>
          <a:xfrm>
            <a:off x="1371600" y="304800"/>
            <a:ext cx="6019800" cy="1143000"/>
          </a:xfrm>
          <a:noFill/>
          <a:ln/>
        </p:spPr>
        <p:txBody>
          <a:bodyPr/>
          <a:lstStyle/>
          <a:p>
            <a:r>
              <a:rPr lang="en-US" sz="4000" dirty="0" smtClean="0"/>
              <a:t>Requirement 6.0</a:t>
            </a:r>
            <a:endParaRPr lang="en-US" sz="4000" dirty="0"/>
          </a:p>
        </p:txBody>
      </p:sp>
      <p:sp>
        <p:nvSpPr>
          <p:cNvPr id="6886403" name="Rectangle 3"/>
          <p:cNvSpPr>
            <a:spLocks noGrp="1" noChangeArrowheads="1"/>
          </p:cNvSpPr>
          <p:nvPr>
            <p:ph type="body" idx="1"/>
          </p:nvPr>
        </p:nvSpPr>
        <p:spPr>
          <a:xfrm>
            <a:off x="381000" y="1752600"/>
            <a:ext cx="8382000" cy="4876800"/>
          </a:xfrm>
          <a:noFill/>
          <a:ln/>
        </p:spPr>
        <p:txBody>
          <a:bodyPr/>
          <a:lstStyle/>
          <a:p>
            <a:pPr marL="381000" indent="-381000"/>
            <a:r>
              <a:rPr lang="en-US" dirty="0" smtClean="0">
                <a:solidFill>
                  <a:srgbClr val="FFFF00"/>
                </a:solidFill>
              </a:rPr>
              <a:t>Requirement 6.0: </a:t>
            </a:r>
            <a:r>
              <a:rPr lang="en-US" dirty="0">
                <a:solidFill>
                  <a:srgbClr val="FFFF00"/>
                </a:solidFill>
              </a:rPr>
              <a:t>The Reformatting Toolkit shall tailor the NUCAPS thinned </a:t>
            </a:r>
            <a:r>
              <a:rPr lang="en-US" dirty="0" err="1">
                <a:solidFill>
                  <a:srgbClr val="FFFF00"/>
                </a:solidFill>
              </a:rPr>
              <a:t>CrIS</a:t>
            </a:r>
            <a:r>
              <a:rPr lang="en-US" dirty="0">
                <a:solidFill>
                  <a:srgbClr val="FFFF00"/>
                </a:solidFill>
              </a:rPr>
              <a:t> Radiances from NetCDF4 into BUFR for EMC</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13CD7A2-A432-48F0-8E93-0F393938489B}" type="slidenum">
              <a:rPr lang="en-US"/>
              <a:pPr>
                <a:defRPr/>
              </a:pPr>
              <a:t>55</a:t>
            </a:fld>
            <a:endParaRPr lang="en-US"/>
          </a:p>
        </p:txBody>
      </p:sp>
      <p:sp>
        <p:nvSpPr>
          <p:cNvPr id="6886402" name="Rectangle 2"/>
          <p:cNvSpPr>
            <a:spLocks noGrp="1" noChangeArrowheads="1"/>
          </p:cNvSpPr>
          <p:nvPr>
            <p:ph type="title"/>
          </p:nvPr>
        </p:nvSpPr>
        <p:spPr>
          <a:xfrm>
            <a:off x="1371600" y="304800"/>
            <a:ext cx="6019800" cy="1143000"/>
          </a:xfrm>
          <a:noFill/>
          <a:ln/>
        </p:spPr>
        <p:txBody>
          <a:bodyPr/>
          <a:lstStyle/>
          <a:p>
            <a:r>
              <a:rPr lang="en-US" sz="4000" dirty="0" smtClean="0"/>
              <a:t>Requirement 6.0</a:t>
            </a:r>
            <a:endParaRPr lang="en-US" sz="4000" dirty="0"/>
          </a:p>
        </p:txBody>
      </p:sp>
      <p:sp>
        <p:nvSpPr>
          <p:cNvPr id="6886403" name="Rectangle 3"/>
          <p:cNvSpPr>
            <a:spLocks noGrp="1" noChangeArrowheads="1"/>
          </p:cNvSpPr>
          <p:nvPr>
            <p:ph type="body" idx="1"/>
          </p:nvPr>
        </p:nvSpPr>
        <p:spPr>
          <a:xfrm>
            <a:off x="381000" y="1752600"/>
            <a:ext cx="8382000" cy="4876800"/>
          </a:xfrm>
          <a:noFill/>
          <a:ln/>
        </p:spPr>
        <p:txBody>
          <a:bodyPr/>
          <a:lstStyle/>
          <a:p>
            <a:pPr marL="400050"/>
            <a:r>
              <a:rPr lang="en-US" sz="1800" dirty="0" smtClean="0">
                <a:solidFill>
                  <a:srgbClr val="FFFF00"/>
                </a:solidFill>
              </a:rPr>
              <a:t>Requirement 6.1:</a:t>
            </a:r>
            <a:r>
              <a:rPr lang="en-US" sz="1800" dirty="0" smtClean="0"/>
              <a:t> The Reformatting Toolkit developers shall work with EMC and the rest of the NWP community to create a BUFR table for the NUCAPS thinned and full resolution radiances based on AIRS and IASI.</a:t>
            </a:r>
          </a:p>
          <a:p>
            <a:pPr marL="400050"/>
            <a:endParaRPr lang="en-US" sz="1800" dirty="0"/>
          </a:p>
          <a:p>
            <a:pPr marL="400050"/>
            <a:r>
              <a:rPr lang="en-US" sz="1800" dirty="0" smtClean="0">
                <a:solidFill>
                  <a:srgbClr val="FFFF00"/>
                </a:solidFill>
              </a:rPr>
              <a:t>Requirement 6.2:</a:t>
            </a:r>
            <a:r>
              <a:rPr lang="en-US" sz="1800" dirty="0" smtClean="0"/>
              <a:t> The </a:t>
            </a:r>
            <a:r>
              <a:rPr lang="en-US" sz="1800" dirty="0"/>
              <a:t>table shall use delayed replication for storing the radiances</a:t>
            </a:r>
            <a:r>
              <a:rPr lang="en-US" sz="1800" dirty="0" smtClean="0"/>
              <a:t>.</a:t>
            </a:r>
          </a:p>
          <a:p>
            <a:pPr marL="400050"/>
            <a:endParaRPr lang="en-US" sz="1800" dirty="0"/>
          </a:p>
          <a:p>
            <a:pPr marL="400050"/>
            <a:r>
              <a:rPr lang="en-US" sz="1800" dirty="0" smtClean="0">
                <a:solidFill>
                  <a:schemeClr val="bg2"/>
                </a:solidFill>
              </a:rPr>
              <a:t>Requirement 6.3: BUFR </a:t>
            </a:r>
            <a:r>
              <a:rPr lang="en-US" sz="1800" dirty="0">
                <a:solidFill>
                  <a:schemeClr val="bg2"/>
                </a:solidFill>
              </a:rPr>
              <a:t>messages shall be smaller than 50KB</a:t>
            </a:r>
            <a:r>
              <a:rPr lang="en-US" sz="1800" dirty="0" smtClean="0">
                <a:solidFill>
                  <a:schemeClr val="bg2"/>
                </a:solidFill>
              </a:rPr>
              <a:t>. (Removed: this is no longer a limitation of the BUFRLIB)</a:t>
            </a:r>
          </a:p>
          <a:p>
            <a:pPr marL="400050"/>
            <a:endParaRPr lang="en-US" sz="1800" dirty="0">
              <a:solidFill>
                <a:srgbClr val="FF8A3B"/>
              </a:solidFill>
            </a:endParaRPr>
          </a:p>
          <a:p>
            <a:pPr marL="400050"/>
            <a:r>
              <a:rPr lang="en-US" sz="1800" dirty="0" smtClean="0">
                <a:solidFill>
                  <a:srgbClr val="FFFF00"/>
                </a:solidFill>
              </a:rPr>
              <a:t>Requirement 6.4:</a:t>
            </a:r>
            <a:r>
              <a:rPr lang="en-US" sz="1800" dirty="0" smtClean="0"/>
              <a:t> The </a:t>
            </a:r>
            <a:r>
              <a:rPr lang="en-US" sz="1800" dirty="0"/>
              <a:t>BUFR format shall allow for the storage of negative radiances</a:t>
            </a:r>
            <a:r>
              <a:rPr lang="en-US" sz="1800" dirty="0" smtClean="0"/>
              <a:t>.</a:t>
            </a:r>
          </a:p>
          <a:p>
            <a:pPr marL="400050"/>
            <a:endParaRPr lang="en-US" sz="1800" dirty="0"/>
          </a:p>
          <a:p>
            <a:pPr marL="400050"/>
            <a:r>
              <a:rPr lang="en-US" sz="1800" dirty="0" smtClean="0">
                <a:solidFill>
                  <a:srgbClr val="FFFF00"/>
                </a:solidFill>
              </a:rPr>
              <a:t>Requirement 6.5:</a:t>
            </a:r>
            <a:r>
              <a:rPr lang="en-US" sz="1800" dirty="0" smtClean="0"/>
              <a:t> The </a:t>
            </a:r>
            <a:r>
              <a:rPr lang="en-US" sz="1800" dirty="0"/>
              <a:t>file shall contain the following data fields (see table next </a:t>
            </a:r>
            <a:r>
              <a:rPr lang="en-US" sz="1800" dirty="0" smtClean="0"/>
              <a:t>slide):</a:t>
            </a:r>
            <a:endParaRPr lang="en-US" sz="1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p:cNvSpPr>
            <a:spLocks noGrp="1"/>
          </p:cNvSpPr>
          <p:nvPr>
            <p:ph type="sldNum" sz="quarter" idx="10"/>
          </p:nvPr>
        </p:nvSpPr>
        <p:spPr/>
        <p:txBody>
          <a:bodyPr/>
          <a:lstStyle/>
          <a:p>
            <a:pPr>
              <a:defRPr/>
            </a:pPr>
            <a:fld id="{DD428363-3E28-4B64-BD98-043E04AA86B9}" type="slidenum">
              <a:rPr lang="en-US"/>
              <a:pPr>
                <a:defRPr/>
              </a:pPr>
              <a:t>56</a:t>
            </a:fld>
            <a:endParaRPr lang="en-US"/>
          </a:p>
        </p:txBody>
      </p:sp>
      <p:sp>
        <p:nvSpPr>
          <p:cNvPr id="6888450" name="Rectangle 2"/>
          <p:cNvSpPr>
            <a:spLocks noGrp="1" noChangeArrowheads="1"/>
          </p:cNvSpPr>
          <p:nvPr>
            <p:ph type="title"/>
          </p:nvPr>
        </p:nvSpPr>
        <p:spPr>
          <a:noFill/>
          <a:ln/>
        </p:spPr>
        <p:txBody>
          <a:bodyPr/>
          <a:lstStyle/>
          <a:p>
            <a:r>
              <a:rPr lang="en-US"/>
              <a:t>Product Requirements:</a:t>
            </a:r>
            <a:br>
              <a:rPr lang="en-US"/>
            </a:br>
            <a:r>
              <a:rPr lang="en-US"/>
              <a:t>CrIS Radiances</a:t>
            </a:r>
          </a:p>
        </p:txBody>
      </p:sp>
      <p:graphicFrame>
        <p:nvGraphicFramePr>
          <p:cNvPr id="6888451" name="Group 3"/>
          <p:cNvGraphicFramePr>
            <a:graphicFrameLocks noGrp="1"/>
          </p:cNvGraphicFramePr>
          <p:nvPr>
            <p:ph idx="1"/>
          </p:nvPr>
        </p:nvGraphicFramePr>
        <p:xfrm>
          <a:off x="152401" y="1754504"/>
          <a:ext cx="8839200" cy="4798696"/>
        </p:xfrm>
        <a:graphic>
          <a:graphicData uri="http://schemas.openxmlformats.org/drawingml/2006/table">
            <a:tbl>
              <a:tblPr/>
              <a:tblGrid>
                <a:gridCol w="2057399"/>
                <a:gridCol w="2057400"/>
                <a:gridCol w="2233354"/>
                <a:gridCol w="2491047"/>
              </a:tblGrid>
              <a:tr h="39687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Variable Name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 Variable Name</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r>
              <a:tr h="36512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ID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Latitude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Height of Land Surface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Start Channel (per band)</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ID of Originating 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Longitude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Height</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End Channel (per band)</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Instrument</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Zenith Angle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Land Fraction</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Wavenumber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Classification</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Land/Sea Qualifier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Calibration Quality Flags</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Year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Solar Zenith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Cloud Cover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Field of View Quality Flags</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Month</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Solar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Height of Cloud Top</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Day</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Ascending/Descending flag</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Radiance Type Flags</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NUCAPS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0999">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Hour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Scan Line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Scan-Level Quality Flags</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Channel Radiance</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Minute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Field of Regard</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Type of Band</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In dir. of North Pole, distance from the Earth's center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5613">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Second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Field of View</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Starting </a:t>
                      </a:r>
                      <a:r>
                        <a:rPr kumimoji="0" lang="en-US" sz="1400" b="0" i="0" u="none" strike="noStrike" cap="none" normalizeH="0" baseline="0" dirty="0" err="1" smtClean="0">
                          <a:ln>
                            <a:noFill/>
                          </a:ln>
                          <a:solidFill>
                            <a:schemeClr val="tx1"/>
                          </a:solidFill>
                          <a:effectLst/>
                          <a:latin typeface="Arial" charset="0"/>
                        </a:rPr>
                        <a:t>Wavenumber</a:t>
                      </a:r>
                      <a:r>
                        <a:rPr kumimoji="0" lang="en-US" sz="1400" b="0" i="0" u="none" strike="noStrike" cap="none" normalizeH="0" baseline="0" dirty="0" smtClean="0">
                          <a:ln>
                            <a:noFill/>
                          </a:ln>
                          <a:solidFill>
                            <a:schemeClr val="tx1"/>
                          </a:solidFill>
                          <a:effectLst/>
                          <a:latin typeface="Arial" charset="0"/>
                        </a:rPr>
                        <a:t> (per band)</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In direction of 0 deg E, distance from Earth's center</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87363">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Location of Platform</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Orbit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Ending </a:t>
                      </a:r>
                      <a:r>
                        <a:rPr kumimoji="0" lang="en-US" sz="1400" b="0" i="0" u="none" strike="noStrike" cap="none" normalizeH="0" baseline="0" dirty="0" err="1" smtClean="0">
                          <a:ln>
                            <a:noFill/>
                          </a:ln>
                          <a:solidFill>
                            <a:schemeClr val="tx1"/>
                          </a:solidFill>
                          <a:effectLst/>
                          <a:latin typeface="Arial" charset="0"/>
                        </a:rPr>
                        <a:t>Wavenumber</a:t>
                      </a:r>
                      <a:r>
                        <a:rPr kumimoji="0" lang="en-US" sz="1400" b="0" i="0" u="none" strike="noStrike" cap="none" normalizeH="0" baseline="0" dirty="0" smtClean="0">
                          <a:ln>
                            <a:noFill/>
                          </a:ln>
                          <a:solidFill>
                            <a:schemeClr val="tx1"/>
                          </a:solidFill>
                          <a:effectLst/>
                          <a:latin typeface="Arial" charset="0"/>
                        </a:rPr>
                        <a:t> (per band)</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In direction of 90 deg E, distance from Earth's center</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13CD7A2-A432-48F0-8E93-0F393938489B}" type="slidenum">
              <a:rPr lang="en-US"/>
              <a:pPr>
                <a:defRPr/>
              </a:pPr>
              <a:t>57</a:t>
            </a:fld>
            <a:endParaRPr lang="en-US"/>
          </a:p>
        </p:txBody>
      </p:sp>
      <p:sp>
        <p:nvSpPr>
          <p:cNvPr id="6886402" name="Rectangle 2"/>
          <p:cNvSpPr>
            <a:spLocks noGrp="1" noChangeArrowheads="1"/>
          </p:cNvSpPr>
          <p:nvPr>
            <p:ph type="title"/>
          </p:nvPr>
        </p:nvSpPr>
        <p:spPr>
          <a:xfrm>
            <a:off x="1371600" y="304800"/>
            <a:ext cx="6019800" cy="1143000"/>
          </a:xfrm>
          <a:noFill/>
          <a:ln/>
        </p:spPr>
        <p:txBody>
          <a:bodyPr/>
          <a:lstStyle/>
          <a:p>
            <a:r>
              <a:rPr lang="en-US" sz="4000" dirty="0" smtClean="0"/>
              <a:t>Requirement 6.0</a:t>
            </a:r>
            <a:endParaRPr lang="en-US" sz="4000" dirty="0"/>
          </a:p>
        </p:txBody>
      </p:sp>
      <p:sp>
        <p:nvSpPr>
          <p:cNvPr id="6886403" name="Rectangle 3"/>
          <p:cNvSpPr>
            <a:spLocks noGrp="1" noChangeArrowheads="1"/>
          </p:cNvSpPr>
          <p:nvPr>
            <p:ph type="body" idx="1"/>
          </p:nvPr>
        </p:nvSpPr>
        <p:spPr>
          <a:xfrm>
            <a:off x="381000" y="1752600"/>
            <a:ext cx="8382000" cy="4876800"/>
          </a:xfrm>
          <a:noFill/>
          <a:ln/>
        </p:spPr>
        <p:txBody>
          <a:bodyPr/>
          <a:lstStyle/>
          <a:p>
            <a:pPr marL="400050"/>
            <a:r>
              <a:rPr lang="en-US" sz="1800" dirty="0" smtClean="0">
                <a:solidFill>
                  <a:srgbClr val="FFFF00"/>
                </a:solidFill>
              </a:rPr>
              <a:t>Requirement 6.6:</a:t>
            </a:r>
            <a:r>
              <a:rPr lang="en-US" sz="1800" dirty="0" smtClean="0"/>
              <a:t> The reformatting Toolkit shall use the thinned </a:t>
            </a:r>
            <a:r>
              <a:rPr lang="en-US" sz="1800" dirty="0" err="1" smtClean="0"/>
              <a:t>CrIS</a:t>
            </a:r>
            <a:r>
              <a:rPr lang="en-US" sz="1800" dirty="0" smtClean="0"/>
              <a:t> radiances (399 channels) files from NUCAPS as an input for generating the </a:t>
            </a:r>
            <a:r>
              <a:rPr lang="en-US" sz="1800" dirty="0" err="1" smtClean="0"/>
              <a:t>CrIS</a:t>
            </a:r>
            <a:r>
              <a:rPr lang="en-US" sz="1800" dirty="0" smtClean="0"/>
              <a:t> radiance BUFR files for EMC.</a:t>
            </a:r>
          </a:p>
          <a:p>
            <a:pPr marL="400050"/>
            <a:endParaRPr lang="en-US" sz="1800" dirty="0"/>
          </a:p>
          <a:p>
            <a:pPr marL="400050"/>
            <a:r>
              <a:rPr lang="en-US" sz="1800" dirty="0" smtClean="0">
                <a:solidFill>
                  <a:srgbClr val="FFFF00"/>
                </a:solidFill>
              </a:rPr>
              <a:t>Requirement 6.7:</a:t>
            </a:r>
            <a:r>
              <a:rPr lang="en-US" sz="1800" dirty="0" smtClean="0"/>
              <a:t> The reformatting Toolkit shall use the full spatial and spectral resolution </a:t>
            </a:r>
            <a:r>
              <a:rPr lang="en-US" sz="1800" dirty="0" err="1" smtClean="0"/>
              <a:t>CrIS</a:t>
            </a:r>
            <a:r>
              <a:rPr lang="en-US" sz="1800" dirty="0" smtClean="0"/>
              <a:t> radiances (1305 channels and all FOVs on all FORs) files from NUCAPS as an input for generating the </a:t>
            </a:r>
            <a:r>
              <a:rPr lang="en-US" sz="1800" dirty="0" err="1" smtClean="0"/>
              <a:t>CrIS</a:t>
            </a:r>
            <a:r>
              <a:rPr lang="en-US" sz="1800" dirty="0" smtClean="0"/>
              <a:t> radiance BUFR files for EUMETSAT.</a:t>
            </a:r>
          </a:p>
          <a:p>
            <a:pPr marL="400050">
              <a:buNone/>
            </a:pPr>
            <a:endParaRPr lang="en-US" sz="1800" dirty="0" smtClean="0"/>
          </a:p>
          <a:p>
            <a:pPr marL="381000" indent="-381000"/>
            <a:endParaRPr lang="en-US"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653BA1-8F0B-49BC-AFF5-1EFD36287A53}" type="slidenum">
              <a:rPr lang="en-US"/>
              <a:pPr>
                <a:defRPr/>
              </a:pPr>
              <a:t>58</a:t>
            </a:fld>
            <a:endParaRPr lang="en-US"/>
          </a:p>
        </p:txBody>
      </p:sp>
      <p:sp>
        <p:nvSpPr>
          <p:cNvPr id="6890498" name="Rectangle 2"/>
          <p:cNvSpPr>
            <a:spLocks noGrp="1" noChangeArrowheads="1"/>
          </p:cNvSpPr>
          <p:nvPr>
            <p:ph type="title"/>
          </p:nvPr>
        </p:nvSpPr>
        <p:spPr>
          <a:xfrm>
            <a:off x="1143000" y="228600"/>
            <a:ext cx="6248400" cy="1143000"/>
          </a:xfrm>
          <a:noFill/>
          <a:ln/>
        </p:spPr>
        <p:txBody>
          <a:bodyPr/>
          <a:lstStyle/>
          <a:p>
            <a:r>
              <a:rPr lang="en-US" sz="4000" dirty="0" smtClean="0"/>
              <a:t>Requirement 7.0</a:t>
            </a:r>
            <a:endParaRPr lang="en-US" sz="4000" dirty="0"/>
          </a:p>
        </p:txBody>
      </p:sp>
      <p:sp>
        <p:nvSpPr>
          <p:cNvPr id="6890499" name="Rectangle 3"/>
          <p:cNvSpPr>
            <a:spLocks noGrp="1" noChangeArrowheads="1"/>
          </p:cNvSpPr>
          <p:nvPr>
            <p:ph type="body" idx="1"/>
          </p:nvPr>
        </p:nvSpPr>
        <p:spPr>
          <a:xfrm>
            <a:off x="152400" y="1828800"/>
            <a:ext cx="8991600" cy="4876800"/>
          </a:xfrm>
          <a:noFill/>
          <a:ln/>
        </p:spPr>
        <p:txBody>
          <a:bodyPr/>
          <a:lstStyle/>
          <a:p>
            <a:pPr marL="381000" indent="-381000"/>
            <a:r>
              <a:rPr lang="en-US" dirty="0" smtClean="0">
                <a:solidFill>
                  <a:srgbClr val="FFFF00"/>
                </a:solidFill>
              </a:rPr>
              <a:t>Requirement 7.0: </a:t>
            </a:r>
            <a:r>
              <a:rPr lang="en-US" dirty="0">
                <a:solidFill>
                  <a:srgbClr val="FFFF00"/>
                </a:solidFill>
              </a:rPr>
              <a:t>The Reformatting Toolkit shall tailor the </a:t>
            </a:r>
            <a:r>
              <a:rPr lang="en-US" dirty="0" smtClean="0">
                <a:solidFill>
                  <a:srgbClr val="FFFF00"/>
                </a:solidFill>
              </a:rPr>
              <a:t>JPSS </a:t>
            </a:r>
            <a:r>
              <a:rPr lang="en-US" dirty="0">
                <a:solidFill>
                  <a:srgbClr val="FFFF00"/>
                </a:solidFill>
              </a:rPr>
              <a:t>ATMS SDR and TDR data from NetCDF4 into BUFR for EMC.</a:t>
            </a:r>
            <a:r>
              <a:rPr lang="en-US" sz="2400" dirty="0"/>
              <a:t> </a:t>
            </a:r>
            <a:endParaRPr lang="en-US" sz="2000" dirty="0">
              <a:solidFill>
                <a:srgbClr val="FFFF00"/>
              </a:solidFill>
            </a:endParaRPr>
          </a:p>
          <a:p>
            <a:pPr marL="381000" indent="-381000">
              <a:buFont typeface="Symbol" pitchFamily="18" charset="2"/>
              <a:buNone/>
            </a:pPr>
            <a:r>
              <a:rPr lang="en-US" sz="2400" dirty="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653BA1-8F0B-49BC-AFF5-1EFD36287A53}" type="slidenum">
              <a:rPr lang="en-US"/>
              <a:pPr>
                <a:defRPr/>
              </a:pPr>
              <a:t>59</a:t>
            </a:fld>
            <a:endParaRPr lang="en-US"/>
          </a:p>
        </p:txBody>
      </p:sp>
      <p:sp>
        <p:nvSpPr>
          <p:cNvPr id="6890498" name="Rectangle 2"/>
          <p:cNvSpPr>
            <a:spLocks noGrp="1" noChangeArrowheads="1"/>
          </p:cNvSpPr>
          <p:nvPr>
            <p:ph type="title"/>
          </p:nvPr>
        </p:nvSpPr>
        <p:spPr>
          <a:xfrm>
            <a:off x="1143000" y="228600"/>
            <a:ext cx="6248400" cy="1143000"/>
          </a:xfrm>
          <a:noFill/>
          <a:ln/>
        </p:spPr>
        <p:txBody>
          <a:bodyPr/>
          <a:lstStyle/>
          <a:p>
            <a:r>
              <a:rPr lang="en-US" sz="4000" dirty="0" smtClean="0"/>
              <a:t>Requirement 7.0</a:t>
            </a:r>
            <a:endParaRPr lang="en-US" sz="4000" dirty="0"/>
          </a:p>
        </p:txBody>
      </p:sp>
      <p:sp>
        <p:nvSpPr>
          <p:cNvPr id="6890499" name="Rectangle 3"/>
          <p:cNvSpPr>
            <a:spLocks noGrp="1" noChangeArrowheads="1"/>
          </p:cNvSpPr>
          <p:nvPr>
            <p:ph type="body" idx="1"/>
          </p:nvPr>
        </p:nvSpPr>
        <p:spPr>
          <a:xfrm>
            <a:off x="152400" y="1828800"/>
            <a:ext cx="8991600" cy="4876800"/>
          </a:xfrm>
          <a:noFill/>
          <a:ln/>
        </p:spPr>
        <p:txBody>
          <a:bodyPr/>
          <a:lstStyle/>
          <a:p>
            <a:pPr marL="400050"/>
            <a:r>
              <a:rPr lang="en-US" sz="2000" dirty="0" smtClean="0">
                <a:solidFill>
                  <a:srgbClr val="FFFF00"/>
                </a:solidFill>
              </a:rPr>
              <a:t>Requirement 7.1:</a:t>
            </a:r>
            <a:r>
              <a:rPr lang="en-US" sz="2000" dirty="0" smtClean="0"/>
              <a:t> The </a:t>
            </a:r>
            <a:r>
              <a:rPr lang="en-US" sz="2000" dirty="0"/>
              <a:t>ATMS BUFR file shall contain, from all channels, the antenna and brightness temperatures, associated Quality Flags, and the </a:t>
            </a:r>
            <a:r>
              <a:rPr lang="en-US" sz="2000" dirty="0" err="1"/>
              <a:t>geolocation</a:t>
            </a:r>
            <a:r>
              <a:rPr lang="en-US" sz="2000" dirty="0"/>
              <a:t> data at native resolution (not </a:t>
            </a:r>
            <a:r>
              <a:rPr lang="en-US" sz="2000" dirty="0" err="1"/>
              <a:t>resampled</a:t>
            </a:r>
            <a:r>
              <a:rPr lang="en-US" sz="2000" dirty="0"/>
              <a:t>) data.</a:t>
            </a:r>
          </a:p>
          <a:p>
            <a:pPr marL="400050"/>
            <a:endParaRPr lang="en-US" sz="2000" dirty="0" smtClean="0">
              <a:solidFill>
                <a:srgbClr val="FFFF00"/>
              </a:solidFill>
            </a:endParaRPr>
          </a:p>
          <a:p>
            <a:pPr marL="400050"/>
            <a:r>
              <a:rPr lang="en-US" sz="2000" dirty="0" smtClean="0">
                <a:solidFill>
                  <a:srgbClr val="FFFF00"/>
                </a:solidFill>
              </a:rPr>
              <a:t>Requirement .72: </a:t>
            </a:r>
            <a:r>
              <a:rPr lang="en-US" sz="2000" dirty="0" smtClean="0"/>
              <a:t>The </a:t>
            </a:r>
            <a:r>
              <a:rPr lang="en-US" sz="2000" dirty="0"/>
              <a:t>Reformatting Toolkit developers shall work with EMC and the MIRS team to create an ATMS BUFR table.  The ATMS BUFR file shall be based on what is currently provided for AMSU and MHS. </a:t>
            </a:r>
          </a:p>
          <a:p>
            <a:pPr marL="400050"/>
            <a:endParaRPr lang="en-US" sz="2000" dirty="0" smtClean="0">
              <a:solidFill>
                <a:srgbClr val="FFFF00"/>
              </a:solidFill>
            </a:endParaRPr>
          </a:p>
          <a:p>
            <a:pPr marL="400050"/>
            <a:r>
              <a:rPr lang="en-US" sz="2000" dirty="0" smtClean="0">
                <a:solidFill>
                  <a:schemeClr val="bg2"/>
                </a:solidFill>
              </a:rPr>
              <a:t>Requirement 7.3: BUFR </a:t>
            </a:r>
            <a:r>
              <a:rPr lang="en-US" sz="2000" dirty="0">
                <a:solidFill>
                  <a:schemeClr val="bg2"/>
                </a:solidFill>
              </a:rPr>
              <a:t>messages shall be smaller than 50KB</a:t>
            </a:r>
            <a:r>
              <a:rPr lang="en-US" sz="2000" dirty="0" smtClean="0">
                <a:solidFill>
                  <a:schemeClr val="bg2"/>
                </a:solidFill>
              </a:rPr>
              <a:t>. (Removed: this is no longer a limitation of the BUFRLIB)</a:t>
            </a:r>
            <a:endParaRPr lang="en-US" sz="2000" dirty="0">
              <a:solidFill>
                <a:schemeClr val="bg2"/>
              </a:solidFill>
            </a:endParaRPr>
          </a:p>
          <a:p>
            <a:pPr marL="400050"/>
            <a:endParaRPr lang="en-US" sz="2000" dirty="0" smtClean="0">
              <a:solidFill>
                <a:srgbClr val="FFFF00"/>
              </a:solidFill>
            </a:endParaRPr>
          </a:p>
          <a:p>
            <a:pPr marL="400050"/>
            <a:r>
              <a:rPr lang="en-US" sz="2000" dirty="0" smtClean="0">
                <a:solidFill>
                  <a:srgbClr val="FFFF00"/>
                </a:solidFill>
              </a:rPr>
              <a:t>Requirement 7.4: </a:t>
            </a:r>
            <a:r>
              <a:rPr lang="en-US" sz="2000" dirty="0" smtClean="0"/>
              <a:t>The </a:t>
            </a:r>
            <a:r>
              <a:rPr lang="en-US" sz="2000" dirty="0"/>
              <a:t>file shall contain the following data fields (see table next slide</a:t>
            </a:r>
            <a:r>
              <a:rPr lang="en-US" sz="2000" dirty="0" smtClean="0"/>
              <a:t>):</a:t>
            </a:r>
            <a:r>
              <a:rPr lang="en-US" sz="20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2B13E8F0-85E5-4231-BC3F-54F7C5ADF07C}" type="slidenum">
              <a:rPr lang="en-US"/>
              <a:pPr/>
              <a:t>6</a:t>
            </a:fld>
            <a:endParaRPr lang="en-US"/>
          </a:p>
        </p:txBody>
      </p:sp>
      <p:sp>
        <p:nvSpPr>
          <p:cNvPr id="5992450" name="Rectangle 2"/>
          <p:cNvSpPr>
            <a:spLocks noGrp="1" noChangeArrowheads="1"/>
          </p:cNvSpPr>
          <p:nvPr>
            <p:ph type="title"/>
          </p:nvPr>
        </p:nvSpPr>
        <p:spPr>
          <a:xfrm>
            <a:off x="685800" y="304800"/>
            <a:ext cx="7848600" cy="914400"/>
          </a:xfrm>
          <a:noFill/>
          <a:ln/>
        </p:spPr>
        <p:txBody>
          <a:bodyPr anchor="ctr"/>
          <a:lstStyle/>
          <a:p>
            <a:pPr marL="1016000" indent="-1016000"/>
            <a:r>
              <a:rPr lang="en-US" sz="4000" dirty="0" smtClean="0"/>
              <a:t>JTA and IJPS</a:t>
            </a:r>
            <a:endParaRPr lang="en-US" sz="4000" dirty="0"/>
          </a:p>
        </p:txBody>
      </p:sp>
      <p:sp>
        <p:nvSpPr>
          <p:cNvPr id="5992451" name="Rectangle 3"/>
          <p:cNvSpPr>
            <a:spLocks noGrp="1" noChangeArrowheads="1"/>
          </p:cNvSpPr>
          <p:nvPr>
            <p:ph type="body" idx="1"/>
          </p:nvPr>
        </p:nvSpPr>
        <p:spPr>
          <a:xfrm>
            <a:off x="152400" y="1676400"/>
            <a:ext cx="8763000" cy="5105400"/>
          </a:xfrm>
          <a:noFill/>
          <a:ln/>
        </p:spPr>
        <p:txBody>
          <a:bodyPr/>
          <a:lstStyle/>
          <a:p>
            <a:pPr marL="609600" indent="-609600">
              <a:buFontTx/>
              <a:buChar char="•"/>
            </a:pPr>
            <a:r>
              <a:rPr lang="en-US" sz="2400" dirty="0" smtClean="0"/>
              <a:t>JTA – Joint Transition Activities</a:t>
            </a:r>
            <a:endParaRPr lang="en-US" sz="2400" dirty="0"/>
          </a:p>
          <a:p>
            <a:pPr marL="990600" lvl="1" indent="-266700">
              <a:buClr>
                <a:srgbClr val="66FFFF"/>
              </a:buClr>
              <a:buFont typeface="Arial" charset="0"/>
              <a:buChar char="»"/>
            </a:pPr>
            <a:r>
              <a:rPr lang="en-US" sz="2000" dirty="0" smtClean="0"/>
              <a:t>The JTA agreement was signed in 2003.  It was a replacement of the Initial Joint Polar-Orbiting Operational Satellite System (IJPS) agreement and was initially designed to cover </a:t>
            </a:r>
            <a:r>
              <a:rPr lang="en-US" sz="2000" dirty="0" err="1" smtClean="0"/>
              <a:t>MetOp</a:t>
            </a:r>
            <a:r>
              <a:rPr lang="en-US" sz="2000" dirty="0" smtClean="0"/>
              <a:t>-C and the NPP mission. </a:t>
            </a:r>
          </a:p>
          <a:p>
            <a:pPr marL="990600" lvl="1" indent="-266700">
              <a:buClr>
                <a:srgbClr val="66FFFF"/>
              </a:buClr>
              <a:buFont typeface="Arial" charset="0"/>
              <a:buChar char="»"/>
            </a:pPr>
            <a:r>
              <a:rPr lang="en-US" sz="2000" dirty="0" smtClean="0"/>
              <a:t>IJPS started with NOAA-N and covers up through </a:t>
            </a:r>
            <a:r>
              <a:rPr lang="en-US" sz="2000" dirty="0" err="1" smtClean="0"/>
              <a:t>MetOp</a:t>
            </a:r>
            <a:r>
              <a:rPr lang="en-US" sz="2000" dirty="0" smtClean="0"/>
              <a:t>-B.  JTA and IJPS are cooperative efforts between NOAA and EUMETSAT to provide and improve the operational meteorological and environmental forecasting and global climate monitoring services worldwide.</a:t>
            </a:r>
            <a:endParaRPr lang="en-US" sz="2000" dirty="0"/>
          </a:p>
          <a:p>
            <a:pPr marL="609600" indent="-609600">
              <a:buFontTx/>
              <a:buChar char="•"/>
            </a:pPr>
            <a:endParaRPr lang="en-US" sz="2400" dirty="0"/>
          </a:p>
          <a:p>
            <a:pPr marL="609600" indent="-609600">
              <a:buFontTx/>
              <a:buChar char="•"/>
            </a:pPr>
            <a:r>
              <a:rPr lang="en-US" sz="2400" dirty="0" smtClean="0"/>
              <a:t>JTA has since been updated to include JPSS (J1 and J3).</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3"/>
          <p:cNvSpPr>
            <a:spLocks noGrp="1"/>
          </p:cNvSpPr>
          <p:nvPr>
            <p:ph type="sldNum" sz="quarter" idx="10"/>
          </p:nvPr>
        </p:nvSpPr>
        <p:spPr/>
        <p:txBody>
          <a:bodyPr/>
          <a:lstStyle/>
          <a:p>
            <a:pPr>
              <a:defRPr/>
            </a:pPr>
            <a:fld id="{6B0468D3-3D58-4D46-98CD-5ED9081B6938}" type="slidenum">
              <a:rPr lang="en-US"/>
              <a:pPr>
                <a:defRPr/>
              </a:pPr>
              <a:t>60</a:t>
            </a:fld>
            <a:endParaRPr lang="en-US"/>
          </a:p>
        </p:txBody>
      </p:sp>
      <p:sp>
        <p:nvSpPr>
          <p:cNvPr id="6892546" name="Rectangle 2"/>
          <p:cNvSpPr>
            <a:spLocks noGrp="1" noChangeArrowheads="1"/>
          </p:cNvSpPr>
          <p:nvPr>
            <p:ph type="title"/>
          </p:nvPr>
        </p:nvSpPr>
        <p:spPr>
          <a:noFill/>
          <a:ln/>
        </p:spPr>
        <p:txBody>
          <a:bodyPr/>
          <a:lstStyle/>
          <a:p>
            <a:r>
              <a:rPr lang="en-US" dirty="0"/>
              <a:t>Product Requirements:</a:t>
            </a:r>
            <a:br>
              <a:rPr lang="en-US" dirty="0"/>
            </a:br>
            <a:r>
              <a:rPr lang="en-US" dirty="0"/>
              <a:t>ATMS Radiances</a:t>
            </a:r>
          </a:p>
        </p:txBody>
      </p:sp>
      <p:graphicFrame>
        <p:nvGraphicFramePr>
          <p:cNvPr id="6892622" name="Group 78"/>
          <p:cNvGraphicFramePr>
            <a:graphicFrameLocks noGrp="1"/>
          </p:cNvGraphicFramePr>
          <p:nvPr>
            <p:ph idx="1"/>
          </p:nvPr>
        </p:nvGraphicFramePr>
        <p:xfrm>
          <a:off x="685800" y="1828800"/>
          <a:ext cx="7772400" cy="4724400"/>
        </p:xfrm>
        <a:graphic>
          <a:graphicData uri="http://schemas.openxmlformats.org/drawingml/2006/table">
            <a:tbl>
              <a:tblPr/>
              <a:tblGrid>
                <a:gridCol w="2516877"/>
                <a:gridCol w="2664723"/>
                <a:gridCol w="2590800"/>
              </a:tblGrid>
              <a:tr h="39687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Variable Name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r>
              <a:tr h="36512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ID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FOV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Solar Azimuth</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ID of Originating 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Granule-Level Quality Flags</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ATMS Channel Number</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ID of Originating Sub-Center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Scan-Level Quality Flags</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ATMS Central Frequencies</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Instrument</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Geolocation</a:t>
                      </a:r>
                      <a:r>
                        <a:rPr kumimoji="0" lang="en-US" sz="1400" b="0" i="0" u="none" strike="noStrike" cap="none" normalizeH="0" baseline="0" dirty="0" smtClean="0">
                          <a:ln>
                            <a:noFill/>
                          </a:ln>
                          <a:solidFill>
                            <a:schemeClr val="tx1"/>
                          </a:solidFill>
                          <a:effectLst/>
                          <a:latin typeface="Arial" pitchFamily="34" charset="0"/>
                          <a:cs typeface="Arial" pitchFamily="34" charset="0"/>
                        </a:rPr>
                        <a:t> Quality</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ATMS Channel Bandwidth</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Classification</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Channel-Level Quality Flags</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Antenna Polarization</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048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Year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Orbit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Antenna Temperatures</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Month</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Latitude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Brightness Temperatures</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47662">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Day</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Longitude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NeDT</a:t>
                      </a:r>
                      <a:r>
                        <a:rPr lang="en-US" sz="1400" dirty="0" smtClean="0">
                          <a:latin typeface="Arial" pitchFamily="34" charset="0"/>
                          <a:cs typeface="Arial" pitchFamily="34" charset="0"/>
                        </a:rPr>
                        <a:t> cold</a:t>
                      </a:r>
                      <a:r>
                        <a:rPr lang="en-US" sz="1400" baseline="0" dirty="0" smtClean="0">
                          <a:latin typeface="Arial" pitchFamily="34" charset="0"/>
                          <a:cs typeface="Arial" pitchFamily="34" charset="0"/>
                        </a:rPr>
                        <a:t> target</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Hour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Height</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NeDT</a:t>
                      </a:r>
                      <a:r>
                        <a:rPr lang="en-US" sz="1400" baseline="0" dirty="0" smtClean="0">
                          <a:latin typeface="Arial" pitchFamily="34" charset="0"/>
                          <a:cs typeface="Arial" pitchFamily="34" charset="0"/>
                        </a:rPr>
                        <a:t> warm target</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Minute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Zenith Angle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Antenna Correction Version Number</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Second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Satellite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01942">
                <a:tc>
                  <a:txBody>
                    <a:bodyPr/>
                    <a:lstStyle/>
                    <a:p>
                      <a:r>
                        <a:rPr lang="en-US" sz="1400" b="0" dirty="0" smtClean="0">
                          <a:latin typeface="Arial" pitchFamily="34" charset="0"/>
                          <a:cs typeface="Arial" pitchFamily="34" charset="0"/>
                        </a:rPr>
                        <a:t>Scan Line Number</a:t>
                      </a:r>
                      <a:endParaRPr lang="en-US" sz="1400" b="0" dirty="0">
                        <a:latin typeface="Arial" pitchFamily="34" charset="0"/>
                        <a:cs typeface="Arial" pitchFamily="34" charset="0"/>
                      </a:endParaRP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Solar Zenith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653BA1-8F0B-49BC-AFF5-1EFD36287A53}" type="slidenum">
              <a:rPr lang="en-US"/>
              <a:pPr>
                <a:defRPr/>
              </a:pPr>
              <a:t>61</a:t>
            </a:fld>
            <a:endParaRPr lang="en-US"/>
          </a:p>
        </p:txBody>
      </p:sp>
      <p:sp>
        <p:nvSpPr>
          <p:cNvPr id="6890498" name="Rectangle 2"/>
          <p:cNvSpPr>
            <a:spLocks noGrp="1" noChangeArrowheads="1"/>
          </p:cNvSpPr>
          <p:nvPr>
            <p:ph type="title"/>
          </p:nvPr>
        </p:nvSpPr>
        <p:spPr>
          <a:xfrm>
            <a:off x="1143000" y="228600"/>
            <a:ext cx="6248400" cy="1143000"/>
          </a:xfrm>
          <a:noFill/>
          <a:ln/>
        </p:spPr>
        <p:txBody>
          <a:bodyPr/>
          <a:lstStyle/>
          <a:p>
            <a:r>
              <a:rPr lang="en-US" sz="4000" dirty="0" smtClean="0"/>
              <a:t>Requirement 7.0</a:t>
            </a:r>
            <a:endParaRPr lang="en-US" sz="4000" dirty="0"/>
          </a:p>
        </p:txBody>
      </p:sp>
      <p:sp>
        <p:nvSpPr>
          <p:cNvPr id="6890499" name="Rectangle 3"/>
          <p:cNvSpPr>
            <a:spLocks noGrp="1" noChangeArrowheads="1"/>
          </p:cNvSpPr>
          <p:nvPr>
            <p:ph type="body" idx="1"/>
          </p:nvPr>
        </p:nvSpPr>
        <p:spPr>
          <a:xfrm>
            <a:off x="152400" y="1828800"/>
            <a:ext cx="8991600" cy="4876800"/>
          </a:xfrm>
          <a:noFill/>
          <a:ln/>
        </p:spPr>
        <p:txBody>
          <a:bodyPr/>
          <a:lstStyle/>
          <a:p>
            <a:pPr marL="400050"/>
            <a:r>
              <a:rPr lang="en-US" sz="2000" dirty="0" smtClean="0">
                <a:solidFill>
                  <a:srgbClr val="FFFF00"/>
                </a:solidFill>
              </a:rPr>
              <a:t>Requirement 7.5:</a:t>
            </a:r>
            <a:r>
              <a:rPr lang="en-US" sz="2000" dirty="0" smtClean="0"/>
              <a:t> The Reformatting Toolkit shall use the JPSS ATMS TDR and SDR files and associated </a:t>
            </a:r>
            <a:r>
              <a:rPr lang="en-US" sz="2000" dirty="0" err="1" smtClean="0"/>
              <a:t>Geolocation</a:t>
            </a:r>
            <a:r>
              <a:rPr lang="en-US" sz="2000" dirty="0" smtClean="0"/>
              <a:t> files tailored into NetCDF4 as an input for generating the ATMS radiance BUFR files.</a:t>
            </a:r>
          </a:p>
          <a:p>
            <a:pPr marL="400050">
              <a:buNone/>
            </a:pPr>
            <a:endParaRPr lang="en-US"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E6023D7-8ADA-42C2-A4C4-C9688682AB33}" type="slidenum">
              <a:rPr lang="en-US"/>
              <a:pPr>
                <a:defRPr/>
              </a:pPr>
              <a:t>62</a:t>
            </a:fld>
            <a:endParaRPr lang="en-US"/>
          </a:p>
        </p:txBody>
      </p:sp>
      <p:sp>
        <p:nvSpPr>
          <p:cNvPr id="6894594" name="Rectangle 2"/>
          <p:cNvSpPr>
            <a:spLocks noGrp="1" noChangeArrowheads="1"/>
          </p:cNvSpPr>
          <p:nvPr>
            <p:ph type="title"/>
          </p:nvPr>
        </p:nvSpPr>
        <p:spPr>
          <a:xfrm>
            <a:off x="1219200" y="228600"/>
            <a:ext cx="6324600" cy="1143000"/>
          </a:xfrm>
          <a:noFill/>
          <a:ln/>
        </p:spPr>
        <p:txBody>
          <a:bodyPr/>
          <a:lstStyle/>
          <a:p>
            <a:r>
              <a:rPr lang="en-US" sz="4000" dirty="0" smtClean="0"/>
              <a:t>Requirement 8.0</a:t>
            </a:r>
            <a:endParaRPr lang="en-US" sz="4000" dirty="0"/>
          </a:p>
        </p:txBody>
      </p:sp>
      <p:sp>
        <p:nvSpPr>
          <p:cNvPr id="6894595" name="Rectangle 3"/>
          <p:cNvSpPr>
            <a:spLocks noGrp="1" noChangeArrowheads="1"/>
          </p:cNvSpPr>
          <p:nvPr>
            <p:ph type="body" idx="1"/>
          </p:nvPr>
        </p:nvSpPr>
        <p:spPr>
          <a:xfrm>
            <a:off x="152400" y="1828800"/>
            <a:ext cx="8991600" cy="4876800"/>
          </a:xfrm>
          <a:noFill/>
          <a:ln/>
        </p:spPr>
        <p:txBody>
          <a:bodyPr/>
          <a:lstStyle/>
          <a:p>
            <a:pPr marL="381000" indent="-381000"/>
            <a:r>
              <a:rPr lang="en-US" dirty="0" smtClean="0">
                <a:solidFill>
                  <a:srgbClr val="FFFF00"/>
                </a:solidFill>
              </a:rPr>
              <a:t>Requirement 8.0: </a:t>
            </a:r>
            <a:r>
              <a:rPr lang="en-US" dirty="0">
                <a:solidFill>
                  <a:srgbClr val="FFFF00"/>
                </a:solidFill>
              </a:rPr>
              <a:t>The Reformatting Toolkit shall tailor </a:t>
            </a:r>
            <a:r>
              <a:rPr lang="en-US" dirty="0" smtClean="0">
                <a:solidFill>
                  <a:srgbClr val="FFFF00"/>
                </a:solidFill>
              </a:rPr>
              <a:t>JPSS </a:t>
            </a:r>
            <a:r>
              <a:rPr lang="en-US" dirty="0">
                <a:solidFill>
                  <a:srgbClr val="FFFF00"/>
                </a:solidFill>
              </a:rPr>
              <a:t>OMPS Ozone products from NetCDF4 into BUFR for EMC</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E6023D7-8ADA-42C2-A4C4-C9688682AB33}" type="slidenum">
              <a:rPr lang="en-US"/>
              <a:pPr>
                <a:defRPr/>
              </a:pPr>
              <a:t>63</a:t>
            </a:fld>
            <a:endParaRPr lang="en-US"/>
          </a:p>
        </p:txBody>
      </p:sp>
      <p:sp>
        <p:nvSpPr>
          <p:cNvPr id="6894594" name="Rectangle 2"/>
          <p:cNvSpPr>
            <a:spLocks noGrp="1" noChangeArrowheads="1"/>
          </p:cNvSpPr>
          <p:nvPr>
            <p:ph type="title"/>
          </p:nvPr>
        </p:nvSpPr>
        <p:spPr>
          <a:xfrm>
            <a:off x="1219200" y="228600"/>
            <a:ext cx="6324600" cy="1143000"/>
          </a:xfrm>
          <a:noFill/>
          <a:ln/>
        </p:spPr>
        <p:txBody>
          <a:bodyPr/>
          <a:lstStyle/>
          <a:p>
            <a:r>
              <a:rPr lang="en-US" sz="4000" dirty="0" smtClean="0"/>
              <a:t>Requirement 8.0</a:t>
            </a:r>
            <a:endParaRPr lang="en-US" sz="4000" dirty="0"/>
          </a:p>
        </p:txBody>
      </p:sp>
      <p:sp>
        <p:nvSpPr>
          <p:cNvPr id="6894595" name="Rectangle 3"/>
          <p:cNvSpPr>
            <a:spLocks noGrp="1" noChangeArrowheads="1"/>
          </p:cNvSpPr>
          <p:nvPr>
            <p:ph type="body" idx="1"/>
          </p:nvPr>
        </p:nvSpPr>
        <p:spPr>
          <a:xfrm>
            <a:off x="152400" y="1828800"/>
            <a:ext cx="8991600" cy="4876800"/>
          </a:xfrm>
          <a:noFill/>
          <a:ln/>
        </p:spPr>
        <p:txBody>
          <a:bodyPr/>
          <a:lstStyle/>
          <a:p>
            <a:pPr marL="400050"/>
            <a:r>
              <a:rPr lang="en-US" sz="2000" dirty="0" smtClean="0">
                <a:solidFill>
                  <a:srgbClr val="FFFF00"/>
                </a:solidFill>
              </a:rPr>
              <a:t>Requirement 8.1:</a:t>
            </a:r>
            <a:r>
              <a:rPr lang="en-US" sz="2000" dirty="0" smtClean="0"/>
              <a:t> The </a:t>
            </a:r>
            <a:r>
              <a:rPr lang="en-US" sz="2000" dirty="0"/>
              <a:t>product shall contain OMPS Nadir Profile and Total Column (multiple triplet algorithm, not v8, but output is equivalent to v8 according to Larry Flynn</a:t>
            </a:r>
            <a:r>
              <a:rPr lang="en-US" sz="2000" dirty="0" smtClean="0"/>
              <a:t>) in separate files.</a:t>
            </a:r>
          </a:p>
          <a:p>
            <a:pPr marL="400050"/>
            <a:endParaRPr lang="en-US" sz="2000" dirty="0"/>
          </a:p>
          <a:p>
            <a:pPr marL="400050"/>
            <a:r>
              <a:rPr lang="en-US" sz="2000" dirty="0" smtClean="0">
                <a:solidFill>
                  <a:srgbClr val="FFFF00"/>
                </a:solidFill>
              </a:rPr>
              <a:t>Requirement 8.2: </a:t>
            </a:r>
            <a:r>
              <a:rPr lang="en-US" sz="2000" dirty="0" smtClean="0"/>
              <a:t>The </a:t>
            </a:r>
            <a:r>
              <a:rPr lang="en-US" sz="2000" dirty="0"/>
              <a:t>Reformatting Toolkit developers shall work with EMC to develop an OMPS BUFR table based on that currently used for GOME and SBUV</a:t>
            </a:r>
            <a:r>
              <a:rPr lang="en-US" sz="2000" dirty="0" smtClean="0"/>
              <a:t>.</a:t>
            </a:r>
          </a:p>
          <a:p>
            <a:pPr marL="400050"/>
            <a:endParaRPr lang="en-US" sz="2000" dirty="0"/>
          </a:p>
          <a:p>
            <a:pPr marL="400050"/>
            <a:r>
              <a:rPr lang="en-US" sz="2000" dirty="0" smtClean="0">
                <a:solidFill>
                  <a:schemeClr val="bg2"/>
                </a:solidFill>
              </a:rPr>
              <a:t>Requirement 8.3: BUFR </a:t>
            </a:r>
            <a:r>
              <a:rPr lang="en-US" sz="2000" dirty="0">
                <a:solidFill>
                  <a:schemeClr val="bg2"/>
                </a:solidFill>
              </a:rPr>
              <a:t>messages shall be smaller than 50KB</a:t>
            </a:r>
            <a:r>
              <a:rPr lang="en-US" sz="2000" dirty="0" smtClean="0">
                <a:solidFill>
                  <a:schemeClr val="bg2"/>
                </a:solidFill>
              </a:rPr>
              <a:t>. (Removed: this is no longer a limitation of the BUFRLIB)</a:t>
            </a:r>
            <a:endParaRPr lang="en-US" sz="2000" dirty="0">
              <a:solidFill>
                <a:schemeClr val="bg2"/>
              </a:solidFill>
            </a:endParaRPr>
          </a:p>
          <a:p>
            <a:pPr marL="400050"/>
            <a:endParaRPr lang="en-US" sz="2000" dirty="0" smtClean="0"/>
          </a:p>
          <a:p>
            <a:pPr marL="400050"/>
            <a:r>
              <a:rPr lang="en-US" sz="2000" dirty="0" smtClean="0">
                <a:solidFill>
                  <a:srgbClr val="FFFF00"/>
                </a:solidFill>
              </a:rPr>
              <a:t>Requirement 8.4: </a:t>
            </a:r>
            <a:r>
              <a:rPr lang="en-US" sz="2000" dirty="0" smtClean="0"/>
              <a:t>This </a:t>
            </a:r>
            <a:r>
              <a:rPr lang="en-US" sz="2000" dirty="0"/>
              <a:t>file’s content is currently under development.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pPr>
              <a:defRPr/>
            </a:pPr>
            <a:fld id="{D9EFA04E-7CB9-4DC8-BFDA-2718C5304DA0}" type="slidenum">
              <a:rPr lang="en-US"/>
              <a:pPr>
                <a:defRPr/>
              </a:pPr>
              <a:t>64</a:t>
            </a:fld>
            <a:endParaRPr lang="en-US"/>
          </a:p>
        </p:txBody>
      </p:sp>
      <p:sp>
        <p:nvSpPr>
          <p:cNvPr id="7102466" name="Rectangle 2"/>
          <p:cNvSpPr>
            <a:spLocks noGrp="1" noChangeArrowheads="1"/>
          </p:cNvSpPr>
          <p:nvPr>
            <p:ph type="title"/>
          </p:nvPr>
        </p:nvSpPr>
        <p:spPr>
          <a:noFill/>
          <a:ln/>
        </p:spPr>
        <p:txBody>
          <a:bodyPr/>
          <a:lstStyle/>
          <a:p>
            <a:r>
              <a:rPr lang="en-US" dirty="0"/>
              <a:t>Product Requirements:</a:t>
            </a:r>
            <a:br>
              <a:rPr lang="en-US" dirty="0"/>
            </a:br>
            <a:r>
              <a:rPr lang="en-US" dirty="0" smtClean="0"/>
              <a:t>OMPS Nadir Profile</a:t>
            </a:r>
            <a:endParaRPr lang="en-US" dirty="0"/>
          </a:p>
        </p:txBody>
      </p:sp>
      <p:graphicFrame>
        <p:nvGraphicFramePr>
          <p:cNvPr id="7102516" name="Group 52"/>
          <p:cNvGraphicFramePr>
            <a:graphicFrameLocks noGrp="1"/>
          </p:cNvGraphicFramePr>
          <p:nvPr>
            <p:ph idx="1"/>
          </p:nvPr>
        </p:nvGraphicFramePr>
        <p:xfrm>
          <a:off x="304801" y="1891791"/>
          <a:ext cx="8458199" cy="4507613"/>
        </p:xfrm>
        <a:graphic>
          <a:graphicData uri="http://schemas.openxmlformats.org/drawingml/2006/table">
            <a:tbl>
              <a:tblPr/>
              <a:tblGrid>
                <a:gridCol w="2713007"/>
                <a:gridCol w="2544792"/>
                <a:gridCol w="3200400"/>
              </a:tblGrid>
              <a:tr h="39687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Variable Name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r>
              <a:tr h="28892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ID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Satellite Zenith Angle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Significance and Volumetric Mixing Ratio</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048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SO2 Index</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18009">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Sub-Center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Zenith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Volcano Contamination Index</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048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Instrument</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SBUV Total Ozone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5052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Year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Height</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SBUV Profile Ozone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528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Month</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Orbit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Geolocation</a:t>
                      </a:r>
                      <a:r>
                        <a:rPr lang="en-US" sz="1400" baseline="0" dirty="0" smtClean="0">
                          <a:latin typeface="Arial" pitchFamily="34" charset="0"/>
                          <a:cs typeface="Arial" pitchFamily="34" charset="0"/>
                        </a:rPr>
                        <a:t> Quality</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Day</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Asc</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Desc</a:t>
                      </a:r>
                      <a:r>
                        <a:rPr lang="en-US" sz="1400" dirty="0" smtClean="0">
                          <a:latin typeface="Arial" pitchFamily="34" charset="0"/>
                          <a:cs typeface="Arial" pitchFamily="34" charset="0"/>
                        </a:rPr>
                        <a:t> Flag</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Ozone Quality Flag</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Hour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Vertical Significance</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79919">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Minute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Pressure</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Second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Number of Retrieved</a:t>
                      </a:r>
                      <a:r>
                        <a:rPr lang="en-US" sz="1400" baseline="0" dirty="0" smtClean="0">
                          <a:latin typeface="Arial" pitchFamily="34" charset="0"/>
                          <a:cs typeface="Arial" pitchFamily="34" charset="0"/>
                        </a:rPr>
                        <a:t> Layers</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Latitude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Total Ozone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Longitude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Ozone p (Dobson Units)</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E6023D7-8ADA-42C2-A4C4-C9688682AB33}" type="slidenum">
              <a:rPr lang="en-US"/>
              <a:pPr>
                <a:defRPr/>
              </a:pPr>
              <a:t>65</a:t>
            </a:fld>
            <a:endParaRPr lang="en-US"/>
          </a:p>
        </p:txBody>
      </p:sp>
      <p:sp>
        <p:nvSpPr>
          <p:cNvPr id="6894594" name="Rectangle 2"/>
          <p:cNvSpPr>
            <a:spLocks noGrp="1" noChangeArrowheads="1"/>
          </p:cNvSpPr>
          <p:nvPr>
            <p:ph type="title"/>
          </p:nvPr>
        </p:nvSpPr>
        <p:spPr>
          <a:xfrm>
            <a:off x="1219200" y="228600"/>
            <a:ext cx="6324600" cy="1143000"/>
          </a:xfrm>
          <a:noFill/>
          <a:ln/>
        </p:spPr>
        <p:txBody>
          <a:bodyPr/>
          <a:lstStyle/>
          <a:p>
            <a:r>
              <a:rPr lang="en-US" sz="4000" dirty="0" smtClean="0"/>
              <a:t>Requirement 8.0</a:t>
            </a:r>
            <a:endParaRPr lang="en-US" sz="4000" dirty="0"/>
          </a:p>
        </p:txBody>
      </p:sp>
      <p:sp>
        <p:nvSpPr>
          <p:cNvPr id="6894595" name="Rectangle 3"/>
          <p:cNvSpPr>
            <a:spLocks noGrp="1" noChangeArrowheads="1"/>
          </p:cNvSpPr>
          <p:nvPr>
            <p:ph type="body" idx="1"/>
          </p:nvPr>
        </p:nvSpPr>
        <p:spPr>
          <a:xfrm>
            <a:off x="152400" y="1828800"/>
            <a:ext cx="8991600" cy="4876800"/>
          </a:xfrm>
          <a:noFill/>
          <a:ln/>
        </p:spPr>
        <p:txBody>
          <a:bodyPr/>
          <a:lstStyle/>
          <a:p>
            <a:pPr marL="400050"/>
            <a:r>
              <a:rPr lang="en-US" sz="2000" dirty="0" smtClean="0">
                <a:solidFill>
                  <a:srgbClr val="FFFF00"/>
                </a:solidFill>
              </a:rPr>
              <a:t>Requirement 8.5:</a:t>
            </a:r>
            <a:r>
              <a:rPr lang="en-US" sz="2000" dirty="0" smtClean="0"/>
              <a:t> The Reformatting Toolkit shall use the JPSS OMPS Total Column Ozone EDR files and OMPS Nadir Profile IP files tailored into NetCDF4 as an input for generating the OMPS Ozone BUFR files.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7F7971-564E-4DD1-A60B-88FCC42FE92A}" type="slidenum">
              <a:rPr lang="en-US"/>
              <a:pPr>
                <a:defRPr/>
              </a:pPr>
              <a:t>66</a:t>
            </a:fld>
            <a:endParaRPr lang="en-US"/>
          </a:p>
        </p:txBody>
      </p:sp>
      <p:sp>
        <p:nvSpPr>
          <p:cNvPr id="6896642" name="Rectangle 2"/>
          <p:cNvSpPr>
            <a:spLocks noGrp="1" noChangeArrowheads="1"/>
          </p:cNvSpPr>
          <p:nvPr>
            <p:ph type="title"/>
          </p:nvPr>
        </p:nvSpPr>
        <p:spPr>
          <a:xfrm>
            <a:off x="685800" y="228600"/>
            <a:ext cx="7848600" cy="1143000"/>
          </a:xfrm>
          <a:noFill/>
          <a:ln/>
        </p:spPr>
        <p:txBody>
          <a:bodyPr/>
          <a:lstStyle/>
          <a:p>
            <a:r>
              <a:rPr lang="en-US" sz="4000" dirty="0" smtClean="0"/>
              <a:t>Requirement 9.0</a:t>
            </a:r>
            <a:endParaRPr lang="en-US" sz="4000" dirty="0"/>
          </a:p>
        </p:txBody>
      </p:sp>
      <p:sp>
        <p:nvSpPr>
          <p:cNvPr id="6896643" name="Rectangle 3"/>
          <p:cNvSpPr>
            <a:spLocks noGrp="1" noChangeArrowheads="1"/>
          </p:cNvSpPr>
          <p:nvPr>
            <p:ph type="body" idx="1"/>
          </p:nvPr>
        </p:nvSpPr>
        <p:spPr>
          <a:xfrm>
            <a:off x="152400" y="1828800"/>
            <a:ext cx="8991600" cy="4876800"/>
          </a:xfrm>
          <a:noFill/>
          <a:ln/>
        </p:spPr>
        <p:txBody>
          <a:bodyPr/>
          <a:lstStyle/>
          <a:p>
            <a:pPr marL="381000" indent="-381000"/>
            <a:r>
              <a:rPr lang="en-US" dirty="0" smtClean="0">
                <a:solidFill>
                  <a:srgbClr val="FFFF00"/>
                </a:solidFill>
              </a:rPr>
              <a:t>Requirement 9.0: </a:t>
            </a:r>
            <a:r>
              <a:rPr lang="en-US" dirty="0">
                <a:solidFill>
                  <a:srgbClr val="FFFF00"/>
                </a:solidFill>
              </a:rPr>
              <a:t>The Reformatting Toolkit shall tailor </a:t>
            </a:r>
            <a:r>
              <a:rPr lang="en-US" dirty="0" smtClean="0">
                <a:solidFill>
                  <a:srgbClr val="FFFF00"/>
                </a:solidFill>
              </a:rPr>
              <a:t>JPSS </a:t>
            </a:r>
            <a:r>
              <a:rPr lang="en-US" dirty="0">
                <a:solidFill>
                  <a:srgbClr val="FFFF00"/>
                </a:solidFill>
              </a:rPr>
              <a:t>VIIRS SST products from NetCDF4 into BUFR for </a:t>
            </a:r>
            <a:r>
              <a:rPr lang="en-US" dirty="0" smtClean="0">
                <a:solidFill>
                  <a:srgbClr val="FFFF00"/>
                </a:solidFill>
              </a:rPr>
              <a:t>EMC </a:t>
            </a:r>
            <a:r>
              <a:rPr lang="en-US" dirty="0" smtClean="0">
                <a:solidFill>
                  <a:srgbClr val="29FF29"/>
                </a:solidFill>
              </a:rPr>
              <a:t>and EU member states via EUMETSAT</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7F7971-564E-4DD1-A60B-88FCC42FE92A}" type="slidenum">
              <a:rPr lang="en-US"/>
              <a:pPr>
                <a:defRPr/>
              </a:pPr>
              <a:t>67</a:t>
            </a:fld>
            <a:endParaRPr lang="en-US"/>
          </a:p>
        </p:txBody>
      </p:sp>
      <p:sp>
        <p:nvSpPr>
          <p:cNvPr id="6896642" name="Rectangle 2"/>
          <p:cNvSpPr>
            <a:spLocks noGrp="1" noChangeArrowheads="1"/>
          </p:cNvSpPr>
          <p:nvPr>
            <p:ph type="title"/>
          </p:nvPr>
        </p:nvSpPr>
        <p:spPr>
          <a:xfrm>
            <a:off x="685800" y="228600"/>
            <a:ext cx="7848600" cy="1143000"/>
          </a:xfrm>
          <a:noFill/>
          <a:ln/>
        </p:spPr>
        <p:txBody>
          <a:bodyPr/>
          <a:lstStyle/>
          <a:p>
            <a:r>
              <a:rPr lang="en-US" sz="4000" dirty="0" smtClean="0"/>
              <a:t>Requirement 9.0</a:t>
            </a:r>
            <a:endParaRPr lang="en-US" sz="4000" dirty="0"/>
          </a:p>
        </p:txBody>
      </p:sp>
      <p:sp>
        <p:nvSpPr>
          <p:cNvPr id="6896643" name="Rectangle 3"/>
          <p:cNvSpPr>
            <a:spLocks noGrp="1" noChangeArrowheads="1"/>
          </p:cNvSpPr>
          <p:nvPr>
            <p:ph type="body" idx="1"/>
          </p:nvPr>
        </p:nvSpPr>
        <p:spPr>
          <a:xfrm>
            <a:off x="152400" y="1828800"/>
            <a:ext cx="8991600" cy="4876800"/>
          </a:xfrm>
          <a:noFill/>
          <a:ln/>
        </p:spPr>
        <p:txBody>
          <a:bodyPr/>
          <a:lstStyle/>
          <a:p>
            <a:pPr marL="400050"/>
            <a:r>
              <a:rPr lang="en-US" sz="1800" dirty="0" smtClean="0">
                <a:solidFill>
                  <a:srgbClr val="FFFF00"/>
                </a:solidFill>
              </a:rPr>
              <a:t>Requirement 9.1:</a:t>
            </a:r>
            <a:r>
              <a:rPr lang="en-US" sz="1800" dirty="0" smtClean="0"/>
              <a:t> Product </a:t>
            </a:r>
            <a:r>
              <a:rPr lang="en-US" sz="1800" dirty="0"/>
              <a:t>shall contain Skin SST, Bulk SST, Quality Flags</a:t>
            </a:r>
            <a:r>
              <a:rPr lang="en-US" sz="1800" dirty="0" smtClean="0"/>
              <a:t>, </a:t>
            </a:r>
            <a:r>
              <a:rPr lang="en-US" sz="1800" dirty="0"/>
              <a:t>and </a:t>
            </a:r>
            <a:r>
              <a:rPr lang="en-US" sz="1800" dirty="0" err="1"/>
              <a:t>geolocation</a:t>
            </a:r>
            <a:r>
              <a:rPr lang="en-US" sz="1800" dirty="0"/>
              <a:t> data</a:t>
            </a:r>
            <a:r>
              <a:rPr lang="en-US" sz="1800" dirty="0" smtClean="0"/>
              <a:t>.</a:t>
            </a:r>
          </a:p>
          <a:p>
            <a:pPr marL="400050"/>
            <a:endParaRPr lang="en-US" sz="1800" dirty="0"/>
          </a:p>
          <a:p>
            <a:pPr marL="400050"/>
            <a:r>
              <a:rPr lang="en-US" sz="1800" dirty="0" smtClean="0">
                <a:solidFill>
                  <a:srgbClr val="FFFF00"/>
                </a:solidFill>
              </a:rPr>
              <a:t>Requirement 9.2: </a:t>
            </a:r>
            <a:r>
              <a:rPr lang="en-US" sz="1800" dirty="0" smtClean="0"/>
              <a:t>Reformatting </a:t>
            </a:r>
            <a:r>
              <a:rPr lang="en-US" sz="1800" dirty="0"/>
              <a:t>Toolkit developers shall work with EMC to create a </a:t>
            </a:r>
            <a:r>
              <a:rPr lang="en-US" sz="1800" dirty="0" smtClean="0"/>
              <a:t>BUFR table </a:t>
            </a:r>
            <a:r>
              <a:rPr lang="en-US" sz="1800" dirty="0"/>
              <a:t>for the VIIRS SST product.  </a:t>
            </a:r>
            <a:endParaRPr lang="en-US" sz="1800" dirty="0" smtClean="0"/>
          </a:p>
          <a:p>
            <a:pPr marL="400050"/>
            <a:endParaRPr lang="en-US" sz="1800" dirty="0"/>
          </a:p>
          <a:p>
            <a:pPr marL="400050"/>
            <a:r>
              <a:rPr lang="en-US" sz="1800" dirty="0" smtClean="0">
                <a:solidFill>
                  <a:srgbClr val="FFFF00"/>
                </a:solidFill>
              </a:rPr>
              <a:t>Requirement 9.3: </a:t>
            </a:r>
            <a:r>
              <a:rPr lang="en-US" sz="1800" dirty="0" smtClean="0"/>
              <a:t>The </a:t>
            </a:r>
            <a:r>
              <a:rPr lang="en-US" sz="1800" dirty="0"/>
              <a:t>VIIRS SST BUFR table shall be derived from that currently being used for the AVHRR derived SST (from ACSPO - Advanced Clear-Sky Processor for Oceans</a:t>
            </a:r>
            <a:r>
              <a:rPr lang="en-US" sz="1800" dirty="0" smtClean="0"/>
              <a:t>).</a:t>
            </a:r>
          </a:p>
          <a:p>
            <a:pPr marL="400050"/>
            <a:endParaRPr lang="en-US" sz="1800" dirty="0"/>
          </a:p>
          <a:p>
            <a:pPr marL="400050"/>
            <a:r>
              <a:rPr lang="en-US" sz="1800" dirty="0" smtClean="0">
                <a:solidFill>
                  <a:schemeClr val="bg2"/>
                </a:solidFill>
              </a:rPr>
              <a:t>Requirement 9.4: BUFR </a:t>
            </a:r>
            <a:r>
              <a:rPr lang="en-US" sz="1800" dirty="0">
                <a:solidFill>
                  <a:schemeClr val="bg2"/>
                </a:solidFill>
              </a:rPr>
              <a:t>messages shall be smaller than 50KB</a:t>
            </a:r>
            <a:r>
              <a:rPr lang="en-US" sz="1800" dirty="0" smtClean="0">
                <a:solidFill>
                  <a:schemeClr val="bg2"/>
                </a:solidFill>
              </a:rPr>
              <a:t>. (Removed: this is no longer a limitation of the BUFRLIB)</a:t>
            </a:r>
            <a:endParaRPr lang="en-US" sz="1800" dirty="0">
              <a:solidFill>
                <a:schemeClr val="bg2"/>
              </a:solidFill>
            </a:endParaRPr>
          </a:p>
          <a:p>
            <a:pPr marL="400050"/>
            <a:endParaRPr lang="en-US" sz="1800" dirty="0" smtClean="0"/>
          </a:p>
          <a:p>
            <a:pPr marL="400050"/>
            <a:r>
              <a:rPr lang="en-US" sz="1800" dirty="0" smtClean="0">
                <a:solidFill>
                  <a:srgbClr val="FFFF00"/>
                </a:solidFill>
              </a:rPr>
              <a:t>Requirement 9.5: </a:t>
            </a:r>
            <a:r>
              <a:rPr lang="en-US" sz="1800" dirty="0" smtClean="0"/>
              <a:t>The </a:t>
            </a:r>
            <a:r>
              <a:rPr lang="en-US" sz="1800" dirty="0"/>
              <a:t>file shall contain the following data fields (see table next slide):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pPr>
              <a:defRPr/>
            </a:pPr>
            <a:fld id="{D9EFA04E-7CB9-4DC8-BFDA-2718C5304DA0}" type="slidenum">
              <a:rPr lang="en-US"/>
              <a:pPr>
                <a:defRPr/>
              </a:pPr>
              <a:t>68</a:t>
            </a:fld>
            <a:endParaRPr lang="en-US"/>
          </a:p>
        </p:txBody>
      </p:sp>
      <p:sp>
        <p:nvSpPr>
          <p:cNvPr id="7102466" name="Rectangle 2"/>
          <p:cNvSpPr>
            <a:spLocks noGrp="1" noChangeArrowheads="1"/>
          </p:cNvSpPr>
          <p:nvPr>
            <p:ph type="title"/>
          </p:nvPr>
        </p:nvSpPr>
        <p:spPr>
          <a:noFill/>
          <a:ln/>
        </p:spPr>
        <p:txBody>
          <a:bodyPr/>
          <a:lstStyle/>
          <a:p>
            <a:r>
              <a:rPr lang="en-US" dirty="0"/>
              <a:t>Product Requirements:</a:t>
            </a:r>
            <a:br>
              <a:rPr lang="en-US" dirty="0"/>
            </a:br>
            <a:r>
              <a:rPr lang="en-US" dirty="0"/>
              <a:t>VIIRS SST</a:t>
            </a:r>
          </a:p>
        </p:txBody>
      </p:sp>
      <p:graphicFrame>
        <p:nvGraphicFramePr>
          <p:cNvPr id="7102516" name="Group 52"/>
          <p:cNvGraphicFramePr>
            <a:graphicFrameLocks noGrp="1"/>
          </p:cNvGraphicFramePr>
          <p:nvPr>
            <p:ph idx="1"/>
          </p:nvPr>
        </p:nvGraphicFramePr>
        <p:xfrm>
          <a:off x="533400" y="1752600"/>
          <a:ext cx="8153400" cy="4868863"/>
        </p:xfrm>
        <a:graphic>
          <a:graphicData uri="http://schemas.openxmlformats.org/drawingml/2006/table">
            <a:tbl>
              <a:tblPr/>
              <a:tblGrid>
                <a:gridCol w="2638640"/>
                <a:gridCol w="2796960"/>
                <a:gridCol w="2717800"/>
              </a:tblGrid>
              <a:tr h="39687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Variable Name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ID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Latitude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Pixel type</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Longitude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Asc</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Desc</a:t>
                      </a:r>
                      <a:r>
                        <a:rPr lang="en-US" sz="1400" baseline="0" dirty="0" smtClean="0">
                          <a:latin typeface="Arial" pitchFamily="34" charset="0"/>
                          <a:cs typeface="Arial" pitchFamily="34" charset="0"/>
                        </a:rPr>
                        <a:t> flag</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Sub-Center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Satellite Zenith Angle</a:t>
                      </a:r>
                    </a:p>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Arial"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Instrument</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VIIRS </a:t>
                      </a: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Classification</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Zenith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Retrieval Data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Year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Adjacency Cloud Mask</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Month</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Height</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SST Pixel-Level Quality flag</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Day</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Scan Line 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SST</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79919">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Hour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FOV 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SST bulk</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Minute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Orbit 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Second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Day/Night flag</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7F7971-564E-4DD1-A60B-88FCC42FE92A}" type="slidenum">
              <a:rPr lang="en-US"/>
              <a:pPr>
                <a:defRPr/>
              </a:pPr>
              <a:t>69</a:t>
            </a:fld>
            <a:endParaRPr lang="en-US"/>
          </a:p>
        </p:txBody>
      </p:sp>
      <p:sp>
        <p:nvSpPr>
          <p:cNvPr id="6896642" name="Rectangle 2"/>
          <p:cNvSpPr>
            <a:spLocks noGrp="1" noChangeArrowheads="1"/>
          </p:cNvSpPr>
          <p:nvPr>
            <p:ph type="title"/>
          </p:nvPr>
        </p:nvSpPr>
        <p:spPr>
          <a:xfrm>
            <a:off x="685800" y="228600"/>
            <a:ext cx="7848600" cy="1143000"/>
          </a:xfrm>
          <a:noFill/>
          <a:ln/>
        </p:spPr>
        <p:txBody>
          <a:bodyPr/>
          <a:lstStyle/>
          <a:p>
            <a:r>
              <a:rPr lang="en-US" sz="4000" dirty="0" smtClean="0"/>
              <a:t>Requirement 9.0</a:t>
            </a:r>
            <a:endParaRPr lang="en-US" sz="4000" dirty="0"/>
          </a:p>
        </p:txBody>
      </p:sp>
      <p:sp>
        <p:nvSpPr>
          <p:cNvPr id="6896643" name="Rectangle 3"/>
          <p:cNvSpPr>
            <a:spLocks noGrp="1" noChangeArrowheads="1"/>
          </p:cNvSpPr>
          <p:nvPr>
            <p:ph type="body" idx="1"/>
          </p:nvPr>
        </p:nvSpPr>
        <p:spPr>
          <a:xfrm>
            <a:off x="152400" y="1676400"/>
            <a:ext cx="8991600" cy="4876800"/>
          </a:xfrm>
          <a:noFill/>
          <a:ln/>
        </p:spPr>
        <p:txBody>
          <a:bodyPr/>
          <a:lstStyle/>
          <a:p>
            <a:pPr marL="400050"/>
            <a:r>
              <a:rPr lang="en-US" sz="2000" dirty="0" smtClean="0">
                <a:solidFill>
                  <a:srgbClr val="FFFF00"/>
                </a:solidFill>
              </a:rPr>
              <a:t>Requirement 9.6:</a:t>
            </a:r>
            <a:r>
              <a:rPr lang="en-US" sz="2000" dirty="0" smtClean="0"/>
              <a:t> The Reformatting Toolkit shall use the JPSS VIIRS SST EDR files and associated </a:t>
            </a:r>
            <a:r>
              <a:rPr lang="en-US" sz="2000" dirty="0" err="1" smtClean="0"/>
              <a:t>geolocation</a:t>
            </a:r>
            <a:r>
              <a:rPr lang="en-US" sz="2000" dirty="0" smtClean="0"/>
              <a:t> files tailored into NetCDF4 as an input for generating the VIIRS radiance BUFR files.</a:t>
            </a:r>
          </a:p>
          <a:p>
            <a:pPr>
              <a:buNone/>
            </a:pPr>
            <a:endParaRPr lang="en-US" sz="2000"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8CFAF4AA-FBA2-4039-BAB2-0328218A73BF}" type="slidenum">
              <a:rPr lang="en-US"/>
              <a:pPr/>
              <a:t>7</a:t>
            </a:fld>
            <a:endParaRPr lang="en-US"/>
          </a:p>
        </p:txBody>
      </p:sp>
      <p:sp>
        <p:nvSpPr>
          <p:cNvPr id="5994498" name="Rectangle 2"/>
          <p:cNvSpPr>
            <a:spLocks noGrp="1" noChangeArrowheads="1"/>
          </p:cNvSpPr>
          <p:nvPr>
            <p:ph type="title"/>
          </p:nvPr>
        </p:nvSpPr>
        <p:spPr>
          <a:xfrm>
            <a:off x="685800" y="304800"/>
            <a:ext cx="7848600" cy="1143000"/>
          </a:xfrm>
          <a:noFill/>
          <a:ln/>
        </p:spPr>
        <p:txBody>
          <a:bodyPr anchor="ctr"/>
          <a:lstStyle/>
          <a:p>
            <a:r>
              <a:rPr lang="en-US" sz="4000" dirty="0" smtClean="0"/>
              <a:t>NPP/JPSS</a:t>
            </a:r>
            <a:endParaRPr lang="en-US" sz="4000" dirty="0"/>
          </a:p>
        </p:txBody>
      </p:sp>
      <p:sp>
        <p:nvSpPr>
          <p:cNvPr id="5994499" name="Rectangle 3"/>
          <p:cNvSpPr>
            <a:spLocks noGrp="1" noChangeArrowheads="1"/>
          </p:cNvSpPr>
          <p:nvPr>
            <p:ph type="body" idx="1"/>
          </p:nvPr>
        </p:nvSpPr>
        <p:spPr>
          <a:xfrm>
            <a:off x="152400" y="1752600"/>
            <a:ext cx="8763000" cy="4953000"/>
          </a:xfrm>
          <a:noFill/>
          <a:ln/>
        </p:spPr>
        <p:txBody>
          <a:bodyPr/>
          <a:lstStyle/>
          <a:p>
            <a:pPr marL="609600" indent="-609600">
              <a:lnSpc>
                <a:spcPct val="90000"/>
              </a:lnSpc>
              <a:buFontTx/>
              <a:buChar char="•"/>
            </a:pPr>
            <a:r>
              <a:rPr lang="en-US" sz="2400" dirty="0" smtClean="0">
                <a:cs typeface="Arial" charset="0"/>
              </a:rPr>
              <a:t>NPP </a:t>
            </a:r>
            <a:r>
              <a:rPr lang="en-US" sz="2400" dirty="0">
                <a:cs typeface="Arial" charset="0"/>
              </a:rPr>
              <a:t>and </a:t>
            </a:r>
            <a:r>
              <a:rPr lang="en-US" sz="2400" dirty="0" smtClean="0">
                <a:cs typeface="Arial" charset="0"/>
              </a:rPr>
              <a:t>JPSS, </a:t>
            </a:r>
            <a:r>
              <a:rPr lang="en-US" sz="2400" dirty="0">
                <a:cs typeface="Arial" charset="0"/>
              </a:rPr>
              <a:t>a joint </a:t>
            </a:r>
            <a:r>
              <a:rPr lang="en-US" sz="2400" dirty="0" smtClean="0">
                <a:cs typeface="Arial" charset="0"/>
              </a:rPr>
              <a:t>NOAA/NASA </a:t>
            </a:r>
            <a:r>
              <a:rPr lang="en-US" sz="2400" dirty="0">
                <a:cs typeface="Arial" charset="0"/>
              </a:rPr>
              <a:t>effort, is the next series of  polar-orbiting satellites dedicated to among other things, operational meteorology. The objective of the </a:t>
            </a:r>
            <a:r>
              <a:rPr lang="en-US" sz="2400" dirty="0" smtClean="0">
                <a:cs typeface="Arial" charset="0"/>
              </a:rPr>
              <a:t>JPSS </a:t>
            </a:r>
            <a:r>
              <a:rPr lang="en-US" sz="2400" dirty="0">
                <a:cs typeface="Arial" charset="0"/>
              </a:rPr>
              <a:t>mission is to ensure continuity, improvement and availability of operational observations from an afternoon polar orbit (13:30 pm).</a:t>
            </a:r>
          </a:p>
          <a:p>
            <a:pPr marL="609600" indent="-609600">
              <a:lnSpc>
                <a:spcPct val="90000"/>
              </a:lnSpc>
              <a:buFontTx/>
              <a:buNone/>
            </a:pPr>
            <a:endParaRPr lang="en-US" sz="2400" dirty="0">
              <a:cs typeface="Arial" charset="0"/>
            </a:endParaRPr>
          </a:p>
          <a:p>
            <a:pPr marL="609600" indent="-609600">
              <a:lnSpc>
                <a:spcPct val="90000"/>
              </a:lnSpc>
              <a:buFontTx/>
              <a:buChar char="•"/>
            </a:pPr>
            <a:r>
              <a:rPr lang="en-US" sz="2400" dirty="0" smtClean="0"/>
              <a:t>Meteorological/</a:t>
            </a:r>
            <a:r>
              <a:rPr lang="en-US" sz="2400" dirty="0" err="1" smtClean="0"/>
              <a:t>Climatological</a:t>
            </a:r>
            <a:r>
              <a:rPr lang="en-US" sz="2400" dirty="0" smtClean="0"/>
              <a:t> Instrument </a:t>
            </a:r>
            <a:r>
              <a:rPr lang="en-US" sz="2400" dirty="0"/>
              <a:t>packages on </a:t>
            </a:r>
            <a:r>
              <a:rPr lang="en-US" sz="2400" dirty="0" smtClean="0"/>
              <a:t>NPP/JPSS:</a:t>
            </a:r>
            <a:endParaRPr lang="en-US" sz="2400" dirty="0"/>
          </a:p>
          <a:p>
            <a:pPr marL="1181100" lvl="1" indent="-457200">
              <a:lnSpc>
                <a:spcPct val="90000"/>
              </a:lnSpc>
              <a:buClr>
                <a:srgbClr val="66FFFF"/>
              </a:buClr>
              <a:buFont typeface="Arial" charset="0"/>
              <a:buChar char="»"/>
            </a:pPr>
            <a:r>
              <a:rPr lang="en-US" sz="2000" dirty="0" err="1" smtClean="0">
                <a:solidFill>
                  <a:srgbClr val="FF8A3B"/>
                </a:solidFill>
              </a:rPr>
              <a:t>CrIS</a:t>
            </a:r>
            <a:r>
              <a:rPr lang="en-US" sz="2000" dirty="0" smtClean="0">
                <a:solidFill>
                  <a:srgbClr val="FF8A3B"/>
                </a:solidFill>
              </a:rPr>
              <a:t>, ATMS, VIIRS</a:t>
            </a:r>
            <a:r>
              <a:rPr lang="en-US" sz="2000" dirty="0" smtClean="0"/>
              <a:t>, </a:t>
            </a:r>
            <a:r>
              <a:rPr lang="en-US" sz="2000" dirty="0" smtClean="0">
                <a:solidFill>
                  <a:srgbClr val="FF8A3B"/>
                </a:solidFill>
              </a:rPr>
              <a:t>OMPS</a:t>
            </a:r>
            <a:r>
              <a:rPr lang="en-US" sz="2000" dirty="0" smtClean="0"/>
              <a:t>, CERES</a:t>
            </a:r>
            <a:endParaRPr lang="en-US" sz="2000" dirty="0"/>
          </a:p>
          <a:p>
            <a:pPr marL="609600" indent="-609600">
              <a:lnSpc>
                <a:spcPct val="90000"/>
              </a:lnSpc>
              <a:buFontTx/>
              <a:buNone/>
            </a:pPr>
            <a:endParaRPr lang="en-US" sz="2400" dirty="0"/>
          </a:p>
          <a:p>
            <a:pPr marL="609600" indent="-609600">
              <a:lnSpc>
                <a:spcPct val="90000"/>
              </a:lnSpc>
              <a:buFontTx/>
              <a:buChar char="•"/>
            </a:pPr>
            <a:r>
              <a:rPr lang="en-US" sz="2400" dirty="0" smtClean="0"/>
              <a:t>NPP launched October 28, 2011 and is the first of 3 satellites.</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540E5F-E2E8-449B-BE9C-C3594FE3EC8B}" type="slidenum">
              <a:rPr lang="en-US"/>
              <a:pPr>
                <a:defRPr/>
              </a:pPr>
              <a:t>70</a:t>
            </a:fld>
            <a:endParaRPr lang="en-US"/>
          </a:p>
        </p:txBody>
      </p:sp>
      <p:sp>
        <p:nvSpPr>
          <p:cNvPr id="6898690" name="Rectangle 2"/>
          <p:cNvSpPr>
            <a:spLocks noGrp="1" noChangeArrowheads="1"/>
          </p:cNvSpPr>
          <p:nvPr>
            <p:ph type="title"/>
          </p:nvPr>
        </p:nvSpPr>
        <p:spPr>
          <a:xfrm>
            <a:off x="685800" y="228600"/>
            <a:ext cx="7848600" cy="1143000"/>
          </a:xfrm>
          <a:noFill/>
          <a:ln/>
        </p:spPr>
        <p:txBody>
          <a:bodyPr/>
          <a:lstStyle/>
          <a:p>
            <a:r>
              <a:rPr lang="en-US" sz="4000" dirty="0" smtClean="0"/>
              <a:t>Requirement 10.0</a:t>
            </a:r>
            <a:endParaRPr lang="en-US" sz="4000" dirty="0"/>
          </a:p>
        </p:txBody>
      </p:sp>
      <p:sp>
        <p:nvSpPr>
          <p:cNvPr id="6898691" name="Rectangle 3"/>
          <p:cNvSpPr>
            <a:spLocks noGrp="1" noChangeArrowheads="1"/>
          </p:cNvSpPr>
          <p:nvPr>
            <p:ph type="body" idx="1"/>
          </p:nvPr>
        </p:nvSpPr>
        <p:spPr>
          <a:xfrm>
            <a:off x="152400" y="1676400"/>
            <a:ext cx="8991600" cy="5181600"/>
          </a:xfrm>
          <a:noFill/>
          <a:ln/>
        </p:spPr>
        <p:txBody>
          <a:bodyPr/>
          <a:lstStyle/>
          <a:p>
            <a:pPr marL="381000" indent="-381000"/>
            <a:r>
              <a:rPr lang="en-US" dirty="0" smtClean="0">
                <a:solidFill>
                  <a:srgbClr val="FFFF00"/>
                </a:solidFill>
              </a:rPr>
              <a:t>Requirement 10.0: </a:t>
            </a:r>
            <a:r>
              <a:rPr lang="en-US" dirty="0">
                <a:solidFill>
                  <a:srgbClr val="FFFF00"/>
                </a:solidFill>
              </a:rPr>
              <a:t>The Reformatting Toolkit shall tailor </a:t>
            </a:r>
            <a:r>
              <a:rPr lang="en-US" dirty="0" smtClean="0">
                <a:solidFill>
                  <a:srgbClr val="FFFF00"/>
                </a:solidFill>
              </a:rPr>
              <a:t>JPSS </a:t>
            </a:r>
            <a:r>
              <a:rPr lang="en-US" dirty="0">
                <a:solidFill>
                  <a:srgbClr val="FFFF00"/>
                </a:solidFill>
              </a:rPr>
              <a:t>VIIRS </a:t>
            </a:r>
            <a:r>
              <a:rPr lang="en-US" dirty="0" smtClean="0">
                <a:solidFill>
                  <a:srgbClr val="FFFF00"/>
                </a:solidFill>
              </a:rPr>
              <a:t>radiances, brightness temperatures, and </a:t>
            </a:r>
            <a:r>
              <a:rPr lang="en-US" dirty="0" err="1" smtClean="0">
                <a:solidFill>
                  <a:srgbClr val="FFFF00"/>
                </a:solidFill>
              </a:rPr>
              <a:t>reflectances</a:t>
            </a:r>
            <a:r>
              <a:rPr lang="en-US" dirty="0" smtClean="0">
                <a:solidFill>
                  <a:srgbClr val="FFFF00"/>
                </a:solidFill>
              </a:rPr>
              <a:t> </a:t>
            </a:r>
            <a:r>
              <a:rPr lang="en-US" dirty="0">
                <a:solidFill>
                  <a:srgbClr val="FFFF00"/>
                </a:solidFill>
              </a:rPr>
              <a:t>from NetCDF4 into BUFR for EMC</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540E5F-E2E8-449B-BE9C-C3594FE3EC8B}" type="slidenum">
              <a:rPr lang="en-US"/>
              <a:pPr>
                <a:defRPr/>
              </a:pPr>
              <a:t>71</a:t>
            </a:fld>
            <a:endParaRPr lang="en-US"/>
          </a:p>
        </p:txBody>
      </p:sp>
      <p:sp>
        <p:nvSpPr>
          <p:cNvPr id="6898690" name="Rectangle 2"/>
          <p:cNvSpPr>
            <a:spLocks noGrp="1" noChangeArrowheads="1"/>
          </p:cNvSpPr>
          <p:nvPr>
            <p:ph type="title"/>
          </p:nvPr>
        </p:nvSpPr>
        <p:spPr>
          <a:xfrm>
            <a:off x="685800" y="228600"/>
            <a:ext cx="7848600" cy="1143000"/>
          </a:xfrm>
          <a:noFill/>
          <a:ln/>
        </p:spPr>
        <p:txBody>
          <a:bodyPr/>
          <a:lstStyle/>
          <a:p>
            <a:r>
              <a:rPr lang="en-US" sz="4000" dirty="0" smtClean="0"/>
              <a:t>Requirement 10.0</a:t>
            </a:r>
            <a:endParaRPr lang="en-US" sz="4000" dirty="0"/>
          </a:p>
        </p:txBody>
      </p:sp>
      <p:sp>
        <p:nvSpPr>
          <p:cNvPr id="6898691" name="Rectangle 3"/>
          <p:cNvSpPr>
            <a:spLocks noGrp="1" noChangeArrowheads="1"/>
          </p:cNvSpPr>
          <p:nvPr>
            <p:ph type="body" idx="1"/>
          </p:nvPr>
        </p:nvSpPr>
        <p:spPr>
          <a:xfrm>
            <a:off x="152400" y="1676400"/>
            <a:ext cx="8991600" cy="5181600"/>
          </a:xfrm>
          <a:noFill/>
          <a:ln/>
        </p:spPr>
        <p:txBody>
          <a:bodyPr/>
          <a:lstStyle/>
          <a:p>
            <a:pPr marL="400050"/>
            <a:r>
              <a:rPr lang="en-US" sz="2000" dirty="0" smtClean="0">
                <a:solidFill>
                  <a:srgbClr val="FFFF00"/>
                </a:solidFill>
              </a:rPr>
              <a:t>Requirement 10.1: </a:t>
            </a:r>
            <a:r>
              <a:rPr lang="en-US" sz="2000" dirty="0" smtClean="0"/>
              <a:t>Each </a:t>
            </a:r>
            <a:r>
              <a:rPr lang="en-US" sz="2000" dirty="0"/>
              <a:t>BUFR file will contain the VIIRS data for a single band (Imagery band, Moderate band, or Day/Night band resolution</a:t>
            </a:r>
            <a:r>
              <a:rPr lang="en-US" sz="2000" dirty="0" smtClean="0"/>
              <a:t>).</a:t>
            </a:r>
          </a:p>
          <a:p>
            <a:pPr marL="400050"/>
            <a:endParaRPr lang="en-US" sz="2000" dirty="0"/>
          </a:p>
          <a:p>
            <a:pPr marL="400050"/>
            <a:r>
              <a:rPr lang="en-US" sz="2000" dirty="0" smtClean="0">
                <a:solidFill>
                  <a:srgbClr val="FFFF00"/>
                </a:solidFill>
              </a:rPr>
              <a:t>Requirement 10.2:</a:t>
            </a:r>
            <a:r>
              <a:rPr lang="en-US" sz="2000" dirty="0" smtClean="0"/>
              <a:t> Coverage </a:t>
            </a:r>
            <a:r>
              <a:rPr lang="en-US" sz="2000" dirty="0"/>
              <a:t>will be global.</a:t>
            </a:r>
          </a:p>
          <a:p>
            <a:pPr marL="400050"/>
            <a:endParaRPr lang="en-US" sz="2000" dirty="0" smtClean="0"/>
          </a:p>
          <a:p>
            <a:pPr marL="400050"/>
            <a:r>
              <a:rPr lang="en-US" sz="2000" dirty="0" smtClean="0">
                <a:solidFill>
                  <a:srgbClr val="FFFF00"/>
                </a:solidFill>
              </a:rPr>
              <a:t>Requirement 10.3: </a:t>
            </a:r>
            <a:r>
              <a:rPr lang="en-US" sz="2000" dirty="0" smtClean="0"/>
              <a:t>Each </a:t>
            </a:r>
            <a:r>
              <a:rPr lang="en-US" sz="2000" dirty="0"/>
              <a:t>of the 3 </a:t>
            </a:r>
            <a:r>
              <a:rPr lang="en-US" sz="2000" dirty="0" smtClean="0"/>
              <a:t>bands will </a:t>
            </a:r>
            <a:r>
              <a:rPr lang="en-US" sz="2000" dirty="0"/>
              <a:t>use the same VIIRS BUFR table</a:t>
            </a:r>
            <a:r>
              <a:rPr lang="en-US" sz="2000" dirty="0" smtClean="0"/>
              <a:t>.</a:t>
            </a:r>
          </a:p>
          <a:p>
            <a:pPr marL="400050"/>
            <a:endParaRPr lang="en-US" sz="2000" dirty="0"/>
          </a:p>
          <a:p>
            <a:pPr marL="400050"/>
            <a:r>
              <a:rPr lang="en-US" sz="2000" dirty="0" smtClean="0">
                <a:solidFill>
                  <a:schemeClr val="bg2"/>
                </a:solidFill>
              </a:rPr>
              <a:t>Requirement 10.4: Removed: The </a:t>
            </a:r>
            <a:r>
              <a:rPr lang="en-US" sz="2000" dirty="0">
                <a:solidFill>
                  <a:schemeClr val="bg2"/>
                </a:solidFill>
              </a:rPr>
              <a:t>product shall contain the land and cloud mask if it doesn’t take too long for the IDPS to generate those EDRs.  </a:t>
            </a:r>
          </a:p>
          <a:p>
            <a:pPr marL="400050"/>
            <a:endParaRPr lang="en-US" sz="2000" dirty="0" smtClean="0"/>
          </a:p>
          <a:p>
            <a:pPr marL="400050"/>
            <a:r>
              <a:rPr lang="en-US" sz="2000" dirty="0" smtClean="0">
                <a:solidFill>
                  <a:srgbClr val="FFFF00"/>
                </a:solidFill>
              </a:rPr>
              <a:t>Requirement 10.5:</a:t>
            </a:r>
            <a:r>
              <a:rPr lang="en-US" sz="2000" dirty="0" smtClean="0"/>
              <a:t> Reformatting Toolkit developers shall work with EMC and the rest of the NWP user community to create a VIIRS BUFR table derived from that used earlier for the GAC AVHRR.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540E5F-E2E8-449B-BE9C-C3594FE3EC8B}" type="slidenum">
              <a:rPr lang="en-US"/>
              <a:pPr>
                <a:defRPr/>
              </a:pPr>
              <a:t>72</a:t>
            </a:fld>
            <a:endParaRPr lang="en-US"/>
          </a:p>
        </p:txBody>
      </p:sp>
      <p:sp>
        <p:nvSpPr>
          <p:cNvPr id="6898690" name="Rectangle 2"/>
          <p:cNvSpPr>
            <a:spLocks noGrp="1" noChangeArrowheads="1"/>
          </p:cNvSpPr>
          <p:nvPr>
            <p:ph type="title"/>
          </p:nvPr>
        </p:nvSpPr>
        <p:spPr>
          <a:xfrm>
            <a:off x="685800" y="228600"/>
            <a:ext cx="7848600" cy="1143000"/>
          </a:xfrm>
          <a:noFill/>
          <a:ln/>
        </p:spPr>
        <p:txBody>
          <a:bodyPr/>
          <a:lstStyle/>
          <a:p>
            <a:r>
              <a:rPr lang="en-US" sz="4000" dirty="0" smtClean="0"/>
              <a:t>Requirement 10.0</a:t>
            </a:r>
            <a:endParaRPr lang="en-US" sz="4000" dirty="0"/>
          </a:p>
        </p:txBody>
      </p:sp>
      <p:sp>
        <p:nvSpPr>
          <p:cNvPr id="6898691" name="Rectangle 3"/>
          <p:cNvSpPr>
            <a:spLocks noGrp="1" noChangeArrowheads="1"/>
          </p:cNvSpPr>
          <p:nvPr>
            <p:ph type="body" idx="1"/>
          </p:nvPr>
        </p:nvSpPr>
        <p:spPr>
          <a:xfrm>
            <a:off x="152400" y="1676400"/>
            <a:ext cx="8991600" cy="5181600"/>
          </a:xfrm>
          <a:noFill/>
          <a:ln/>
        </p:spPr>
        <p:txBody>
          <a:bodyPr/>
          <a:lstStyle/>
          <a:p>
            <a:pPr marL="400050"/>
            <a:r>
              <a:rPr lang="en-US" sz="2000" dirty="0" smtClean="0">
                <a:solidFill>
                  <a:schemeClr val="bg2"/>
                </a:solidFill>
              </a:rPr>
              <a:t>Requirement 10.6: BUFR messages shall be smaller than 50KB. (Removed: this is no longer a limitation of the BUFRLIB)</a:t>
            </a:r>
          </a:p>
          <a:p>
            <a:pPr marL="400050"/>
            <a:endParaRPr lang="en-US" sz="2000" dirty="0" smtClean="0">
              <a:solidFill>
                <a:srgbClr val="FFFF00"/>
              </a:solidFill>
            </a:endParaRPr>
          </a:p>
          <a:p>
            <a:pPr marL="400050"/>
            <a:r>
              <a:rPr lang="en-US" sz="2000" dirty="0" smtClean="0">
                <a:solidFill>
                  <a:srgbClr val="FFFF00"/>
                </a:solidFill>
              </a:rPr>
              <a:t>Requirement 10.7: </a:t>
            </a:r>
            <a:r>
              <a:rPr lang="en-US" sz="2000" dirty="0" smtClean="0"/>
              <a:t>The file shall contain the following data fields (see table next slide):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pPr>
              <a:defRPr/>
            </a:pPr>
            <a:fld id="{9B1ABA0B-62A9-4120-905C-DA10B49F5BD6}" type="slidenum">
              <a:rPr lang="en-US"/>
              <a:pPr>
                <a:defRPr/>
              </a:pPr>
              <a:t>73</a:t>
            </a:fld>
            <a:endParaRPr lang="en-US"/>
          </a:p>
        </p:txBody>
      </p:sp>
      <p:sp>
        <p:nvSpPr>
          <p:cNvPr id="7100418" name="Rectangle 2"/>
          <p:cNvSpPr>
            <a:spLocks noGrp="1" noChangeArrowheads="1"/>
          </p:cNvSpPr>
          <p:nvPr>
            <p:ph type="title"/>
          </p:nvPr>
        </p:nvSpPr>
        <p:spPr>
          <a:noFill/>
          <a:ln/>
        </p:spPr>
        <p:txBody>
          <a:bodyPr/>
          <a:lstStyle/>
          <a:p>
            <a:r>
              <a:rPr lang="en-US" dirty="0"/>
              <a:t>Product Requirements:</a:t>
            </a:r>
            <a:br>
              <a:rPr lang="en-US" dirty="0"/>
            </a:br>
            <a:r>
              <a:rPr lang="en-US" dirty="0"/>
              <a:t>VIIRS Radiances</a:t>
            </a:r>
          </a:p>
        </p:txBody>
      </p:sp>
      <p:graphicFrame>
        <p:nvGraphicFramePr>
          <p:cNvPr id="7100480" name="Group 64"/>
          <p:cNvGraphicFramePr>
            <a:graphicFrameLocks noGrp="1"/>
          </p:cNvGraphicFramePr>
          <p:nvPr>
            <p:ph idx="1"/>
          </p:nvPr>
        </p:nvGraphicFramePr>
        <p:xfrm>
          <a:off x="1066800" y="1920809"/>
          <a:ext cx="7162800" cy="4327591"/>
        </p:xfrm>
        <a:graphic>
          <a:graphicData uri="http://schemas.openxmlformats.org/drawingml/2006/table">
            <a:tbl>
              <a:tblPr/>
              <a:tblGrid>
                <a:gridCol w="2514600"/>
                <a:gridCol w="1981200"/>
                <a:gridCol w="2667000"/>
              </a:tblGrid>
              <a:tr h="39687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Variable Name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r>
              <a:tr h="371032">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ID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Latitude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VIIRS </a:t>
                      </a: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6907">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Longitude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Radiance Quality</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75093">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Sub-Center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Satellite Zenith Angle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Type of Band</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62901">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Instrument</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Cloud Mask</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404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Classification</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Zenith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Channel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07659">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Year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Channel Wavelength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Month</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Satellite Height</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Channel Radiance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47662">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Day</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Orbit number </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Channel Reflectance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Hour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Scan line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Surface Type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Minute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FOV number</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Second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540E5F-E2E8-449B-BE9C-C3594FE3EC8B}" type="slidenum">
              <a:rPr lang="en-US"/>
              <a:pPr>
                <a:defRPr/>
              </a:pPr>
              <a:t>74</a:t>
            </a:fld>
            <a:endParaRPr lang="en-US"/>
          </a:p>
        </p:txBody>
      </p:sp>
      <p:sp>
        <p:nvSpPr>
          <p:cNvPr id="6898690" name="Rectangle 2"/>
          <p:cNvSpPr>
            <a:spLocks noGrp="1" noChangeArrowheads="1"/>
          </p:cNvSpPr>
          <p:nvPr>
            <p:ph type="title"/>
          </p:nvPr>
        </p:nvSpPr>
        <p:spPr>
          <a:xfrm>
            <a:off x="685800" y="228600"/>
            <a:ext cx="7848600" cy="1143000"/>
          </a:xfrm>
          <a:noFill/>
          <a:ln/>
        </p:spPr>
        <p:txBody>
          <a:bodyPr/>
          <a:lstStyle/>
          <a:p>
            <a:r>
              <a:rPr lang="en-US" sz="4000" dirty="0" smtClean="0"/>
              <a:t>Requirement 10.0</a:t>
            </a:r>
            <a:endParaRPr lang="en-US" sz="4000" dirty="0"/>
          </a:p>
        </p:txBody>
      </p:sp>
      <p:sp>
        <p:nvSpPr>
          <p:cNvPr id="6898691" name="Rectangle 3"/>
          <p:cNvSpPr>
            <a:spLocks noGrp="1" noChangeArrowheads="1"/>
          </p:cNvSpPr>
          <p:nvPr>
            <p:ph type="body" idx="1"/>
          </p:nvPr>
        </p:nvSpPr>
        <p:spPr>
          <a:xfrm>
            <a:off x="152400" y="1676400"/>
            <a:ext cx="8991600" cy="5181600"/>
          </a:xfrm>
          <a:noFill/>
          <a:ln/>
        </p:spPr>
        <p:txBody>
          <a:bodyPr/>
          <a:lstStyle/>
          <a:p>
            <a:pPr marL="400050"/>
            <a:r>
              <a:rPr lang="en-US" sz="2000" dirty="0" smtClean="0">
                <a:solidFill>
                  <a:srgbClr val="FFFF00"/>
                </a:solidFill>
              </a:rPr>
              <a:t>Requirement 10.8: </a:t>
            </a:r>
            <a:r>
              <a:rPr lang="en-US" sz="2000" dirty="0" smtClean="0"/>
              <a:t>The BUFR shall contain the following Moderate and Imagery resolution channels as requested by EMC:</a:t>
            </a:r>
          </a:p>
          <a:p>
            <a:pPr marL="1200150" lvl="2" indent="-342900"/>
            <a:r>
              <a:rPr lang="en-US" sz="2000" dirty="0" smtClean="0"/>
              <a:t>Channel M12  (3.70 microns)</a:t>
            </a:r>
          </a:p>
          <a:p>
            <a:pPr marL="1200150" lvl="2" indent="-342900"/>
            <a:r>
              <a:rPr lang="en-US" sz="2000" dirty="0" smtClean="0"/>
              <a:t>Channel M13  (4.05 microns)</a:t>
            </a:r>
          </a:p>
          <a:p>
            <a:pPr marL="1200150" lvl="2" indent="-342900"/>
            <a:r>
              <a:rPr lang="en-US" sz="2000" dirty="0" smtClean="0"/>
              <a:t>Channel M15  (10.763 microns)</a:t>
            </a:r>
          </a:p>
          <a:p>
            <a:pPr marL="1200150" lvl="2" indent="-342900"/>
            <a:r>
              <a:rPr lang="en-US" sz="2000" dirty="0" smtClean="0"/>
              <a:t>Channel M16  (12.013 microns)</a:t>
            </a:r>
          </a:p>
          <a:p>
            <a:pPr marL="1200150" lvl="2" indent="-342900"/>
            <a:r>
              <a:rPr lang="en-US" sz="2000" dirty="0" smtClean="0"/>
              <a:t>Channel I5   (11.450 microns)</a:t>
            </a:r>
          </a:p>
          <a:p>
            <a:pPr marL="400050"/>
            <a:endParaRPr lang="en-US" sz="2000" dirty="0">
              <a:solidFill>
                <a:srgbClr val="FF8A3B"/>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540E5F-E2E8-449B-BE9C-C3594FE3EC8B}" type="slidenum">
              <a:rPr lang="en-US"/>
              <a:pPr>
                <a:defRPr/>
              </a:pPr>
              <a:t>75</a:t>
            </a:fld>
            <a:endParaRPr lang="en-US"/>
          </a:p>
        </p:txBody>
      </p:sp>
      <p:sp>
        <p:nvSpPr>
          <p:cNvPr id="6898690" name="Rectangle 2"/>
          <p:cNvSpPr>
            <a:spLocks noGrp="1" noChangeArrowheads="1"/>
          </p:cNvSpPr>
          <p:nvPr>
            <p:ph type="title"/>
          </p:nvPr>
        </p:nvSpPr>
        <p:spPr>
          <a:xfrm>
            <a:off x="685800" y="228600"/>
            <a:ext cx="7848600" cy="1143000"/>
          </a:xfrm>
          <a:noFill/>
          <a:ln/>
        </p:spPr>
        <p:txBody>
          <a:bodyPr/>
          <a:lstStyle/>
          <a:p>
            <a:r>
              <a:rPr lang="en-US" sz="4000" dirty="0" smtClean="0"/>
              <a:t>Requirement 10.0</a:t>
            </a:r>
            <a:endParaRPr lang="en-US" sz="4000" dirty="0"/>
          </a:p>
        </p:txBody>
      </p:sp>
      <p:sp>
        <p:nvSpPr>
          <p:cNvPr id="6898691" name="Rectangle 3"/>
          <p:cNvSpPr>
            <a:spLocks noGrp="1" noChangeArrowheads="1"/>
          </p:cNvSpPr>
          <p:nvPr>
            <p:ph type="body" idx="1"/>
          </p:nvPr>
        </p:nvSpPr>
        <p:spPr>
          <a:xfrm>
            <a:off x="152400" y="1676400"/>
            <a:ext cx="8991600" cy="5181600"/>
          </a:xfrm>
          <a:noFill/>
          <a:ln/>
        </p:spPr>
        <p:txBody>
          <a:bodyPr/>
          <a:lstStyle/>
          <a:p>
            <a:pPr marL="400050"/>
            <a:r>
              <a:rPr lang="en-US" sz="1800" dirty="0" smtClean="0">
                <a:solidFill>
                  <a:schemeClr val="bg2"/>
                </a:solidFill>
              </a:rPr>
              <a:t>Requirement 10.9: The toolkit shall not write data for obviously cloudy VIIRS FOVs.  This will reduce the total data volumes.  Obviously cloudy FOVs are those with brightness temperatures in one of the </a:t>
            </a:r>
            <a:r>
              <a:rPr lang="en-US" sz="1800" dirty="0" err="1" smtClean="0">
                <a:solidFill>
                  <a:schemeClr val="bg2"/>
                </a:solidFill>
              </a:rPr>
              <a:t>longwave</a:t>
            </a:r>
            <a:r>
              <a:rPr lang="en-US" sz="1800" dirty="0" smtClean="0">
                <a:solidFill>
                  <a:schemeClr val="bg2"/>
                </a:solidFill>
              </a:rPr>
              <a:t> SST channels (M15 or M16) less than 270K.  To preserve sea ice FOVs, this test shall only be applied for latitudes </a:t>
            </a:r>
            <a:r>
              <a:rPr lang="en-US" sz="1800" dirty="0" err="1" smtClean="0">
                <a:solidFill>
                  <a:schemeClr val="bg2"/>
                </a:solidFill>
              </a:rPr>
              <a:t>equatorward</a:t>
            </a:r>
            <a:r>
              <a:rPr lang="en-US" sz="1800" dirty="0" smtClean="0">
                <a:solidFill>
                  <a:schemeClr val="bg2"/>
                </a:solidFill>
              </a:rPr>
              <a:t> of 50 degrees. (Requirement removed – see below)</a:t>
            </a:r>
          </a:p>
          <a:p>
            <a:pPr marL="800100" lvl="1" indent="-342900"/>
            <a:endParaRPr lang="en-US" sz="1800" dirty="0" smtClean="0">
              <a:solidFill>
                <a:schemeClr val="bg2"/>
              </a:solidFill>
            </a:endParaRPr>
          </a:p>
          <a:p>
            <a:pPr marL="800100" lvl="1" indent="-342900">
              <a:buNone/>
            </a:pPr>
            <a:r>
              <a:rPr lang="en-US" sz="1800" dirty="0" smtClean="0">
                <a:solidFill>
                  <a:schemeClr val="bg2"/>
                </a:solidFill>
              </a:rPr>
              <a:t>	</a:t>
            </a:r>
            <a:r>
              <a:rPr lang="en-US" sz="1400" dirty="0" smtClean="0">
                <a:solidFill>
                  <a:schemeClr val="bg2"/>
                </a:solidFill>
              </a:rPr>
              <a:t>Andrew Collard in an email on 6/8/2011 says "We don't NEED data thinning, we can ACCEPT data thinning."  Therefore, we have decided to supply all the granules, but reduce the channels and employ the obviously-cloudy check.</a:t>
            </a:r>
          </a:p>
          <a:p>
            <a:pPr marL="800100" lvl="1" indent="-342900">
              <a:buNone/>
            </a:pPr>
            <a:endParaRPr lang="en-US" sz="1400" dirty="0" smtClean="0">
              <a:solidFill>
                <a:schemeClr val="bg2"/>
              </a:solidFill>
            </a:endParaRPr>
          </a:p>
          <a:p>
            <a:pPr marL="800100" lvl="1" indent="-342900">
              <a:buNone/>
            </a:pPr>
            <a:r>
              <a:rPr lang="en-US" sz="1400" dirty="0" smtClean="0">
                <a:solidFill>
                  <a:schemeClr val="bg2"/>
                </a:solidFill>
              </a:rPr>
              <a:t>	Removed, Bob </a:t>
            </a:r>
            <a:r>
              <a:rPr lang="en-US" sz="1400" dirty="0" err="1" smtClean="0">
                <a:solidFill>
                  <a:schemeClr val="bg2"/>
                </a:solidFill>
              </a:rPr>
              <a:t>Grumbine</a:t>
            </a:r>
            <a:r>
              <a:rPr lang="en-US" sz="1400" dirty="0" smtClean="0">
                <a:solidFill>
                  <a:schemeClr val="bg2"/>
                </a:solidFill>
              </a:rPr>
              <a:t> wants to keep frozen inland lakes,  to do this we decided to not thin.  This is documented in an email from Andrew on 11/9/2011.  </a:t>
            </a:r>
            <a:r>
              <a:rPr lang="en-US" sz="1400" dirty="0" err="1" smtClean="0">
                <a:solidFill>
                  <a:schemeClr val="bg2"/>
                </a:solidFill>
              </a:rPr>
              <a:t>CC’d</a:t>
            </a:r>
            <a:r>
              <a:rPr lang="en-US" sz="1400" dirty="0" smtClean="0">
                <a:solidFill>
                  <a:schemeClr val="bg2"/>
                </a:solidFill>
              </a:rPr>
              <a:t> were Bob </a:t>
            </a:r>
            <a:r>
              <a:rPr lang="en-US" sz="1400" dirty="0" err="1" smtClean="0">
                <a:solidFill>
                  <a:schemeClr val="bg2"/>
                </a:solidFill>
              </a:rPr>
              <a:t>Grumbine</a:t>
            </a:r>
            <a:r>
              <a:rPr lang="en-US" sz="1400" dirty="0" smtClean="0">
                <a:solidFill>
                  <a:schemeClr val="bg2"/>
                </a:solidFill>
              </a:rPr>
              <a:t>, John </a:t>
            </a:r>
            <a:r>
              <a:rPr lang="en-US" sz="1400" dirty="0" err="1" smtClean="0">
                <a:solidFill>
                  <a:schemeClr val="bg2"/>
                </a:solidFill>
              </a:rPr>
              <a:t>Derber</a:t>
            </a:r>
            <a:r>
              <a:rPr lang="en-US" sz="1400" dirty="0" smtClean="0">
                <a:solidFill>
                  <a:schemeClr val="bg2"/>
                </a:solidFill>
              </a:rPr>
              <a:t>, Tom Schott, and Walter Wolf.</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443BC44-2A6E-450C-BE72-83B20353C2CA}" type="slidenum">
              <a:rPr lang="en-US"/>
              <a:pPr>
                <a:defRPr/>
              </a:pPr>
              <a:t>76</a:t>
            </a:fld>
            <a:endParaRPr lang="en-US"/>
          </a:p>
        </p:txBody>
      </p:sp>
      <p:sp>
        <p:nvSpPr>
          <p:cNvPr id="6900738" name="Rectangle 2"/>
          <p:cNvSpPr>
            <a:spLocks noGrp="1" noChangeArrowheads="1"/>
          </p:cNvSpPr>
          <p:nvPr>
            <p:ph type="title"/>
          </p:nvPr>
        </p:nvSpPr>
        <p:spPr>
          <a:xfrm>
            <a:off x="685800" y="228600"/>
            <a:ext cx="7848600" cy="1143000"/>
          </a:xfrm>
          <a:noFill/>
          <a:ln/>
        </p:spPr>
        <p:txBody>
          <a:bodyPr/>
          <a:lstStyle/>
          <a:p>
            <a:r>
              <a:rPr lang="en-US" sz="4000" dirty="0" smtClean="0"/>
              <a:t>Requirement 11.0</a:t>
            </a:r>
            <a:endParaRPr lang="en-US" sz="4000" dirty="0"/>
          </a:p>
        </p:txBody>
      </p:sp>
      <p:sp>
        <p:nvSpPr>
          <p:cNvPr id="6900739" name="Rectangle 3"/>
          <p:cNvSpPr>
            <a:spLocks noGrp="1" noChangeArrowheads="1"/>
          </p:cNvSpPr>
          <p:nvPr>
            <p:ph type="body" idx="1"/>
          </p:nvPr>
        </p:nvSpPr>
        <p:spPr>
          <a:xfrm>
            <a:off x="152400" y="1828800"/>
            <a:ext cx="8991600" cy="4876800"/>
          </a:xfrm>
          <a:noFill/>
          <a:ln/>
        </p:spPr>
        <p:txBody>
          <a:bodyPr/>
          <a:lstStyle/>
          <a:p>
            <a:pPr marL="381000" indent="-381000"/>
            <a:r>
              <a:rPr lang="en-US" dirty="0">
                <a:solidFill>
                  <a:srgbClr val="FFFF00"/>
                </a:solidFill>
              </a:rPr>
              <a:t>Requirement: The Reformatting Toolkit shall tailor </a:t>
            </a:r>
            <a:r>
              <a:rPr lang="en-US" dirty="0" smtClean="0">
                <a:solidFill>
                  <a:srgbClr val="FFFF00"/>
                </a:solidFill>
              </a:rPr>
              <a:t>JPSS </a:t>
            </a:r>
            <a:r>
              <a:rPr lang="en-US" dirty="0">
                <a:solidFill>
                  <a:srgbClr val="FFFF00"/>
                </a:solidFill>
              </a:rPr>
              <a:t>Aerosol Optical Thickness (AOT) from NetCDF4 into BUFR for EMC</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443BC44-2A6E-450C-BE72-83B20353C2CA}" type="slidenum">
              <a:rPr lang="en-US"/>
              <a:pPr>
                <a:defRPr/>
              </a:pPr>
              <a:t>77</a:t>
            </a:fld>
            <a:endParaRPr lang="en-US"/>
          </a:p>
        </p:txBody>
      </p:sp>
      <p:sp>
        <p:nvSpPr>
          <p:cNvPr id="6900738" name="Rectangle 2"/>
          <p:cNvSpPr>
            <a:spLocks noGrp="1" noChangeArrowheads="1"/>
          </p:cNvSpPr>
          <p:nvPr>
            <p:ph type="title"/>
          </p:nvPr>
        </p:nvSpPr>
        <p:spPr>
          <a:xfrm>
            <a:off x="685800" y="228600"/>
            <a:ext cx="7848600" cy="1143000"/>
          </a:xfrm>
          <a:noFill/>
          <a:ln/>
        </p:spPr>
        <p:txBody>
          <a:bodyPr/>
          <a:lstStyle/>
          <a:p>
            <a:r>
              <a:rPr lang="en-US" sz="4000" dirty="0" smtClean="0"/>
              <a:t>Requirement 11.0</a:t>
            </a:r>
            <a:endParaRPr lang="en-US" sz="4000" dirty="0"/>
          </a:p>
        </p:txBody>
      </p:sp>
      <p:sp>
        <p:nvSpPr>
          <p:cNvPr id="6900739" name="Rectangle 3"/>
          <p:cNvSpPr>
            <a:spLocks noGrp="1" noChangeArrowheads="1"/>
          </p:cNvSpPr>
          <p:nvPr>
            <p:ph type="body" idx="1"/>
          </p:nvPr>
        </p:nvSpPr>
        <p:spPr>
          <a:xfrm>
            <a:off x="152400" y="1828800"/>
            <a:ext cx="8991600" cy="4876800"/>
          </a:xfrm>
          <a:noFill/>
          <a:ln/>
        </p:spPr>
        <p:txBody>
          <a:bodyPr/>
          <a:lstStyle/>
          <a:p>
            <a:pPr marL="400050"/>
            <a:r>
              <a:rPr lang="en-US" sz="2000" dirty="0" smtClean="0">
                <a:solidFill>
                  <a:srgbClr val="FFFF00"/>
                </a:solidFill>
              </a:rPr>
              <a:t>Requirement 11.1: </a:t>
            </a:r>
            <a:r>
              <a:rPr lang="en-US" sz="2000" dirty="0" smtClean="0"/>
              <a:t>The </a:t>
            </a:r>
            <a:r>
              <a:rPr lang="en-US" sz="2000" dirty="0"/>
              <a:t>product shall contain the AOT, wavelength of AOT, and Aerosol Size</a:t>
            </a:r>
            <a:r>
              <a:rPr lang="en-US" sz="2000" dirty="0" smtClean="0"/>
              <a:t>.</a:t>
            </a:r>
          </a:p>
          <a:p>
            <a:pPr marL="400050"/>
            <a:endParaRPr lang="en-US" sz="2000" dirty="0"/>
          </a:p>
          <a:p>
            <a:pPr marL="400050"/>
            <a:r>
              <a:rPr lang="en-US" sz="2000" dirty="0" smtClean="0">
                <a:solidFill>
                  <a:srgbClr val="FFFF00"/>
                </a:solidFill>
              </a:rPr>
              <a:t>Requirement 11.2: </a:t>
            </a:r>
            <a:r>
              <a:rPr lang="en-US" sz="2000" dirty="0" smtClean="0"/>
              <a:t>Reformatting </a:t>
            </a:r>
            <a:r>
              <a:rPr lang="en-US" sz="2000" dirty="0"/>
              <a:t>Toolkit developers shall work with EMC to develop the AOT BUFR table based on what has already been done for MODIS</a:t>
            </a:r>
            <a:r>
              <a:rPr lang="en-US" sz="2000" dirty="0" smtClean="0"/>
              <a:t>.</a:t>
            </a:r>
          </a:p>
          <a:p>
            <a:pPr marL="400050"/>
            <a:endParaRPr lang="en-US" sz="2000" dirty="0"/>
          </a:p>
          <a:p>
            <a:pPr marL="400050"/>
            <a:r>
              <a:rPr lang="en-US" sz="2000" dirty="0" smtClean="0">
                <a:solidFill>
                  <a:schemeClr val="bg2"/>
                </a:solidFill>
              </a:rPr>
              <a:t>Requirement 11.3: BUFR </a:t>
            </a:r>
            <a:r>
              <a:rPr lang="en-US" sz="2000" dirty="0">
                <a:solidFill>
                  <a:schemeClr val="bg2"/>
                </a:solidFill>
              </a:rPr>
              <a:t>messages shall be smaller than 50KB</a:t>
            </a:r>
            <a:r>
              <a:rPr lang="en-US" sz="2000" dirty="0" smtClean="0">
                <a:solidFill>
                  <a:schemeClr val="bg2"/>
                </a:solidFill>
              </a:rPr>
              <a:t>. (Removed: this is no longer a limitation of the BUFRLIB)</a:t>
            </a:r>
            <a:endParaRPr lang="en-US" sz="2000" dirty="0">
              <a:solidFill>
                <a:schemeClr val="bg2"/>
              </a:solidFill>
            </a:endParaRPr>
          </a:p>
          <a:p>
            <a:pPr marL="400050"/>
            <a:endParaRPr lang="en-US" sz="2000" dirty="0" smtClean="0">
              <a:solidFill>
                <a:srgbClr val="FF8A3B"/>
              </a:solidFill>
            </a:endParaRPr>
          </a:p>
          <a:p>
            <a:pPr marL="400050"/>
            <a:r>
              <a:rPr lang="en-US" sz="2000" dirty="0" smtClean="0">
                <a:solidFill>
                  <a:srgbClr val="FFFF00"/>
                </a:solidFill>
              </a:rPr>
              <a:t>Requirement 11.4: </a:t>
            </a:r>
            <a:r>
              <a:rPr lang="en-US" sz="2000" dirty="0" smtClean="0"/>
              <a:t>The </a:t>
            </a:r>
            <a:r>
              <a:rPr lang="en-US" sz="2000" dirty="0"/>
              <a:t>file shall contain the following data fields (see table next slide):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pPr>
              <a:defRPr/>
            </a:pPr>
            <a:fld id="{F03DCBD8-370E-4F4E-B342-0CAAF3B586D6}" type="slidenum">
              <a:rPr lang="en-US"/>
              <a:pPr>
                <a:defRPr/>
              </a:pPr>
              <a:t>78</a:t>
            </a:fld>
            <a:endParaRPr lang="en-US"/>
          </a:p>
        </p:txBody>
      </p:sp>
      <p:sp>
        <p:nvSpPr>
          <p:cNvPr id="7104514" name="Rectangle 2"/>
          <p:cNvSpPr>
            <a:spLocks noGrp="1" noChangeArrowheads="1"/>
          </p:cNvSpPr>
          <p:nvPr>
            <p:ph type="title"/>
          </p:nvPr>
        </p:nvSpPr>
        <p:spPr>
          <a:noFill/>
          <a:ln/>
        </p:spPr>
        <p:txBody>
          <a:bodyPr/>
          <a:lstStyle/>
          <a:p>
            <a:r>
              <a:rPr lang="en-US" sz="3200" dirty="0"/>
              <a:t>Product Requirements:</a:t>
            </a:r>
            <a:br>
              <a:rPr lang="en-US" sz="3200" dirty="0"/>
            </a:br>
            <a:r>
              <a:rPr lang="en-US" sz="3200" dirty="0"/>
              <a:t>VIIRS Aerosol Optical Thickness</a:t>
            </a:r>
          </a:p>
        </p:txBody>
      </p:sp>
      <p:graphicFrame>
        <p:nvGraphicFramePr>
          <p:cNvPr id="7104566" name="Group 54"/>
          <p:cNvGraphicFramePr>
            <a:graphicFrameLocks noGrp="1"/>
          </p:cNvGraphicFramePr>
          <p:nvPr>
            <p:ph idx="1"/>
          </p:nvPr>
        </p:nvGraphicFramePr>
        <p:xfrm>
          <a:off x="381000" y="1762124"/>
          <a:ext cx="8305801" cy="4943476"/>
        </p:xfrm>
        <a:graphic>
          <a:graphicData uri="http://schemas.openxmlformats.org/drawingml/2006/table">
            <a:tbl>
              <a:tblPr/>
              <a:tblGrid>
                <a:gridCol w="2589308"/>
                <a:gridCol w="2743583"/>
                <a:gridCol w="2972910"/>
              </a:tblGrid>
              <a:tr h="39687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Variable Name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Variable Name</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8A3B"/>
                    </a:solid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Satellite ID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Latitude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err="1" smtClean="0">
                          <a:latin typeface="Arial" pitchFamily="34" charset="0"/>
                          <a:cs typeface="Arial" pitchFamily="34" charset="0"/>
                        </a:rPr>
                        <a:t>Asc</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Desc</a:t>
                      </a:r>
                      <a:r>
                        <a:rPr lang="en-US" sz="1400" dirty="0" smtClean="0">
                          <a:latin typeface="Arial" pitchFamily="34" charset="0"/>
                          <a:cs typeface="Arial" pitchFamily="34" charset="0"/>
                        </a:rPr>
                        <a:t> Flag</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Longitude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ID of Originating Sub-Center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Satellite Zenith Angle</a:t>
                      </a:r>
                    </a:p>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Arial"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VIIRS </a:t>
                      </a:r>
                      <a:r>
                        <a:rPr kumimoji="0" lang="en-US" sz="1400" b="0" i="0" u="none" strike="noStrike" cap="none" normalizeH="0" baseline="0" dirty="0" err="1" smtClean="0">
                          <a:ln>
                            <a:noFill/>
                          </a:ln>
                          <a:solidFill>
                            <a:schemeClr val="tx1"/>
                          </a:solidFill>
                          <a:effectLst/>
                          <a:latin typeface="Arial" charset="0"/>
                        </a:rPr>
                        <a:t>Geolocation</a:t>
                      </a:r>
                      <a:r>
                        <a:rPr kumimoji="0" lang="en-US" sz="1400" b="0" i="0" u="none" strike="noStrike" cap="none" normalizeH="0" baseline="0" dirty="0" smtClean="0">
                          <a:ln>
                            <a:noFill/>
                          </a:ln>
                          <a:solidFill>
                            <a:schemeClr val="tx1"/>
                          </a:solidFill>
                          <a:effectLst/>
                          <a:latin typeface="Arial" charset="0"/>
                        </a:rPr>
                        <a:t>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Instrument</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Retrieval Quality</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Classification</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Zenith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defRPr/>
                      </a:pPr>
                      <a:r>
                        <a:rPr kumimoji="0" lang="en-US" sz="1400" b="0" i="0" u="none" strike="noStrike" cap="none" normalizeH="0" baseline="0" dirty="0" smtClean="0">
                          <a:ln>
                            <a:noFill/>
                          </a:ln>
                          <a:solidFill>
                            <a:schemeClr val="tx1"/>
                          </a:solidFill>
                          <a:effectLst/>
                          <a:latin typeface="Arial" charset="0"/>
                        </a:rPr>
                        <a:t>Aerosol Type (land)</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Year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Solar Azimuth</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AOT Quality Flag</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Month</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Satellite Height</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Aerosol Wavelength Angstrom Exponent</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Day</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Orbit 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Channel Wavelength</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6595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Hour</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Scan Line 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Optical Depth</a:t>
                      </a:r>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Arial" charset="0"/>
                        </a:rPr>
                        <a:t>Minute</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r>
                        <a:rPr lang="en-US" sz="1400" dirty="0" smtClean="0">
                          <a:latin typeface="Arial" pitchFamily="34" charset="0"/>
                          <a:cs typeface="Arial" pitchFamily="34" charset="0"/>
                        </a:rPr>
                        <a:t>FOV Number</a:t>
                      </a:r>
                      <a:endParaRPr lang="en-US" sz="1400" dirty="0">
                        <a:latin typeface="Arial" pitchFamily="34" charset="0"/>
                        <a:cs typeface="Arial" pitchFamily="34" charset="0"/>
                      </a:endParaRP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4E27C"/>
                    </a:solidFill>
                  </a:tcPr>
                </a:tc>
              </a:tr>
              <a:tr h="3381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400" b="0" i="0" u="none" strike="noStrike" cap="none" normalizeH="0" baseline="0" smtClean="0">
                          <a:ln>
                            <a:noFill/>
                          </a:ln>
                          <a:solidFill>
                            <a:schemeClr val="tx1"/>
                          </a:solidFill>
                          <a:effectLst/>
                          <a:latin typeface="Arial" charset="0"/>
                        </a:rPr>
                        <a:t>Second</a:t>
                      </a:r>
                    </a:p>
                  </a:txBody>
                  <a:tcPr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Remotely Sensed Surface Type</a:t>
                      </a:r>
                    </a:p>
                  </a:txBody>
                  <a:tcPr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c>
                  <a:txBody>
                    <a:bodyPr/>
                    <a:lstStyle/>
                    <a:p>
                      <a:endParaRPr lang="en-US" dirty="0"/>
                    </a:p>
                  </a:txBody>
                  <a:tcPr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4E27C"/>
                    </a:solid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443BC44-2A6E-450C-BE72-83B20353C2CA}" type="slidenum">
              <a:rPr lang="en-US"/>
              <a:pPr>
                <a:defRPr/>
              </a:pPr>
              <a:t>79</a:t>
            </a:fld>
            <a:endParaRPr lang="en-US"/>
          </a:p>
        </p:txBody>
      </p:sp>
      <p:sp>
        <p:nvSpPr>
          <p:cNvPr id="6900738" name="Rectangle 2"/>
          <p:cNvSpPr>
            <a:spLocks noGrp="1" noChangeArrowheads="1"/>
          </p:cNvSpPr>
          <p:nvPr>
            <p:ph type="title"/>
          </p:nvPr>
        </p:nvSpPr>
        <p:spPr>
          <a:xfrm>
            <a:off x="685800" y="228600"/>
            <a:ext cx="7848600" cy="1143000"/>
          </a:xfrm>
          <a:noFill/>
          <a:ln/>
        </p:spPr>
        <p:txBody>
          <a:bodyPr/>
          <a:lstStyle/>
          <a:p>
            <a:r>
              <a:rPr lang="en-US" sz="4000" dirty="0" smtClean="0"/>
              <a:t>Requirement 11.0</a:t>
            </a:r>
            <a:endParaRPr lang="en-US" sz="4000" dirty="0"/>
          </a:p>
        </p:txBody>
      </p:sp>
      <p:sp>
        <p:nvSpPr>
          <p:cNvPr id="6900739" name="Rectangle 3"/>
          <p:cNvSpPr>
            <a:spLocks noGrp="1" noChangeArrowheads="1"/>
          </p:cNvSpPr>
          <p:nvPr>
            <p:ph type="body" idx="1"/>
          </p:nvPr>
        </p:nvSpPr>
        <p:spPr>
          <a:xfrm>
            <a:off x="152400" y="1828800"/>
            <a:ext cx="8991600" cy="4876800"/>
          </a:xfrm>
          <a:noFill/>
          <a:ln/>
        </p:spPr>
        <p:txBody>
          <a:bodyPr/>
          <a:lstStyle/>
          <a:p>
            <a:r>
              <a:rPr lang="en-US" sz="2000" dirty="0" smtClean="0">
                <a:solidFill>
                  <a:srgbClr val="FFFF00"/>
                </a:solidFill>
              </a:rPr>
              <a:t>Requirement 11.5: </a:t>
            </a:r>
            <a:r>
              <a:rPr lang="en-US" sz="2000" dirty="0" smtClean="0"/>
              <a:t>The Reformatting Toolkit shall use the JPSS Aerosol Optical Thickness EDR files and associated </a:t>
            </a:r>
            <a:r>
              <a:rPr lang="en-US" sz="2000" dirty="0" err="1" smtClean="0"/>
              <a:t>Geolocation</a:t>
            </a:r>
            <a:r>
              <a:rPr lang="en-US" sz="2000" dirty="0" smtClean="0"/>
              <a:t> files tailored into netCDF4 as an input for generating the Aerosol Optical Thickness EDR BUFR files.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1AC927-7A7E-450F-B210-C81E6EC47A46}" type="slidenum">
              <a:rPr lang="en-US"/>
              <a:pPr>
                <a:defRPr/>
              </a:pPr>
              <a:t>8</a:t>
            </a:fld>
            <a:endParaRPr lang="en-US"/>
          </a:p>
        </p:txBody>
      </p:sp>
      <p:sp>
        <p:nvSpPr>
          <p:cNvPr id="6849538" name="Rectangle 2"/>
          <p:cNvSpPr>
            <a:spLocks noGrp="1" noChangeArrowheads="1"/>
          </p:cNvSpPr>
          <p:nvPr>
            <p:ph type="title"/>
          </p:nvPr>
        </p:nvSpPr>
        <p:spPr>
          <a:xfrm>
            <a:off x="685800" y="304800"/>
            <a:ext cx="7848600" cy="1143000"/>
          </a:xfrm>
          <a:noFill/>
          <a:ln/>
        </p:spPr>
        <p:txBody>
          <a:bodyPr anchor="ctr"/>
          <a:lstStyle/>
          <a:p>
            <a:r>
              <a:rPr lang="en-US"/>
              <a:t>Project Background</a:t>
            </a:r>
            <a:br>
              <a:rPr lang="en-US"/>
            </a:br>
            <a:r>
              <a:rPr lang="en-US"/>
              <a:t>NDE</a:t>
            </a:r>
          </a:p>
        </p:txBody>
      </p:sp>
      <p:sp>
        <p:nvSpPr>
          <p:cNvPr id="6849539" name="Rectangle 3"/>
          <p:cNvSpPr>
            <a:spLocks noGrp="1" noChangeArrowheads="1"/>
          </p:cNvSpPr>
          <p:nvPr>
            <p:ph type="body" idx="1"/>
          </p:nvPr>
        </p:nvSpPr>
        <p:spPr>
          <a:xfrm>
            <a:off x="228600" y="1752600"/>
            <a:ext cx="8839200" cy="4953000"/>
          </a:xfrm>
          <a:noFill/>
          <a:ln/>
        </p:spPr>
        <p:txBody>
          <a:bodyPr/>
          <a:lstStyle/>
          <a:p>
            <a:pPr marL="609600" indent="-609600">
              <a:lnSpc>
                <a:spcPct val="80000"/>
              </a:lnSpc>
            </a:pPr>
            <a:r>
              <a:rPr lang="en-US" sz="2000" dirty="0"/>
              <a:t>Disseminate </a:t>
            </a:r>
            <a:r>
              <a:rPr lang="en-US" sz="2000" dirty="0" smtClean="0"/>
              <a:t>NPP/JPSS </a:t>
            </a:r>
            <a:r>
              <a:rPr lang="en-US" sz="2000" dirty="0"/>
              <a:t>Data Records to customers.</a:t>
            </a:r>
          </a:p>
          <a:p>
            <a:pPr marL="609600" indent="-609600">
              <a:lnSpc>
                <a:spcPct val="80000"/>
              </a:lnSpc>
            </a:pPr>
            <a:endParaRPr lang="en-US" sz="2000" dirty="0"/>
          </a:p>
          <a:p>
            <a:pPr marL="609600" indent="-609600">
              <a:lnSpc>
                <a:spcPct val="80000"/>
              </a:lnSpc>
            </a:pPr>
            <a:r>
              <a:rPr lang="en-US" sz="2000" dirty="0">
                <a:solidFill>
                  <a:srgbClr val="FFFF00"/>
                </a:solidFill>
              </a:rPr>
              <a:t>Generate and disseminate tailored </a:t>
            </a:r>
            <a:r>
              <a:rPr lang="en-US" sz="2000" dirty="0" smtClean="0">
                <a:solidFill>
                  <a:srgbClr val="FFFF00"/>
                </a:solidFill>
              </a:rPr>
              <a:t>NPP/JPSS </a:t>
            </a:r>
            <a:r>
              <a:rPr lang="en-US" sz="2000" dirty="0">
                <a:solidFill>
                  <a:srgbClr val="FFFF00"/>
                </a:solidFill>
              </a:rPr>
              <a:t>Data Records (versions of </a:t>
            </a:r>
            <a:r>
              <a:rPr lang="en-US" sz="2000" dirty="0" smtClean="0">
                <a:solidFill>
                  <a:srgbClr val="FFFF00"/>
                </a:solidFill>
              </a:rPr>
              <a:t>NPP/JPSS </a:t>
            </a:r>
            <a:r>
              <a:rPr lang="en-US" sz="2000" dirty="0">
                <a:solidFill>
                  <a:srgbClr val="FFFF00"/>
                </a:solidFill>
              </a:rPr>
              <a:t>Data Records in previously agreed alternative formats and views).</a:t>
            </a:r>
            <a:r>
              <a:rPr lang="en-US" sz="2000" dirty="0"/>
              <a:t> </a:t>
            </a:r>
          </a:p>
          <a:p>
            <a:pPr marL="609600" indent="-609600">
              <a:lnSpc>
                <a:spcPct val="80000"/>
              </a:lnSpc>
            </a:pPr>
            <a:endParaRPr lang="en-US" sz="2000" dirty="0"/>
          </a:p>
          <a:p>
            <a:pPr marL="609600" indent="-609600">
              <a:lnSpc>
                <a:spcPct val="80000"/>
              </a:lnSpc>
            </a:pPr>
            <a:r>
              <a:rPr lang="en-US" sz="2000" dirty="0"/>
              <a:t>Generate and disseminate NOAA-unique products (augmented environmental products constructed from </a:t>
            </a:r>
            <a:r>
              <a:rPr lang="en-US" sz="2000" dirty="0" smtClean="0"/>
              <a:t>NPP/JPSS </a:t>
            </a:r>
            <a:r>
              <a:rPr lang="en-US" sz="2000" dirty="0"/>
              <a:t>Data Records). </a:t>
            </a:r>
          </a:p>
          <a:p>
            <a:pPr marL="609600" indent="-609600">
              <a:lnSpc>
                <a:spcPct val="80000"/>
              </a:lnSpc>
            </a:pPr>
            <a:endParaRPr lang="en-US" sz="2000" dirty="0"/>
          </a:p>
          <a:p>
            <a:pPr marL="609600" indent="-609600">
              <a:lnSpc>
                <a:spcPct val="80000"/>
              </a:lnSpc>
            </a:pPr>
            <a:r>
              <a:rPr lang="en-US" sz="2000" dirty="0"/>
              <a:t>Deliver NOAA-unique products, product processing elements, and associated metadata to CLASS for long-term archiving. </a:t>
            </a:r>
          </a:p>
          <a:p>
            <a:pPr marL="609600" indent="-609600">
              <a:lnSpc>
                <a:spcPct val="80000"/>
              </a:lnSpc>
            </a:pPr>
            <a:endParaRPr lang="en-US" sz="2000" dirty="0"/>
          </a:p>
          <a:p>
            <a:pPr marL="609600" indent="-609600">
              <a:lnSpc>
                <a:spcPct val="80000"/>
              </a:lnSpc>
            </a:pPr>
            <a:r>
              <a:rPr lang="en-US" sz="2000" dirty="0"/>
              <a:t>Provide services to customers, including NDE product training, product enhancement, and </a:t>
            </a:r>
            <a:r>
              <a:rPr lang="en-US" sz="2000" i="1" dirty="0"/>
              <a:t>implementation support across NOAA.</a:t>
            </a:r>
          </a:p>
          <a:p>
            <a:pPr marL="609600" indent="-609600">
              <a:lnSpc>
                <a:spcPct val="80000"/>
              </a:lnSpc>
            </a:pPr>
            <a:endParaRPr lang="en-US" sz="2000" i="1" dirty="0"/>
          </a:p>
          <a:p>
            <a:pPr marL="609600" indent="-609600">
              <a:lnSpc>
                <a:spcPct val="80000"/>
              </a:lnSpc>
            </a:pPr>
            <a:r>
              <a:rPr lang="en-US" sz="2000" dirty="0"/>
              <a:t>Provide software for </a:t>
            </a:r>
            <a:r>
              <a:rPr lang="en-US" sz="2000" dirty="0" smtClean="0"/>
              <a:t>NPP/JPSS </a:t>
            </a:r>
            <a:r>
              <a:rPr lang="en-US" sz="2000" dirty="0"/>
              <a:t>Data Record format translation and other data manipulations.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5E4723D-9A20-4BAA-86CE-9DC8C6B6B2F8}" type="slidenum">
              <a:rPr lang="en-US"/>
              <a:pPr>
                <a:defRPr/>
              </a:pPr>
              <a:t>80</a:t>
            </a:fld>
            <a:endParaRPr lang="en-US"/>
          </a:p>
        </p:txBody>
      </p:sp>
      <p:sp>
        <p:nvSpPr>
          <p:cNvPr id="6902786" name="Rectangle 2"/>
          <p:cNvSpPr>
            <a:spLocks noGrp="1" noChangeArrowheads="1"/>
          </p:cNvSpPr>
          <p:nvPr>
            <p:ph type="title"/>
          </p:nvPr>
        </p:nvSpPr>
        <p:spPr>
          <a:xfrm>
            <a:off x="685800" y="228600"/>
            <a:ext cx="7848600" cy="1143000"/>
          </a:xfrm>
          <a:noFill/>
          <a:ln/>
        </p:spPr>
        <p:txBody>
          <a:bodyPr/>
          <a:lstStyle/>
          <a:p>
            <a:r>
              <a:rPr lang="en-US" sz="4000" dirty="0" smtClean="0"/>
              <a:t>Requirement 12.0</a:t>
            </a:r>
            <a:endParaRPr lang="en-US" sz="4000" dirty="0"/>
          </a:p>
        </p:txBody>
      </p:sp>
      <p:sp>
        <p:nvSpPr>
          <p:cNvPr id="6902787" name="Rectangle 3"/>
          <p:cNvSpPr>
            <a:spLocks noGrp="1" noChangeArrowheads="1"/>
          </p:cNvSpPr>
          <p:nvPr>
            <p:ph type="body" idx="1"/>
          </p:nvPr>
        </p:nvSpPr>
        <p:spPr>
          <a:xfrm>
            <a:off x="152400" y="1828800"/>
            <a:ext cx="8991600" cy="5029200"/>
          </a:xfrm>
          <a:noFill/>
          <a:ln/>
        </p:spPr>
        <p:txBody>
          <a:bodyPr/>
          <a:lstStyle/>
          <a:p>
            <a:pPr marL="381000" indent="-381000"/>
            <a:r>
              <a:rPr lang="en-US" dirty="0" smtClean="0">
                <a:solidFill>
                  <a:srgbClr val="FFFF00"/>
                </a:solidFill>
              </a:rPr>
              <a:t>Requirement 12.0: </a:t>
            </a:r>
            <a:r>
              <a:rPr lang="en-US" dirty="0">
                <a:solidFill>
                  <a:srgbClr val="FFFF00"/>
                </a:solidFill>
              </a:rPr>
              <a:t>The Reformatting Toolkit shall tailor NDE-generated Polar Winds product from NetCDF4 to BUFR format for EMC. </a:t>
            </a:r>
          </a:p>
          <a:p>
            <a:pPr marL="381000" indent="-381000"/>
            <a:endParaRPr lang="en-US" dirty="0">
              <a:solidFill>
                <a:srgbClr val="FF8A3B"/>
              </a:solidFill>
            </a:endParaRPr>
          </a:p>
          <a:p>
            <a:pPr marL="381000" indent="-381000"/>
            <a:r>
              <a:rPr lang="en-US" dirty="0" smtClean="0">
                <a:solidFill>
                  <a:srgbClr val="FFFF00"/>
                </a:solidFill>
              </a:rPr>
              <a:t>Note: additional </a:t>
            </a:r>
            <a:r>
              <a:rPr lang="en-US" dirty="0">
                <a:solidFill>
                  <a:srgbClr val="FFFF00"/>
                </a:solidFill>
              </a:rPr>
              <a:t>requirements for this product will be forthcoming.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B12EDAB-3682-4A4D-B323-9A5A40214E24}" type="slidenum">
              <a:rPr lang="en-US"/>
              <a:pPr>
                <a:defRPr/>
              </a:pPr>
              <a:t>81</a:t>
            </a:fld>
            <a:endParaRPr lang="en-US"/>
          </a:p>
        </p:txBody>
      </p:sp>
      <p:sp>
        <p:nvSpPr>
          <p:cNvPr id="6904834" name="Rectangle 2"/>
          <p:cNvSpPr>
            <a:spLocks noGrp="1" noChangeArrowheads="1"/>
          </p:cNvSpPr>
          <p:nvPr>
            <p:ph type="title"/>
          </p:nvPr>
        </p:nvSpPr>
        <p:spPr>
          <a:xfrm>
            <a:off x="685800" y="228600"/>
            <a:ext cx="7848600" cy="1143000"/>
          </a:xfrm>
          <a:noFill/>
          <a:ln/>
        </p:spPr>
        <p:txBody>
          <a:bodyPr/>
          <a:lstStyle/>
          <a:p>
            <a:r>
              <a:rPr lang="en-US" sz="4000" dirty="0" smtClean="0"/>
              <a:t>Requirement 13.0</a:t>
            </a:r>
            <a:endParaRPr lang="en-US" sz="4000" dirty="0"/>
          </a:p>
        </p:txBody>
      </p:sp>
      <p:sp>
        <p:nvSpPr>
          <p:cNvPr id="6904835" name="Rectangle 3"/>
          <p:cNvSpPr>
            <a:spLocks noGrp="1" noChangeArrowheads="1"/>
          </p:cNvSpPr>
          <p:nvPr>
            <p:ph type="body" idx="1"/>
          </p:nvPr>
        </p:nvSpPr>
        <p:spPr>
          <a:xfrm>
            <a:off x="152400" y="1676400"/>
            <a:ext cx="8991600" cy="5029200"/>
          </a:xfrm>
          <a:noFill/>
          <a:ln/>
        </p:spPr>
        <p:txBody>
          <a:bodyPr/>
          <a:lstStyle/>
          <a:p>
            <a:pPr marL="381000" indent="-381000"/>
            <a:r>
              <a:rPr lang="en-US" dirty="0" smtClean="0">
                <a:solidFill>
                  <a:srgbClr val="FFFF00"/>
                </a:solidFill>
              </a:rPr>
              <a:t>Requirement 13.0: </a:t>
            </a:r>
            <a:r>
              <a:rPr lang="en-US" dirty="0">
                <a:solidFill>
                  <a:srgbClr val="FFFF00"/>
                </a:solidFill>
              </a:rPr>
              <a:t>The Reformatting Toolkit shall tailor NDE-generated Green Vegetation </a:t>
            </a:r>
            <a:r>
              <a:rPr lang="en-US" dirty="0" smtClean="0">
                <a:solidFill>
                  <a:srgbClr val="FFFF00"/>
                </a:solidFill>
              </a:rPr>
              <a:t>Fraction </a:t>
            </a:r>
            <a:r>
              <a:rPr lang="en-US" dirty="0">
                <a:solidFill>
                  <a:srgbClr val="FFFF00"/>
                </a:solidFill>
              </a:rPr>
              <a:t>products from NetCDF4 to GRIB2 format for EMC.  </a:t>
            </a:r>
          </a:p>
          <a:p>
            <a:pPr marL="381000" indent="-381000"/>
            <a:endParaRPr lang="en-US" dirty="0">
              <a:solidFill>
                <a:srgbClr val="FF8A3B"/>
              </a:solidFill>
            </a:endParaRPr>
          </a:p>
          <a:p>
            <a:pPr marL="381000" indent="-381000"/>
            <a:r>
              <a:rPr lang="en-US" dirty="0" smtClean="0">
                <a:solidFill>
                  <a:srgbClr val="FFFF00"/>
                </a:solidFill>
              </a:rPr>
              <a:t>Note: additional </a:t>
            </a:r>
            <a:r>
              <a:rPr lang="en-US" dirty="0">
                <a:solidFill>
                  <a:srgbClr val="FFFF00"/>
                </a:solidFill>
              </a:rPr>
              <a:t>requirements for this product will be forthcoming</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731B06-67A1-402F-8AFC-D21BDA7881E2}" type="slidenum">
              <a:rPr lang="en-US"/>
              <a:pPr>
                <a:defRPr/>
              </a:pPr>
              <a:t>82</a:t>
            </a:fld>
            <a:endParaRPr lang="en-US"/>
          </a:p>
        </p:txBody>
      </p:sp>
      <p:sp>
        <p:nvSpPr>
          <p:cNvPr id="6908930" name="Rectangle 2"/>
          <p:cNvSpPr>
            <a:spLocks noGrp="1" noChangeArrowheads="1"/>
          </p:cNvSpPr>
          <p:nvPr>
            <p:ph type="title"/>
          </p:nvPr>
        </p:nvSpPr>
        <p:spPr>
          <a:xfrm>
            <a:off x="1295400" y="228600"/>
            <a:ext cx="6629400" cy="1143000"/>
          </a:xfrm>
          <a:noFill/>
          <a:ln/>
        </p:spPr>
        <p:txBody>
          <a:bodyPr/>
          <a:lstStyle/>
          <a:p>
            <a:r>
              <a:rPr lang="en-US" sz="4000" dirty="0" smtClean="0"/>
              <a:t>Requirement 14.0</a:t>
            </a:r>
            <a:endParaRPr lang="en-US" sz="4000" dirty="0"/>
          </a:p>
        </p:txBody>
      </p:sp>
      <p:sp>
        <p:nvSpPr>
          <p:cNvPr id="6908931" name="Rectangle 3"/>
          <p:cNvSpPr>
            <a:spLocks noGrp="1" noChangeArrowheads="1"/>
          </p:cNvSpPr>
          <p:nvPr>
            <p:ph type="body" idx="1"/>
          </p:nvPr>
        </p:nvSpPr>
        <p:spPr>
          <a:xfrm>
            <a:off x="152400" y="1676400"/>
            <a:ext cx="8991600" cy="5029200"/>
          </a:xfrm>
          <a:noFill/>
          <a:ln/>
        </p:spPr>
        <p:txBody>
          <a:bodyPr/>
          <a:lstStyle/>
          <a:p>
            <a:pPr marL="400050"/>
            <a:r>
              <a:rPr lang="en-US" dirty="0" smtClean="0">
                <a:solidFill>
                  <a:srgbClr val="FFFF00"/>
                </a:solidFill>
              </a:rPr>
              <a:t>Requirement 14.0: The Reformatting toolkit shall comply with OSPO coding standards identified in the OSPO security checklist.</a:t>
            </a:r>
          </a:p>
          <a:p>
            <a:pPr marL="400050"/>
            <a:endParaRPr lang="en-US" dirty="0" smtClean="0">
              <a:solidFill>
                <a:srgbClr val="FFFF00"/>
              </a:solidFill>
            </a:endParaRPr>
          </a:p>
          <a:p>
            <a:pPr marL="400050"/>
            <a:r>
              <a:rPr lang="en-US" sz="2000" dirty="0" smtClean="0">
                <a:solidFill>
                  <a:srgbClr val="FFFF00"/>
                </a:solidFill>
              </a:rPr>
              <a:t>Note: this project will attempt to include a Software Code Review to ensure compliance.</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731B06-67A1-402F-8AFC-D21BDA7881E2}" type="slidenum">
              <a:rPr lang="en-US"/>
              <a:pPr>
                <a:defRPr/>
              </a:pPr>
              <a:t>83</a:t>
            </a:fld>
            <a:endParaRPr lang="en-US"/>
          </a:p>
        </p:txBody>
      </p:sp>
      <p:sp>
        <p:nvSpPr>
          <p:cNvPr id="6908930" name="Rectangle 2"/>
          <p:cNvSpPr>
            <a:spLocks noGrp="1" noChangeArrowheads="1"/>
          </p:cNvSpPr>
          <p:nvPr>
            <p:ph type="title"/>
          </p:nvPr>
        </p:nvSpPr>
        <p:spPr>
          <a:xfrm>
            <a:off x="1295400" y="228600"/>
            <a:ext cx="6629400" cy="1143000"/>
          </a:xfrm>
          <a:noFill/>
          <a:ln/>
        </p:spPr>
        <p:txBody>
          <a:bodyPr/>
          <a:lstStyle/>
          <a:p>
            <a:r>
              <a:rPr lang="en-US" sz="4000" dirty="0" smtClean="0">
                <a:solidFill>
                  <a:srgbClr val="29FF29"/>
                </a:solidFill>
              </a:rPr>
              <a:t>Requirement 15.0</a:t>
            </a:r>
            <a:endParaRPr lang="en-US" sz="4000" dirty="0">
              <a:solidFill>
                <a:srgbClr val="29FF29"/>
              </a:solidFill>
            </a:endParaRPr>
          </a:p>
        </p:txBody>
      </p:sp>
      <p:sp>
        <p:nvSpPr>
          <p:cNvPr id="6908931" name="Rectangle 3"/>
          <p:cNvSpPr>
            <a:spLocks noGrp="1" noChangeArrowheads="1"/>
          </p:cNvSpPr>
          <p:nvPr>
            <p:ph type="body" idx="1"/>
          </p:nvPr>
        </p:nvSpPr>
        <p:spPr>
          <a:xfrm>
            <a:off x="152400" y="1676400"/>
            <a:ext cx="8991600" cy="5029200"/>
          </a:xfrm>
          <a:noFill/>
          <a:ln/>
        </p:spPr>
        <p:txBody>
          <a:bodyPr/>
          <a:lstStyle/>
          <a:p>
            <a:pPr marL="400050"/>
            <a:r>
              <a:rPr lang="en-US" dirty="0" smtClean="0">
                <a:solidFill>
                  <a:srgbClr val="29FF29"/>
                </a:solidFill>
              </a:rPr>
              <a:t>Requirement 15.0: The N4RT software shall not process any instrument data if the HDF5 header metadata indicates the platform is undergoing a maneuver or is not operational.</a:t>
            </a:r>
          </a:p>
          <a:p>
            <a:pPr marL="400050"/>
            <a:endParaRPr lang="en-US" dirty="0" smtClean="0">
              <a:solidFill>
                <a:srgbClr val="29FF29"/>
              </a:solidFill>
            </a:endParaRPr>
          </a:p>
          <a:p>
            <a:pPr marL="400050"/>
            <a:r>
              <a:rPr lang="en-US" sz="2000" dirty="0" smtClean="0">
                <a:solidFill>
                  <a:srgbClr val="29FF29"/>
                </a:solidFill>
              </a:rPr>
              <a:t>Note: this requirement only applies to data files being tailored directly from IDPS.  Data coming from the individual NDE product subsystems will be in netCDF4 and therefore won’t contain these metadata.  Those NDE product subsystems will need to conduct their own checks of maneuver and operational status.</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DFADFB2-328A-4C70-9F14-6E6FB1A69C43}" type="slidenum">
              <a:rPr lang="en-US"/>
              <a:pPr>
                <a:defRPr/>
              </a:pPr>
              <a:t>84</a:t>
            </a:fld>
            <a:endParaRPr lang="en-US"/>
          </a:p>
        </p:txBody>
      </p:sp>
      <p:sp>
        <p:nvSpPr>
          <p:cNvPr id="6910978" name="Rectangle 2"/>
          <p:cNvSpPr>
            <a:spLocks noGrp="1" noChangeArrowheads="1"/>
          </p:cNvSpPr>
          <p:nvPr>
            <p:ph type="title"/>
          </p:nvPr>
        </p:nvSpPr>
        <p:spPr>
          <a:xfrm>
            <a:off x="685800" y="152400"/>
            <a:ext cx="7848600" cy="1143000"/>
          </a:xfrm>
          <a:noFill/>
          <a:ln/>
        </p:spPr>
        <p:txBody>
          <a:bodyPr/>
          <a:lstStyle/>
          <a:p>
            <a:r>
              <a:rPr lang="en-US" dirty="0">
                <a:solidFill>
                  <a:srgbClr val="FFFF00"/>
                </a:solidFill>
              </a:rPr>
              <a:t>Requirements </a:t>
            </a:r>
            <a:r>
              <a:rPr lang="en-US" dirty="0" smtClean="0">
                <a:solidFill>
                  <a:srgbClr val="FFFF00"/>
                </a:solidFill>
              </a:rPr>
              <a:t>Summary</a:t>
            </a:r>
            <a:endParaRPr lang="en-US" dirty="0">
              <a:solidFill>
                <a:srgbClr val="FFFF00"/>
              </a:solidFill>
            </a:endParaRPr>
          </a:p>
        </p:txBody>
      </p:sp>
      <p:sp>
        <p:nvSpPr>
          <p:cNvPr id="6910979" name="Rectangle 3"/>
          <p:cNvSpPr>
            <a:spLocks noGrp="1" noChangeArrowheads="1"/>
          </p:cNvSpPr>
          <p:nvPr>
            <p:ph type="body" idx="1"/>
          </p:nvPr>
        </p:nvSpPr>
        <p:spPr>
          <a:xfrm>
            <a:off x="152400" y="1676400"/>
            <a:ext cx="8991600" cy="5029200"/>
          </a:xfrm>
          <a:noFill/>
          <a:ln/>
        </p:spPr>
        <p:txBody>
          <a:bodyPr/>
          <a:lstStyle/>
          <a:p>
            <a:pPr marL="381000" indent="-381000"/>
            <a:r>
              <a:rPr lang="en-US" dirty="0" smtClean="0"/>
              <a:t>All N4RT requirements have been presented in this section.</a:t>
            </a:r>
          </a:p>
          <a:p>
            <a:pPr marL="381000" indent="-381000"/>
            <a:endParaRPr lang="en-US" dirty="0" smtClean="0"/>
          </a:p>
          <a:p>
            <a:pPr marL="381000" indent="-381000"/>
            <a:r>
              <a:rPr lang="en-US" dirty="0" smtClean="0"/>
              <a:t>The requirement to thin VIIRS SDRs (10.9) has been withdrawn.</a:t>
            </a:r>
          </a:p>
          <a:p>
            <a:pPr marL="381000" indent="-381000"/>
            <a:endParaRPr lang="en-US" dirty="0" smtClean="0"/>
          </a:p>
          <a:p>
            <a:pPr marL="381000" indent="-381000"/>
            <a:r>
              <a:rPr lang="en-US" dirty="0" smtClean="0"/>
              <a:t>A new requirement (15.0) as been added to check operational and maneuver status.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D85C1948-9C43-447E-B5A9-3764CBF85F54}" type="slidenum">
              <a:rPr lang="en-US"/>
              <a:pPr/>
              <a:t>85</a:t>
            </a:fld>
            <a:endParaRPr lang="en-US"/>
          </a:p>
        </p:txBody>
      </p:sp>
      <p:sp>
        <p:nvSpPr>
          <p:cNvPr id="533506" name="Rectangle 2"/>
          <p:cNvSpPr>
            <a:spLocks noGrp="1" noChangeArrowheads="1"/>
          </p:cNvSpPr>
          <p:nvPr>
            <p:ph type="title"/>
          </p:nvPr>
        </p:nvSpPr>
        <p:spPr>
          <a:xfrm>
            <a:off x="1295400" y="152400"/>
            <a:ext cx="6781800" cy="1143000"/>
          </a:xfrm>
        </p:spPr>
        <p:txBody>
          <a:bodyPr/>
          <a:lstStyle/>
          <a:p>
            <a:r>
              <a:rPr lang="en-US" sz="4800" dirty="0"/>
              <a:t>Review Outline</a:t>
            </a:r>
          </a:p>
        </p:txBody>
      </p:sp>
      <p:sp>
        <p:nvSpPr>
          <p:cNvPr id="533510" name="Rectangle 6"/>
          <p:cNvSpPr>
            <a:spLocks noGrp="1" noChangeArrowheads="1"/>
          </p:cNvSpPr>
          <p:nvPr>
            <p:ph type="body" idx="1"/>
          </p:nvPr>
        </p:nvSpPr>
        <p:spPr>
          <a:xfrm>
            <a:off x="609600" y="1828800"/>
            <a:ext cx="7848600" cy="4724400"/>
          </a:xfrm>
        </p:spPr>
        <p:txBody>
          <a:bodyPr/>
          <a:lstStyle/>
          <a:p>
            <a:pPr marL="533400" indent="-533400"/>
            <a:r>
              <a:rPr lang="en-US" dirty="0">
                <a:effectLst/>
              </a:rPr>
              <a:t>Introduction</a:t>
            </a:r>
          </a:p>
          <a:p>
            <a:pPr marL="533400" indent="-533400"/>
            <a:r>
              <a:rPr lang="en-US" dirty="0" smtClean="0"/>
              <a:t>TRR</a:t>
            </a:r>
            <a:r>
              <a:rPr lang="en-US" dirty="0" smtClean="0">
                <a:effectLst/>
              </a:rPr>
              <a:t> Report</a:t>
            </a:r>
            <a:endParaRPr lang="en-US" dirty="0">
              <a:effectLst/>
            </a:endParaRPr>
          </a:p>
          <a:p>
            <a:pPr marL="533400" indent="-533400"/>
            <a:r>
              <a:rPr lang="en-US" dirty="0" smtClean="0">
                <a:effectLst/>
              </a:rPr>
              <a:t>Updated Requirements</a:t>
            </a:r>
          </a:p>
          <a:p>
            <a:pPr marL="533400" indent="-533400"/>
            <a:r>
              <a:rPr lang="en-US" dirty="0" smtClean="0">
                <a:solidFill>
                  <a:srgbClr val="FF8A3B"/>
                </a:solidFill>
              </a:rPr>
              <a:t>Phase 1 Software Architecture</a:t>
            </a:r>
            <a:endParaRPr lang="en-US" dirty="0" smtClean="0">
              <a:solidFill>
                <a:srgbClr val="FF8A3B"/>
              </a:solidFill>
              <a:effectLst/>
            </a:endParaRPr>
          </a:p>
          <a:p>
            <a:pPr marL="533400" indent="-533400"/>
            <a:r>
              <a:rPr lang="en-US" dirty="0" smtClean="0">
                <a:effectLst/>
              </a:rPr>
              <a:t>Software Readiness</a:t>
            </a:r>
          </a:p>
          <a:p>
            <a:pPr marL="533400" indent="-533400"/>
            <a:r>
              <a:rPr lang="en-US" dirty="0" smtClean="0">
                <a:effectLst/>
              </a:rPr>
              <a:t>Risk Summary</a:t>
            </a:r>
            <a:endParaRPr lang="en-US" dirty="0">
              <a:effectLst/>
            </a:endParaRPr>
          </a:p>
          <a:p>
            <a:pPr marL="533400" indent="-533400"/>
            <a:r>
              <a:rPr lang="en-US" dirty="0">
                <a:effectLst/>
              </a:rPr>
              <a:t>Summary and </a:t>
            </a:r>
            <a:r>
              <a:rPr lang="en-US" dirty="0" smtClean="0">
                <a:effectLst/>
              </a:rPr>
              <a:t>Conclusions</a:t>
            </a:r>
            <a:endParaRPr lang="en-US" dirty="0">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3353CD7E-C172-422B-8BBD-173D3E9AE186}" type="slidenum">
              <a:rPr lang="en-US"/>
              <a:pPr>
                <a:defRPr/>
              </a:pPr>
              <a:t>86</a:t>
            </a:fld>
            <a:endParaRPr lang="en-US"/>
          </a:p>
        </p:txBody>
      </p:sp>
      <p:sp>
        <p:nvSpPr>
          <p:cNvPr id="6913026" name="Rectangle 2"/>
          <p:cNvSpPr>
            <a:spLocks noGrp="1" noChangeArrowheads="1"/>
          </p:cNvSpPr>
          <p:nvPr>
            <p:ph type="body" idx="1"/>
          </p:nvPr>
        </p:nvSpPr>
        <p:spPr>
          <a:xfrm>
            <a:off x="1447800" y="1981200"/>
            <a:ext cx="6324600" cy="4038600"/>
          </a:xfrm>
          <a:noFill/>
          <a:ln/>
        </p:spPr>
        <p:txBody>
          <a:bodyPr/>
          <a:lstStyle/>
          <a:p>
            <a:pPr algn="ctr">
              <a:buFont typeface="Symbol" pitchFamily="18" charset="2"/>
              <a:buNone/>
            </a:pPr>
            <a:r>
              <a:rPr lang="en-US" sz="4000" b="1" dirty="0" smtClean="0">
                <a:solidFill>
                  <a:srgbClr val="FFFF00"/>
                </a:solidFill>
                <a:latin typeface="Book Antiqua" pitchFamily="18" charset="0"/>
              </a:rPr>
              <a:t>Section 4 –</a:t>
            </a:r>
          </a:p>
          <a:p>
            <a:pPr marL="0" indent="0" algn="ctr">
              <a:buFont typeface="Symbol" pitchFamily="18" charset="2"/>
              <a:buNone/>
            </a:pPr>
            <a:r>
              <a:rPr lang="en-US" sz="4000" b="1" dirty="0" smtClean="0">
                <a:solidFill>
                  <a:srgbClr val="FFFF00"/>
                </a:solidFill>
                <a:latin typeface="Book Antiqua" pitchFamily="18" charset="0"/>
              </a:rPr>
              <a:t>Phase 1 Software Architecture</a:t>
            </a:r>
          </a:p>
          <a:p>
            <a:pPr algn="ctr">
              <a:buFont typeface="Symbol" pitchFamily="18" charset="2"/>
              <a:buNone/>
            </a:pPr>
            <a:endParaRPr lang="en-US" b="1" dirty="0" smtClean="0">
              <a:solidFill>
                <a:srgbClr val="FFFF00"/>
              </a:solidFill>
              <a:latin typeface="Book Antiqua" pitchFamily="18" charset="0"/>
            </a:endParaRPr>
          </a:p>
          <a:p>
            <a:pPr marL="0" indent="0" algn="ctr">
              <a:buFont typeface="Symbol" pitchFamily="18" charset="2"/>
              <a:buNone/>
            </a:pPr>
            <a:r>
              <a:rPr lang="en-US" b="1" dirty="0" smtClean="0">
                <a:solidFill>
                  <a:srgbClr val="FFFF00"/>
                </a:solidFill>
                <a:latin typeface="Book Antiqua" pitchFamily="18" charset="0"/>
              </a:rPr>
              <a:t>Presented by</a:t>
            </a:r>
          </a:p>
          <a:p>
            <a:pPr algn="ctr">
              <a:buFont typeface="Symbol" pitchFamily="18" charset="2"/>
              <a:buNone/>
            </a:pPr>
            <a:endParaRPr lang="en-US" b="1" dirty="0" smtClean="0">
              <a:solidFill>
                <a:srgbClr val="FFFF00"/>
              </a:solidFill>
              <a:latin typeface="Book Antiqua" pitchFamily="18" charset="0"/>
            </a:endParaRPr>
          </a:p>
          <a:p>
            <a:pPr algn="ctr">
              <a:buFont typeface="Symbol" pitchFamily="18" charset="2"/>
              <a:buNone/>
            </a:pPr>
            <a:r>
              <a:rPr lang="en-US" b="1" dirty="0" smtClean="0">
                <a:solidFill>
                  <a:srgbClr val="FFFF00"/>
                </a:solidFill>
                <a:latin typeface="Book Antiqua" pitchFamily="18" charset="0"/>
              </a:rPr>
              <a:t>Tom King</a:t>
            </a:r>
          </a:p>
          <a:p>
            <a:pPr algn="ctr">
              <a:buFont typeface="Symbol" pitchFamily="18" charset="2"/>
              <a:buNone/>
            </a:pPr>
            <a:r>
              <a:rPr lang="en-US" b="1" dirty="0" smtClean="0">
                <a:solidFill>
                  <a:srgbClr val="FFFF00"/>
                </a:solidFill>
                <a:latin typeface="Book Antiqua" pitchFamily="18" charset="0"/>
              </a:rPr>
              <a:t>Riverside</a:t>
            </a:r>
            <a:endParaRPr lang="en-US"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2EAF8B8-EBF3-4117-B104-B1B97D39F718}" type="slidenum">
              <a:rPr lang="en-US"/>
              <a:pPr>
                <a:defRPr/>
              </a:pPr>
              <a:t>87</a:t>
            </a:fld>
            <a:endParaRPr lang="en-US"/>
          </a:p>
        </p:txBody>
      </p:sp>
      <p:sp>
        <p:nvSpPr>
          <p:cNvPr id="6915074" name="Rectangle 2"/>
          <p:cNvSpPr>
            <a:spLocks noGrp="1" noChangeArrowheads="1"/>
          </p:cNvSpPr>
          <p:nvPr>
            <p:ph type="title"/>
          </p:nvPr>
        </p:nvSpPr>
        <p:spPr>
          <a:xfrm>
            <a:off x="914400" y="152400"/>
            <a:ext cx="7848600" cy="1143000"/>
          </a:xfrm>
          <a:noFill/>
          <a:ln/>
        </p:spPr>
        <p:txBody>
          <a:bodyPr/>
          <a:lstStyle/>
          <a:p>
            <a:r>
              <a:rPr lang="en-US" sz="3200"/>
              <a:t>Reformatting Toolkit</a:t>
            </a:r>
            <a:br>
              <a:rPr lang="en-US" sz="3200"/>
            </a:br>
            <a:r>
              <a:rPr lang="en-US" sz="3200"/>
              <a:t> Architecture</a:t>
            </a:r>
          </a:p>
        </p:txBody>
      </p:sp>
      <p:sp>
        <p:nvSpPr>
          <p:cNvPr id="6915075" name="Rectangle 3"/>
          <p:cNvSpPr>
            <a:spLocks noGrp="1" noChangeArrowheads="1"/>
          </p:cNvSpPr>
          <p:nvPr>
            <p:ph type="body" idx="1"/>
          </p:nvPr>
        </p:nvSpPr>
        <p:spPr>
          <a:xfrm>
            <a:off x="533400" y="1752600"/>
            <a:ext cx="8534400" cy="4953000"/>
          </a:xfrm>
          <a:noFill/>
          <a:ln/>
        </p:spPr>
        <p:txBody>
          <a:bodyPr/>
          <a:lstStyle/>
          <a:p>
            <a:pPr marL="381000" indent="-381000">
              <a:lnSpc>
                <a:spcPct val="80000"/>
              </a:lnSpc>
            </a:pPr>
            <a:r>
              <a:rPr lang="en-US" sz="2000" dirty="0"/>
              <a:t>Hardware Environment</a:t>
            </a:r>
          </a:p>
          <a:p>
            <a:pPr marL="800100" lvl="1" indent="-342900">
              <a:lnSpc>
                <a:spcPct val="80000"/>
              </a:lnSpc>
            </a:pPr>
            <a:r>
              <a:rPr lang="en-US" sz="1800" dirty="0"/>
              <a:t>Development and Unit testing</a:t>
            </a:r>
          </a:p>
          <a:p>
            <a:pPr marL="800100" lvl="1" indent="-342900">
              <a:lnSpc>
                <a:spcPct val="80000"/>
              </a:lnSpc>
            </a:pPr>
            <a:r>
              <a:rPr lang="en-US" sz="1800" dirty="0"/>
              <a:t>Test Product Distribution</a:t>
            </a:r>
          </a:p>
          <a:p>
            <a:pPr marL="800100" lvl="1" indent="-342900">
              <a:lnSpc>
                <a:spcPct val="80000"/>
              </a:lnSpc>
            </a:pPr>
            <a:r>
              <a:rPr lang="en-US" sz="1800" dirty="0"/>
              <a:t>System Testing and Integration</a:t>
            </a:r>
          </a:p>
          <a:p>
            <a:pPr marL="800100" lvl="1" indent="-342900">
              <a:lnSpc>
                <a:spcPct val="80000"/>
              </a:lnSpc>
            </a:pPr>
            <a:r>
              <a:rPr lang="en-US" sz="1800" dirty="0"/>
              <a:t>Production</a:t>
            </a:r>
          </a:p>
          <a:p>
            <a:pPr marL="800100" lvl="1" indent="-342900">
              <a:lnSpc>
                <a:spcPct val="80000"/>
              </a:lnSpc>
            </a:pPr>
            <a:endParaRPr lang="en-US" sz="1800" dirty="0"/>
          </a:p>
          <a:p>
            <a:pPr marL="381000" indent="-381000">
              <a:lnSpc>
                <a:spcPct val="80000"/>
              </a:lnSpc>
            </a:pPr>
            <a:r>
              <a:rPr lang="en-US" sz="2000" dirty="0"/>
              <a:t>Data Files</a:t>
            </a:r>
          </a:p>
          <a:p>
            <a:pPr marL="800100" lvl="1" indent="-342900">
              <a:lnSpc>
                <a:spcPct val="80000"/>
              </a:lnSpc>
            </a:pPr>
            <a:r>
              <a:rPr lang="en-US" sz="1800" dirty="0" smtClean="0"/>
              <a:t>Input </a:t>
            </a:r>
            <a:r>
              <a:rPr lang="en-US" sz="1800" dirty="0"/>
              <a:t>Files</a:t>
            </a:r>
          </a:p>
          <a:p>
            <a:pPr marL="800100" lvl="1" indent="-342900">
              <a:lnSpc>
                <a:spcPct val="80000"/>
              </a:lnSpc>
            </a:pPr>
            <a:r>
              <a:rPr lang="en-US" sz="1800" dirty="0"/>
              <a:t>Static/Ancillary Files</a:t>
            </a:r>
          </a:p>
          <a:p>
            <a:pPr marL="800100" lvl="1" indent="-342900">
              <a:lnSpc>
                <a:spcPct val="80000"/>
              </a:lnSpc>
            </a:pPr>
            <a:r>
              <a:rPr lang="en-US" sz="1800" dirty="0"/>
              <a:t>Output Files</a:t>
            </a:r>
          </a:p>
          <a:p>
            <a:pPr marL="800100" lvl="1" indent="-342900">
              <a:lnSpc>
                <a:spcPct val="80000"/>
              </a:lnSpc>
            </a:pPr>
            <a:r>
              <a:rPr lang="en-US" sz="1800" dirty="0"/>
              <a:t>Run Files</a:t>
            </a:r>
          </a:p>
          <a:p>
            <a:pPr marL="381000" indent="-381000">
              <a:lnSpc>
                <a:spcPct val="80000"/>
              </a:lnSpc>
            </a:pPr>
            <a:endParaRPr lang="en-US" sz="2000" dirty="0"/>
          </a:p>
          <a:p>
            <a:pPr marL="381000" indent="-381000">
              <a:lnSpc>
                <a:spcPct val="80000"/>
              </a:lnSpc>
            </a:pPr>
            <a:r>
              <a:rPr lang="en-US" sz="2000" dirty="0"/>
              <a:t>Software Description</a:t>
            </a:r>
          </a:p>
          <a:p>
            <a:pPr marL="800100" lvl="1" indent="-342900">
              <a:lnSpc>
                <a:spcPct val="80000"/>
              </a:lnSpc>
            </a:pPr>
            <a:r>
              <a:rPr lang="en-US" sz="1800" dirty="0"/>
              <a:t>External Interfaces</a:t>
            </a:r>
          </a:p>
          <a:p>
            <a:pPr marL="800100" lvl="1" indent="-342900">
              <a:lnSpc>
                <a:spcPct val="80000"/>
              </a:lnSpc>
            </a:pPr>
            <a:r>
              <a:rPr lang="en-US" sz="1800" dirty="0"/>
              <a:t>System Level</a:t>
            </a:r>
          </a:p>
          <a:p>
            <a:pPr marL="800100" lvl="1" indent="-342900">
              <a:lnSpc>
                <a:spcPct val="80000"/>
              </a:lnSpc>
            </a:pPr>
            <a:r>
              <a:rPr lang="en-US" sz="1800" dirty="0"/>
              <a:t>Unit Level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54FC5A-40EE-4F9F-A9D7-6E15B3752D54}" type="slidenum">
              <a:rPr lang="en-US"/>
              <a:pPr>
                <a:defRPr/>
              </a:pPr>
              <a:t>88</a:t>
            </a:fld>
            <a:endParaRPr lang="en-US"/>
          </a:p>
        </p:txBody>
      </p:sp>
      <p:sp>
        <p:nvSpPr>
          <p:cNvPr id="7060482" name="Rectangle 2"/>
          <p:cNvSpPr>
            <a:spLocks noGrp="1" noChangeArrowheads="1"/>
          </p:cNvSpPr>
          <p:nvPr>
            <p:ph type="title"/>
          </p:nvPr>
        </p:nvSpPr>
        <p:spPr>
          <a:xfrm>
            <a:off x="762000" y="228600"/>
            <a:ext cx="7848600" cy="1143000"/>
          </a:xfrm>
          <a:noFill/>
          <a:ln/>
        </p:spPr>
        <p:txBody>
          <a:bodyPr/>
          <a:lstStyle/>
          <a:p>
            <a:r>
              <a:rPr lang="en-US" dirty="0"/>
              <a:t>Reformatting Toolkit </a:t>
            </a:r>
            <a:br>
              <a:rPr lang="en-US" dirty="0"/>
            </a:br>
            <a:r>
              <a:rPr lang="en-US" dirty="0"/>
              <a:t>Development Hardware</a:t>
            </a:r>
          </a:p>
        </p:txBody>
      </p:sp>
      <p:sp>
        <p:nvSpPr>
          <p:cNvPr id="7060483" name="Rectangle 3"/>
          <p:cNvSpPr>
            <a:spLocks noGrp="1" noChangeArrowheads="1"/>
          </p:cNvSpPr>
          <p:nvPr>
            <p:ph type="body" idx="1"/>
          </p:nvPr>
        </p:nvSpPr>
        <p:spPr>
          <a:xfrm>
            <a:off x="76200" y="1676400"/>
            <a:ext cx="8991600" cy="4953000"/>
          </a:xfrm>
          <a:noFill/>
          <a:ln/>
        </p:spPr>
        <p:txBody>
          <a:bodyPr/>
          <a:lstStyle/>
          <a:p>
            <a:pPr marL="381000" indent="-381000"/>
            <a:r>
              <a:rPr lang="en-US" sz="2400" dirty="0"/>
              <a:t>Reformatting Toolkit Development Hardware - Unit </a:t>
            </a:r>
            <a:r>
              <a:rPr lang="en-US" sz="2400" dirty="0" smtClean="0"/>
              <a:t>tests were conducted </a:t>
            </a:r>
            <a:r>
              <a:rPr lang="en-US" sz="2400" dirty="0"/>
              <a:t>on the </a:t>
            </a:r>
            <a:r>
              <a:rPr lang="en-US" sz="2400" dirty="0" smtClean="0"/>
              <a:t>orbit002b </a:t>
            </a:r>
            <a:r>
              <a:rPr lang="en-US" sz="2400" dirty="0"/>
              <a:t>development machine at </a:t>
            </a:r>
            <a:r>
              <a:rPr lang="en-US" sz="2400" dirty="0" smtClean="0"/>
              <a:t>STAR.  </a:t>
            </a:r>
            <a:r>
              <a:rPr lang="en-US" sz="2400" dirty="0"/>
              <a:t>This machine is maintained </a:t>
            </a:r>
            <a:r>
              <a:rPr lang="en-US" sz="2400" dirty="0" smtClean="0"/>
              <a:t>by STAR IT.</a:t>
            </a:r>
            <a:endParaRPr lang="en-US" sz="2400" dirty="0"/>
          </a:p>
          <a:p>
            <a:pPr marL="800100" lvl="1" indent="-342900"/>
            <a:r>
              <a:rPr lang="en-US" sz="2000" dirty="0"/>
              <a:t>IBM </a:t>
            </a:r>
            <a:r>
              <a:rPr lang="en-US" sz="2000" dirty="0" smtClean="0"/>
              <a:t>P6 </a:t>
            </a:r>
            <a:r>
              <a:rPr lang="en-US" sz="2000" dirty="0"/>
              <a:t>(AIX </a:t>
            </a:r>
            <a:r>
              <a:rPr lang="en-US" sz="2000" dirty="0" smtClean="0"/>
              <a:t>6.1)</a:t>
            </a:r>
            <a:endParaRPr lang="en-US" sz="2000" dirty="0"/>
          </a:p>
          <a:p>
            <a:pPr marL="800100" lvl="1" indent="-342900"/>
            <a:r>
              <a:rPr lang="en-US" sz="2000" dirty="0" smtClean="0"/>
              <a:t>9.6 </a:t>
            </a:r>
            <a:r>
              <a:rPr lang="en-US" sz="2000" dirty="0"/>
              <a:t>TB disk space</a:t>
            </a:r>
          </a:p>
          <a:p>
            <a:pPr marL="800100" lvl="1" indent="-342900"/>
            <a:r>
              <a:rPr lang="en-US" sz="2000" dirty="0" smtClean="0"/>
              <a:t>16 CPU (4208 MHz)</a:t>
            </a:r>
            <a:endParaRPr lang="en-US" sz="2000" dirty="0"/>
          </a:p>
          <a:p>
            <a:pPr marL="800100" lvl="1" indent="-342900"/>
            <a:r>
              <a:rPr lang="en-US" sz="2000" dirty="0" smtClean="0"/>
              <a:t>46366 MB Memory</a:t>
            </a:r>
            <a:endParaRPr lang="en-US" sz="2000" dirty="0"/>
          </a:p>
          <a:p>
            <a:pPr marL="800100" lvl="1" indent="-342900"/>
            <a:r>
              <a:rPr lang="en-US" sz="2000" dirty="0"/>
              <a:t>IBM XL Version </a:t>
            </a:r>
            <a:r>
              <a:rPr lang="en-US" sz="2000" dirty="0" smtClean="0"/>
              <a:t>10.1 </a:t>
            </a:r>
            <a:r>
              <a:rPr lang="en-US" sz="2000" dirty="0"/>
              <a:t>C/C++</a:t>
            </a:r>
          </a:p>
          <a:p>
            <a:pPr marL="800100" lvl="1" indent="-342900"/>
            <a:r>
              <a:rPr lang="en-US" sz="2000" dirty="0"/>
              <a:t>IBM XL Version </a:t>
            </a:r>
            <a:r>
              <a:rPr lang="en-US" sz="2000" dirty="0" smtClean="0"/>
              <a:t>12.1 </a:t>
            </a:r>
            <a:r>
              <a:rPr lang="en-US" sz="2000" dirty="0"/>
              <a:t>Fortran </a:t>
            </a:r>
            <a:r>
              <a:rPr lang="en-US" sz="2000" dirty="0" smtClean="0"/>
              <a:t>77/90</a:t>
            </a:r>
          </a:p>
          <a:p>
            <a:pPr marL="400050"/>
            <a:endParaRPr lang="en-US" dirty="0" smtClean="0"/>
          </a:p>
          <a:p>
            <a:pPr marL="400050"/>
            <a:r>
              <a:rPr lang="en-US" sz="2400" dirty="0" smtClean="0">
                <a:cs typeface="Arial" pitchFamily="34" charset="0"/>
              </a:rPr>
              <a:t>Configuration Management of Reformatting Toolkit code is being conducted in the STAR Collaborative Environment on STAR Linux hardware running IBM Clear Case.</a:t>
            </a:r>
            <a:r>
              <a:rPr lang="en-US" sz="2400" dirty="0" smtClean="0"/>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843D851-EB9C-4168-AFAF-DDFD257BBF1F}" type="slidenum">
              <a:rPr lang="en-US"/>
              <a:pPr>
                <a:defRPr/>
              </a:pPr>
              <a:t>89</a:t>
            </a:fld>
            <a:endParaRPr lang="en-US"/>
          </a:p>
        </p:txBody>
      </p:sp>
      <p:sp>
        <p:nvSpPr>
          <p:cNvPr id="6919170" name="Rectangle 2"/>
          <p:cNvSpPr>
            <a:spLocks noGrp="1" noChangeArrowheads="1"/>
          </p:cNvSpPr>
          <p:nvPr>
            <p:ph type="title"/>
          </p:nvPr>
        </p:nvSpPr>
        <p:spPr>
          <a:xfrm>
            <a:off x="762000" y="228600"/>
            <a:ext cx="7239000" cy="1143000"/>
          </a:xfrm>
          <a:noFill/>
          <a:ln/>
        </p:spPr>
        <p:txBody>
          <a:bodyPr/>
          <a:lstStyle/>
          <a:p>
            <a:r>
              <a:rPr lang="en-US" sz="3200"/>
              <a:t>Reformatting Toolkit Test </a:t>
            </a:r>
            <a:br>
              <a:rPr lang="en-US" sz="3200"/>
            </a:br>
            <a:r>
              <a:rPr lang="en-US" sz="3200"/>
              <a:t>Product Distribution</a:t>
            </a:r>
          </a:p>
        </p:txBody>
      </p:sp>
      <p:sp>
        <p:nvSpPr>
          <p:cNvPr id="6919171" name="Rectangle 3"/>
          <p:cNvSpPr>
            <a:spLocks noGrp="1" noChangeArrowheads="1"/>
          </p:cNvSpPr>
          <p:nvPr>
            <p:ph type="body" idx="1"/>
          </p:nvPr>
        </p:nvSpPr>
        <p:spPr>
          <a:xfrm>
            <a:off x="76200" y="1752600"/>
            <a:ext cx="8991600" cy="4953000"/>
          </a:xfrm>
          <a:noFill/>
          <a:ln/>
        </p:spPr>
        <p:txBody>
          <a:bodyPr/>
          <a:lstStyle/>
          <a:p>
            <a:pPr marL="381000" indent="-381000">
              <a:lnSpc>
                <a:spcPct val="80000"/>
              </a:lnSpc>
            </a:pPr>
            <a:r>
              <a:rPr lang="en-US" sz="1800" dirty="0"/>
              <a:t>STAR Data Server - Reformatting Toolkit test products </a:t>
            </a:r>
            <a:r>
              <a:rPr lang="en-US" sz="1800" dirty="0" smtClean="0"/>
              <a:t>are available </a:t>
            </a:r>
            <a:r>
              <a:rPr lang="en-US" sz="1800" dirty="0"/>
              <a:t>on a distribution server at STAR (ftp2.orbit.nesdis.noaa.gov).  </a:t>
            </a:r>
          </a:p>
          <a:p>
            <a:pPr marL="800100" lvl="1" indent="-342900">
              <a:lnSpc>
                <a:spcPct val="80000"/>
              </a:lnSpc>
            </a:pPr>
            <a:r>
              <a:rPr lang="en-US" sz="1600" dirty="0"/>
              <a:t>Linux</a:t>
            </a:r>
          </a:p>
          <a:p>
            <a:pPr marL="800100" lvl="1" indent="-342900">
              <a:lnSpc>
                <a:spcPct val="80000"/>
              </a:lnSpc>
            </a:pPr>
            <a:r>
              <a:rPr lang="en-US" sz="1600" dirty="0"/>
              <a:t>3.2 TB disk space</a:t>
            </a:r>
          </a:p>
          <a:p>
            <a:pPr marL="800100" lvl="1" indent="-342900">
              <a:lnSpc>
                <a:spcPct val="80000"/>
              </a:lnSpc>
            </a:pPr>
            <a:r>
              <a:rPr lang="en-US" sz="1600" dirty="0"/>
              <a:t>Access via anonymous ftp</a:t>
            </a:r>
          </a:p>
          <a:p>
            <a:pPr marL="800100" lvl="1" indent="-342900">
              <a:lnSpc>
                <a:spcPct val="80000"/>
              </a:lnSpc>
            </a:pPr>
            <a:r>
              <a:rPr lang="en-US" sz="1600" dirty="0"/>
              <a:t>Products available on a near real time basis</a:t>
            </a:r>
          </a:p>
          <a:p>
            <a:pPr marL="381000" indent="-381000">
              <a:lnSpc>
                <a:spcPct val="80000"/>
              </a:lnSpc>
            </a:pPr>
            <a:endParaRPr lang="en-US" sz="1800" dirty="0"/>
          </a:p>
          <a:p>
            <a:pPr marL="381000" indent="-381000">
              <a:lnSpc>
                <a:spcPct val="80000"/>
              </a:lnSpc>
            </a:pPr>
            <a:r>
              <a:rPr lang="en-US" sz="1800" dirty="0"/>
              <a:t>This server </a:t>
            </a:r>
            <a:r>
              <a:rPr lang="en-US" sz="1800" dirty="0" smtClean="0"/>
              <a:t>hosts:</a:t>
            </a:r>
          </a:p>
          <a:p>
            <a:pPr marL="781050" lvl="1" indent="-381000">
              <a:lnSpc>
                <a:spcPct val="80000"/>
              </a:lnSpc>
            </a:pPr>
            <a:r>
              <a:rPr lang="en-US" sz="1600" dirty="0" err="1" smtClean="0"/>
              <a:t>CrIS</a:t>
            </a:r>
            <a:r>
              <a:rPr lang="en-US" sz="1600" dirty="0" smtClean="0"/>
              <a:t> SDR BUFR – From simulation continuously available 399 and 1305 channels at full spatial resolution</a:t>
            </a:r>
          </a:p>
          <a:p>
            <a:pPr marL="781050" lvl="1" indent="-381000">
              <a:lnSpc>
                <a:spcPct val="80000"/>
              </a:lnSpc>
            </a:pPr>
            <a:r>
              <a:rPr lang="en-US" sz="1600" dirty="0" smtClean="0"/>
              <a:t>ATMS SDR/TDR BUFR – From simulation continuously available at full spatial resolution</a:t>
            </a:r>
          </a:p>
          <a:p>
            <a:pPr marL="781050" lvl="1" indent="-381000">
              <a:lnSpc>
                <a:spcPct val="80000"/>
              </a:lnSpc>
            </a:pPr>
            <a:r>
              <a:rPr lang="en-US" sz="1600" dirty="0" smtClean="0"/>
              <a:t>VIIRS SDR BUFR – 1 day from the P72 data set for 4 M-band and 1 I-band channels</a:t>
            </a:r>
          </a:p>
          <a:p>
            <a:pPr marL="781050" lvl="1" indent="-381000">
              <a:lnSpc>
                <a:spcPct val="80000"/>
              </a:lnSpc>
            </a:pPr>
            <a:endParaRPr lang="en-US" sz="1600" dirty="0" smtClean="0"/>
          </a:p>
          <a:p>
            <a:pPr marL="381000" indent="-381000">
              <a:lnSpc>
                <a:spcPct val="80000"/>
              </a:lnSpc>
            </a:pPr>
            <a:r>
              <a:rPr lang="en-US" sz="1800" dirty="0" smtClean="0"/>
              <a:t>The BUFR tables of OMPS Nadir Profile, VIIRS EDR SST, and VIIRS EDR AOT are currently going through the WMO approval process.</a:t>
            </a:r>
          </a:p>
          <a:p>
            <a:pPr marL="781050" lvl="1" indent="-381000">
              <a:lnSpc>
                <a:spcPct val="80000"/>
              </a:lnSpc>
            </a:pPr>
            <a:r>
              <a:rPr lang="en-US" sz="1600" dirty="0" smtClean="0"/>
              <a:t>When sample data are ready for these products, they will also be made available through the ftp2 server.</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8A5027-623F-4CCE-B89D-1D88D2D9DE54}" type="slidenum">
              <a:rPr lang="en-US"/>
              <a:pPr>
                <a:defRPr/>
              </a:pPr>
              <a:t>9</a:t>
            </a:fld>
            <a:endParaRPr lang="en-US"/>
          </a:p>
        </p:txBody>
      </p:sp>
      <p:sp>
        <p:nvSpPr>
          <p:cNvPr id="6851586" name="Rectangle 2"/>
          <p:cNvSpPr>
            <a:spLocks noGrp="1" noChangeArrowheads="1"/>
          </p:cNvSpPr>
          <p:nvPr>
            <p:ph type="body" idx="1"/>
          </p:nvPr>
        </p:nvSpPr>
        <p:spPr>
          <a:xfrm>
            <a:off x="304800" y="1752600"/>
            <a:ext cx="8458200" cy="4953000"/>
          </a:xfrm>
          <a:noFill/>
          <a:ln/>
        </p:spPr>
        <p:txBody>
          <a:bodyPr/>
          <a:lstStyle/>
          <a:p>
            <a:pPr>
              <a:lnSpc>
                <a:spcPct val="90000"/>
              </a:lnSpc>
            </a:pPr>
            <a:r>
              <a:rPr lang="en-US" sz="2000" dirty="0"/>
              <a:t>To build a software package that will tailor </a:t>
            </a:r>
            <a:r>
              <a:rPr lang="en-US" sz="2000" dirty="0" smtClean="0"/>
              <a:t>JPSS </a:t>
            </a:r>
            <a:r>
              <a:rPr lang="en-US" sz="2000" dirty="0"/>
              <a:t>and NDE products from NetCDF4 into BUFR and GRIB2 formats in support of NDE’s overall tailoring efforts.</a:t>
            </a:r>
          </a:p>
          <a:p>
            <a:pPr>
              <a:lnSpc>
                <a:spcPct val="90000"/>
              </a:lnSpc>
            </a:pPr>
            <a:endParaRPr lang="en-US" sz="2000" dirty="0"/>
          </a:p>
          <a:p>
            <a:pPr>
              <a:lnSpc>
                <a:spcPct val="90000"/>
              </a:lnSpc>
            </a:pPr>
            <a:r>
              <a:rPr lang="en-US" sz="2000" dirty="0"/>
              <a:t>The NetCDF4 Reformatting Toolkit (N4RT) must be designed so it can easily be modified/expanded to incorporate the tailoring of new products.</a:t>
            </a:r>
          </a:p>
          <a:p>
            <a:pPr lvl="1">
              <a:lnSpc>
                <a:spcPct val="90000"/>
              </a:lnSpc>
            </a:pPr>
            <a:r>
              <a:rPr lang="en-US" sz="1800" dirty="0"/>
              <a:t>Flexible</a:t>
            </a:r>
          </a:p>
          <a:p>
            <a:pPr lvl="1">
              <a:lnSpc>
                <a:spcPct val="90000"/>
              </a:lnSpc>
            </a:pPr>
            <a:r>
              <a:rPr lang="en-US" sz="1800" dirty="0"/>
              <a:t>Extendable</a:t>
            </a:r>
          </a:p>
          <a:p>
            <a:pPr>
              <a:lnSpc>
                <a:spcPct val="90000"/>
              </a:lnSpc>
            </a:pPr>
            <a:endParaRPr lang="en-US" sz="2000" dirty="0"/>
          </a:p>
          <a:p>
            <a:pPr>
              <a:lnSpc>
                <a:spcPct val="90000"/>
              </a:lnSpc>
            </a:pPr>
            <a:r>
              <a:rPr lang="en-US" sz="2000" dirty="0"/>
              <a:t>The software must be able run within the NDE system architecture and operate within the NDE functional guidelines.</a:t>
            </a:r>
          </a:p>
          <a:p>
            <a:pPr>
              <a:lnSpc>
                <a:spcPct val="90000"/>
              </a:lnSpc>
            </a:pPr>
            <a:endParaRPr lang="en-US" sz="2000" dirty="0"/>
          </a:p>
          <a:p>
            <a:pPr>
              <a:lnSpc>
                <a:spcPct val="90000"/>
              </a:lnSpc>
            </a:pPr>
            <a:r>
              <a:rPr lang="en-US" sz="2000" dirty="0"/>
              <a:t>Output product formats and content must meet the needs of NOAA customers.</a:t>
            </a:r>
          </a:p>
        </p:txBody>
      </p:sp>
      <p:sp>
        <p:nvSpPr>
          <p:cNvPr id="6851589" name="Rectangle 5"/>
          <p:cNvSpPr>
            <a:spLocks noGrp="1" noChangeArrowheads="1"/>
          </p:cNvSpPr>
          <p:nvPr>
            <p:ph type="title"/>
          </p:nvPr>
        </p:nvSpPr>
        <p:spPr>
          <a:noFill/>
          <a:ln/>
        </p:spPr>
        <p:txBody>
          <a:bodyPr/>
          <a:lstStyle/>
          <a:p>
            <a:r>
              <a:rPr lang="en-US" dirty="0" smtClean="0"/>
              <a:t>N4RT Project </a:t>
            </a:r>
            <a:r>
              <a:rPr lang="en-US" dirty="0"/>
              <a:t>Objectives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F13B6B4-CAEB-42A1-BCDF-20194894B725}" type="slidenum">
              <a:rPr lang="en-US"/>
              <a:pPr>
                <a:defRPr/>
              </a:pPr>
              <a:t>90</a:t>
            </a:fld>
            <a:endParaRPr lang="en-US"/>
          </a:p>
        </p:txBody>
      </p:sp>
      <p:sp>
        <p:nvSpPr>
          <p:cNvPr id="6921218" name="Rectangle 2"/>
          <p:cNvSpPr>
            <a:spLocks noGrp="1" noChangeArrowheads="1"/>
          </p:cNvSpPr>
          <p:nvPr>
            <p:ph type="title"/>
          </p:nvPr>
        </p:nvSpPr>
        <p:spPr>
          <a:xfrm>
            <a:off x="762000" y="228600"/>
            <a:ext cx="7848600" cy="1143000"/>
          </a:xfrm>
          <a:noFill/>
          <a:ln/>
        </p:spPr>
        <p:txBody>
          <a:bodyPr/>
          <a:lstStyle/>
          <a:p>
            <a:r>
              <a:rPr lang="en-US" sz="3200" dirty="0"/>
              <a:t>Reformatting Toolkit </a:t>
            </a:r>
            <a:br>
              <a:rPr lang="en-US" sz="3200" dirty="0"/>
            </a:br>
            <a:r>
              <a:rPr lang="en-US" sz="3200" dirty="0"/>
              <a:t>Integration and </a:t>
            </a:r>
            <a:br>
              <a:rPr lang="en-US" sz="3200" dirty="0"/>
            </a:br>
            <a:r>
              <a:rPr lang="en-US" sz="3200" dirty="0"/>
              <a:t>Production Hardware </a:t>
            </a:r>
          </a:p>
        </p:txBody>
      </p:sp>
      <p:sp>
        <p:nvSpPr>
          <p:cNvPr id="6921219" name="Rectangle 3"/>
          <p:cNvSpPr>
            <a:spLocks noGrp="1" noChangeArrowheads="1"/>
          </p:cNvSpPr>
          <p:nvPr>
            <p:ph type="body" idx="1"/>
          </p:nvPr>
        </p:nvSpPr>
        <p:spPr>
          <a:xfrm>
            <a:off x="76200" y="1752600"/>
            <a:ext cx="8991600" cy="3886200"/>
          </a:xfrm>
          <a:noFill/>
          <a:ln/>
        </p:spPr>
        <p:txBody>
          <a:bodyPr/>
          <a:lstStyle/>
          <a:p>
            <a:pPr marL="381000" indent="-381000">
              <a:lnSpc>
                <a:spcPct val="90000"/>
              </a:lnSpc>
            </a:pPr>
            <a:r>
              <a:rPr lang="en-US" sz="2400" dirty="0"/>
              <a:t>NDE SADIE – The Reformatting Toolkit system testing and integration will be conducted on the SADIE integration platform working with NDE integration personnel.  This hardware is located at NSOF and is maintained under the ESPC maintenance contract.  </a:t>
            </a:r>
          </a:p>
          <a:p>
            <a:pPr marL="800100" lvl="1" indent="-342900">
              <a:lnSpc>
                <a:spcPct val="90000"/>
              </a:lnSpc>
            </a:pPr>
            <a:r>
              <a:rPr lang="en-US" sz="2000" dirty="0"/>
              <a:t>IBM </a:t>
            </a:r>
            <a:r>
              <a:rPr lang="en-US" sz="2000" dirty="0" smtClean="0"/>
              <a:t>P6 </a:t>
            </a:r>
            <a:r>
              <a:rPr lang="en-US" sz="2000" dirty="0"/>
              <a:t>(AIX </a:t>
            </a:r>
            <a:r>
              <a:rPr lang="en-US" sz="2000" dirty="0" smtClean="0"/>
              <a:t>6.1)</a:t>
            </a:r>
            <a:endParaRPr lang="en-US" sz="2000" dirty="0"/>
          </a:p>
          <a:p>
            <a:pPr marL="800100" lvl="1" indent="-342900">
              <a:lnSpc>
                <a:spcPct val="90000"/>
              </a:lnSpc>
            </a:pPr>
            <a:r>
              <a:rPr lang="en-US" sz="2000" dirty="0" smtClean="0"/>
              <a:t>52 </a:t>
            </a:r>
            <a:r>
              <a:rPr lang="en-US" sz="2000" dirty="0"/>
              <a:t>TB disk space</a:t>
            </a:r>
          </a:p>
          <a:p>
            <a:pPr marL="800100" lvl="1" indent="-342900">
              <a:lnSpc>
                <a:spcPct val="90000"/>
              </a:lnSpc>
            </a:pPr>
            <a:r>
              <a:rPr lang="en-US" sz="2000" dirty="0" smtClean="0"/>
              <a:t>8 CPUs (4204 MHz)</a:t>
            </a:r>
            <a:endParaRPr lang="en-US" sz="2000" dirty="0"/>
          </a:p>
          <a:p>
            <a:pPr marL="800100" lvl="1" indent="-342900">
              <a:lnSpc>
                <a:spcPct val="90000"/>
              </a:lnSpc>
            </a:pPr>
            <a:r>
              <a:rPr lang="en-US" sz="2000" dirty="0" smtClean="0"/>
              <a:t>63232 MB Memory</a:t>
            </a:r>
            <a:endParaRPr lang="en-US" sz="2000" dirty="0"/>
          </a:p>
          <a:p>
            <a:pPr marL="800100" lvl="1" indent="-342900">
              <a:lnSpc>
                <a:spcPct val="90000"/>
              </a:lnSpc>
            </a:pPr>
            <a:r>
              <a:rPr lang="en-US" sz="2000" dirty="0"/>
              <a:t>IBM XL Version </a:t>
            </a:r>
            <a:r>
              <a:rPr lang="en-US" sz="2000" dirty="0" smtClean="0"/>
              <a:t>11.1 </a:t>
            </a:r>
            <a:r>
              <a:rPr lang="en-US" sz="2000" dirty="0"/>
              <a:t>C/C++</a:t>
            </a:r>
          </a:p>
          <a:p>
            <a:pPr marL="800100" lvl="1" indent="-342900">
              <a:lnSpc>
                <a:spcPct val="90000"/>
              </a:lnSpc>
            </a:pPr>
            <a:r>
              <a:rPr lang="en-US" sz="2000" dirty="0"/>
              <a:t>IBM XL Version </a:t>
            </a:r>
            <a:r>
              <a:rPr lang="en-US" sz="2000" dirty="0" smtClean="0"/>
              <a:t>13.1 </a:t>
            </a:r>
            <a:r>
              <a:rPr lang="en-US" sz="2000" dirty="0"/>
              <a:t>Fortran 77/90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E73892-ABB3-40A0-97AD-98D99EA3B77E}" type="slidenum">
              <a:rPr lang="en-US"/>
              <a:pPr>
                <a:defRPr/>
              </a:pPr>
              <a:t>91</a:t>
            </a:fld>
            <a:endParaRPr lang="en-US"/>
          </a:p>
        </p:txBody>
      </p:sp>
      <p:sp>
        <p:nvSpPr>
          <p:cNvPr id="7062530" name="Rectangle 2"/>
          <p:cNvSpPr>
            <a:spLocks noGrp="1" noChangeArrowheads="1"/>
          </p:cNvSpPr>
          <p:nvPr>
            <p:ph type="title"/>
          </p:nvPr>
        </p:nvSpPr>
        <p:spPr>
          <a:xfrm>
            <a:off x="762000" y="228600"/>
            <a:ext cx="7848600" cy="1143000"/>
          </a:xfrm>
          <a:noFill/>
          <a:ln/>
        </p:spPr>
        <p:txBody>
          <a:bodyPr/>
          <a:lstStyle/>
          <a:p>
            <a:r>
              <a:rPr lang="en-US" sz="3200"/>
              <a:t>Reformatting Toolkit </a:t>
            </a:r>
            <a:br>
              <a:rPr lang="en-US" sz="3200"/>
            </a:br>
            <a:r>
              <a:rPr lang="en-US" sz="3200"/>
              <a:t>Integration and </a:t>
            </a:r>
            <a:br>
              <a:rPr lang="en-US" sz="3200"/>
            </a:br>
            <a:r>
              <a:rPr lang="en-US" sz="3200"/>
              <a:t>Production Hardware </a:t>
            </a:r>
          </a:p>
        </p:txBody>
      </p:sp>
      <p:sp>
        <p:nvSpPr>
          <p:cNvPr id="7062531" name="Rectangle 3"/>
          <p:cNvSpPr>
            <a:spLocks noGrp="1" noChangeArrowheads="1"/>
          </p:cNvSpPr>
          <p:nvPr>
            <p:ph type="body" idx="1"/>
          </p:nvPr>
        </p:nvSpPr>
        <p:spPr>
          <a:xfrm>
            <a:off x="76200" y="1676400"/>
            <a:ext cx="8991600" cy="5105400"/>
          </a:xfrm>
          <a:noFill/>
          <a:ln/>
        </p:spPr>
        <p:txBody>
          <a:bodyPr/>
          <a:lstStyle/>
          <a:p>
            <a:pPr marL="381000" indent="-381000"/>
            <a:r>
              <a:rPr lang="en-US" sz="2400" dirty="0"/>
              <a:t>NDE Test/Production Hardware - After successful system tests, </a:t>
            </a:r>
            <a:r>
              <a:rPr lang="en-US" sz="2400" dirty="0" smtClean="0"/>
              <a:t>NDE will </a:t>
            </a:r>
            <a:r>
              <a:rPr lang="en-US" sz="2400" dirty="0"/>
              <a:t>check the code into </a:t>
            </a:r>
            <a:r>
              <a:rPr lang="en-US" sz="2400" dirty="0" smtClean="0"/>
              <a:t>their CM and </a:t>
            </a:r>
            <a:r>
              <a:rPr lang="en-US" sz="2400" dirty="0"/>
              <a:t>then promote it to the Test/Production machine.  This machine will be located at NSOF</a:t>
            </a:r>
            <a:r>
              <a:rPr lang="en-US" sz="2400" dirty="0" smtClean="0"/>
              <a:t>.  As per email with Peter </a:t>
            </a:r>
            <a:r>
              <a:rPr lang="en-US" sz="2400" dirty="0" err="1" smtClean="0"/>
              <a:t>MacHarrie</a:t>
            </a:r>
            <a:r>
              <a:rPr lang="en-US" sz="2400" dirty="0" smtClean="0"/>
              <a:t> these will be the specs at launch:</a:t>
            </a:r>
            <a:endParaRPr lang="en-US" sz="2400" dirty="0"/>
          </a:p>
          <a:p>
            <a:pPr marL="800100" lvl="1" indent="-342900"/>
            <a:r>
              <a:rPr lang="en-US" sz="2000" dirty="0"/>
              <a:t>IBM </a:t>
            </a:r>
            <a:r>
              <a:rPr lang="en-US" sz="2000" dirty="0" smtClean="0"/>
              <a:t>P6 </a:t>
            </a:r>
            <a:r>
              <a:rPr lang="en-US" sz="2000" dirty="0"/>
              <a:t>(AIX </a:t>
            </a:r>
            <a:r>
              <a:rPr lang="en-US" sz="2000" dirty="0" smtClean="0"/>
              <a:t>6.1)</a:t>
            </a:r>
            <a:endParaRPr lang="en-US" sz="2000" dirty="0"/>
          </a:p>
          <a:p>
            <a:pPr marL="800100" lvl="1" indent="-342900"/>
            <a:r>
              <a:rPr lang="en-US" sz="2000" dirty="0" smtClean="0"/>
              <a:t>96 AIX CPUs</a:t>
            </a:r>
          </a:p>
          <a:p>
            <a:pPr marL="800100" lvl="1" indent="-342900"/>
            <a:r>
              <a:rPr lang="en-US" sz="2000" dirty="0" smtClean="0"/>
              <a:t>48 Intel CPUs</a:t>
            </a:r>
          </a:p>
          <a:p>
            <a:pPr marL="800100" lvl="1" indent="-342900"/>
            <a:r>
              <a:rPr lang="en-US" sz="2000" dirty="0" smtClean="0"/>
              <a:t>No compilers installed</a:t>
            </a:r>
            <a:endParaRPr lang="en-US" sz="20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85B098B-49D7-43FF-9685-6C100B14B81B}" type="slidenum">
              <a:rPr lang="en-US"/>
              <a:pPr>
                <a:defRPr/>
              </a:pPr>
              <a:t>92</a:t>
            </a:fld>
            <a:endParaRPr lang="en-US"/>
          </a:p>
        </p:txBody>
      </p:sp>
      <p:sp>
        <p:nvSpPr>
          <p:cNvPr id="6923266" name="Rectangle 2"/>
          <p:cNvSpPr>
            <a:spLocks noGrp="1" noChangeArrowheads="1"/>
          </p:cNvSpPr>
          <p:nvPr>
            <p:ph type="title"/>
          </p:nvPr>
        </p:nvSpPr>
        <p:spPr>
          <a:xfrm>
            <a:off x="914400" y="152400"/>
            <a:ext cx="6629400" cy="1143000"/>
          </a:xfrm>
          <a:noFill/>
          <a:ln/>
        </p:spPr>
        <p:txBody>
          <a:bodyPr/>
          <a:lstStyle/>
          <a:p>
            <a:r>
              <a:rPr lang="en-US" dirty="0"/>
              <a:t>Reformatting </a:t>
            </a:r>
            <a:br>
              <a:rPr lang="en-US" dirty="0"/>
            </a:br>
            <a:r>
              <a:rPr lang="en-US" dirty="0"/>
              <a:t>Toolkit Data</a:t>
            </a:r>
          </a:p>
        </p:txBody>
      </p:sp>
      <p:sp>
        <p:nvSpPr>
          <p:cNvPr id="6923267" name="Rectangle 3"/>
          <p:cNvSpPr>
            <a:spLocks noGrp="1" noChangeArrowheads="1"/>
          </p:cNvSpPr>
          <p:nvPr>
            <p:ph type="body" idx="1"/>
          </p:nvPr>
        </p:nvSpPr>
        <p:spPr>
          <a:xfrm>
            <a:off x="152400" y="1676400"/>
            <a:ext cx="8839200" cy="4953000"/>
          </a:xfrm>
          <a:noFill/>
          <a:ln/>
        </p:spPr>
        <p:txBody>
          <a:bodyPr/>
          <a:lstStyle/>
          <a:p>
            <a:pPr marL="381000" indent="-381000"/>
            <a:r>
              <a:rPr lang="en-US" sz="2400" dirty="0"/>
              <a:t>The tables on the following slides show all the Reformatting Toolkit input and output.  </a:t>
            </a:r>
            <a:endParaRPr lang="en-US" sz="2400" dirty="0" smtClean="0"/>
          </a:p>
          <a:p>
            <a:pPr marL="381000" indent="-381000"/>
            <a:endParaRPr lang="en-US" sz="2400" dirty="0" smtClean="0"/>
          </a:p>
          <a:p>
            <a:pPr marL="381000" indent="-381000"/>
            <a:r>
              <a:rPr lang="en-US" sz="2400" dirty="0" smtClean="0"/>
              <a:t>The tables contain all files for Phase 1 and Phase 2 tailoring.  </a:t>
            </a:r>
          </a:p>
          <a:p>
            <a:pPr marL="781050" lvl="1" indent="-381000"/>
            <a:r>
              <a:rPr lang="en-US" sz="2000" dirty="0" smtClean="0">
                <a:solidFill>
                  <a:srgbClr val="CCFFFF"/>
                </a:solidFill>
              </a:rPr>
              <a:t>Phase 1 SDR related files are in light blue shaded cells.</a:t>
            </a:r>
          </a:p>
          <a:p>
            <a:pPr marL="781050" lvl="1" indent="-381000"/>
            <a:r>
              <a:rPr lang="en-US" sz="2000" dirty="0" smtClean="0">
                <a:solidFill>
                  <a:schemeClr val="bg2">
                    <a:lumMod val="60000"/>
                    <a:lumOff val="40000"/>
                  </a:schemeClr>
                </a:solidFill>
              </a:rPr>
              <a:t>Phase 1 EDR and Phase 2 EDR related files are in gray shaded cells.</a:t>
            </a:r>
          </a:p>
          <a:p>
            <a:pPr marL="781050" lvl="1" indent="-381000"/>
            <a:r>
              <a:rPr lang="en-US" sz="2000" dirty="0" smtClean="0">
                <a:solidFill>
                  <a:schemeClr val="bg2">
                    <a:lumMod val="60000"/>
                    <a:lumOff val="40000"/>
                  </a:schemeClr>
                </a:solidFill>
              </a:rPr>
              <a:t>Phase 3 information is not yet shown as the requirements are still being developed for these products.</a:t>
            </a:r>
          </a:p>
          <a:p>
            <a:pPr marL="381000" indent="-381000"/>
            <a:endParaRPr lang="en-US" sz="2400" dirty="0"/>
          </a:p>
          <a:p>
            <a:pPr marL="381000" indent="-381000"/>
            <a:r>
              <a:rPr lang="en-US" sz="2400" dirty="0" smtClean="0"/>
              <a:t>Ancillary/Static files </a:t>
            </a:r>
            <a:r>
              <a:rPr lang="en-US" sz="2400" dirty="0"/>
              <a:t>such as the BUFR tables are listed</a:t>
            </a:r>
            <a:r>
              <a:rPr lang="en-US" sz="2400" dirty="0" smtClean="0"/>
              <a:t>.</a:t>
            </a:r>
          </a:p>
          <a:p>
            <a:pPr marL="381000" indent="-381000"/>
            <a:endParaRPr lang="en-US" sz="2400" dirty="0"/>
          </a:p>
          <a:p>
            <a:pPr marL="381000" indent="-381000"/>
            <a:r>
              <a:rPr lang="en-US" sz="2400" dirty="0"/>
              <a:t>All </a:t>
            </a:r>
            <a:r>
              <a:rPr lang="en-US" sz="2400" dirty="0" smtClean="0"/>
              <a:t>Phase 1 SDR output </a:t>
            </a:r>
            <a:r>
              <a:rPr lang="en-US" sz="2400" dirty="0"/>
              <a:t>will be in </a:t>
            </a:r>
            <a:r>
              <a:rPr lang="en-US" sz="2400" dirty="0" smtClean="0"/>
              <a:t>BUFR.</a:t>
            </a:r>
            <a:endParaRPr lang="en-US"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3"/>
          <p:cNvSpPr>
            <a:spLocks noGrp="1"/>
          </p:cNvSpPr>
          <p:nvPr>
            <p:ph type="sldNum" sz="quarter" idx="10"/>
          </p:nvPr>
        </p:nvSpPr>
        <p:spPr/>
        <p:txBody>
          <a:bodyPr/>
          <a:lstStyle/>
          <a:p>
            <a:pPr>
              <a:defRPr/>
            </a:pPr>
            <a:fld id="{D55E3285-1EB3-4B91-A9CE-3FEF34D0C8D9}" type="slidenum">
              <a:rPr lang="en-US"/>
              <a:pPr>
                <a:defRPr/>
              </a:pPr>
              <a:t>93</a:t>
            </a:fld>
            <a:endParaRPr lang="en-US"/>
          </a:p>
        </p:txBody>
      </p:sp>
      <p:sp>
        <p:nvSpPr>
          <p:cNvPr id="6925314" name="Rectangle 2"/>
          <p:cNvSpPr>
            <a:spLocks noGrp="1" noChangeArrowheads="1"/>
          </p:cNvSpPr>
          <p:nvPr>
            <p:ph type="title"/>
          </p:nvPr>
        </p:nvSpPr>
        <p:spPr>
          <a:noFill/>
          <a:ln/>
        </p:spPr>
        <p:txBody>
          <a:bodyPr/>
          <a:lstStyle/>
          <a:p>
            <a:r>
              <a:rPr lang="en-US"/>
              <a:t>Reformatting Toolkit </a:t>
            </a:r>
            <a:br>
              <a:rPr lang="en-US"/>
            </a:br>
            <a:r>
              <a:rPr lang="en-US"/>
              <a:t>Input Data Files</a:t>
            </a:r>
          </a:p>
        </p:txBody>
      </p:sp>
      <p:sp>
        <p:nvSpPr>
          <p:cNvPr id="6925315"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6925499" name="Group 187"/>
          <p:cNvGraphicFramePr>
            <a:graphicFrameLocks noGrp="1"/>
          </p:cNvGraphicFramePr>
          <p:nvPr>
            <p:ph idx="1"/>
          </p:nvPr>
        </p:nvGraphicFramePr>
        <p:xfrm>
          <a:off x="304800" y="1886267"/>
          <a:ext cx="8534400" cy="4464368"/>
        </p:xfrm>
        <a:graphic>
          <a:graphicData uri="http://schemas.openxmlformats.org/drawingml/2006/table">
            <a:tbl>
              <a:tblPr/>
              <a:tblGrid>
                <a:gridCol w="2359025"/>
                <a:gridCol w="1066800"/>
                <a:gridCol w="1057275"/>
                <a:gridCol w="3079750"/>
                <a:gridCol w="971550"/>
              </a:tblGrid>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Format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Source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Purpose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thinned SDR Radiances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NetCDF4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NUCAPS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NUCAPS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thinned 399 channel radiances for all FOVs.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all-channel SDR Radiances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NetCDF4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NUCAPS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NUCAPS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thinned 1305 channel radiances for all FOVs.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TDR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ATMS full resolution file tailored into NetCDF4 from the JPSS 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SDR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ATMS full resolution file tailored into NetCDF4 from the JPSS 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ATMS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SDR/TDR Geo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ATMS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Geolocation</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file that is associated with the ATMS SDR and TDR.  This is the same file.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ATMS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M-Band 12 SDR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VIIRS Moderate resolution band SDR for channel 12.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M-Band 13 SDR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VIIRS Moderate resolution band SDR for channel 13.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M-Band 15 SDR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VIIRS Moderate resolution band SDR for channel 15.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M-Band 16 SDR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VIIRS Moderate resolution band SDR for channel 16.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I-Band 5 SDR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VIIRS Moderate resolution band SDR for channel 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p:txBody>
          <a:bodyPr/>
          <a:lstStyle/>
          <a:p>
            <a:pPr>
              <a:defRPr/>
            </a:pPr>
            <a:fld id="{8A7B8395-DFEF-4412-99F4-F6DD1ECC515E}" type="slidenum">
              <a:rPr lang="en-US"/>
              <a:pPr>
                <a:defRPr/>
              </a:pPr>
              <a:t>94</a:t>
            </a:fld>
            <a:endParaRPr lang="en-US"/>
          </a:p>
        </p:txBody>
      </p:sp>
      <p:sp>
        <p:nvSpPr>
          <p:cNvPr id="7094274" name="Rectangle 2"/>
          <p:cNvSpPr>
            <a:spLocks noGrp="1" noChangeArrowheads="1"/>
          </p:cNvSpPr>
          <p:nvPr>
            <p:ph type="title"/>
          </p:nvPr>
        </p:nvSpPr>
        <p:spPr>
          <a:noFill/>
          <a:ln/>
        </p:spPr>
        <p:txBody>
          <a:bodyPr/>
          <a:lstStyle/>
          <a:p>
            <a:r>
              <a:rPr lang="en-US"/>
              <a:t>Reformatting Toolkit </a:t>
            </a:r>
            <a:br>
              <a:rPr lang="en-US"/>
            </a:br>
            <a:r>
              <a:rPr lang="en-US"/>
              <a:t>Input Data Files</a:t>
            </a:r>
          </a:p>
        </p:txBody>
      </p:sp>
      <p:sp>
        <p:nvSpPr>
          <p:cNvPr id="7094275"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7094437" name="Group 165"/>
          <p:cNvGraphicFramePr>
            <a:graphicFrameLocks noGrp="1"/>
          </p:cNvGraphicFramePr>
          <p:nvPr>
            <p:ph idx="1"/>
          </p:nvPr>
        </p:nvGraphicFramePr>
        <p:xfrm>
          <a:off x="152400" y="1884680"/>
          <a:ext cx="8839200" cy="4273550"/>
        </p:xfrm>
        <a:graphic>
          <a:graphicData uri="http://schemas.openxmlformats.org/drawingml/2006/table">
            <a:tbl>
              <a:tblPr/>
              <a:tblGrid>
                <a:gridCol w="2443276"/>
                <a:gridCol w="1104900"/>
                <a:gridCol w="1095035"/>
                <a:gridCol w="3189741"/>
                <a:gridCol w="1006248"/>
              </a:tblGrid>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Format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Source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Purpose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M-Band SDR Geo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Moderate resolution band SDR Geo 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I-Band SDR Geo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Imagery resolution band SDR Geo 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Sea Surface Temperature EDR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SST EDR file tailored into NetCDF4.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SST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Sea Surface Temperature EDR Geo</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Moderate Resolution Terrain-Corrected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Geolocation</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file tailored into NetCDF4.  This is to be used with the JPSS SST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SST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ACSPO SST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NetCDF4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NDE SST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OMPS Nadir Profile ozone Intermediate Product file tailored into NetCDF4.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Geolocation</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information is currently in the file.  NGAS documentation indicates that much of the content of this product is TBD.</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Nadir Profile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Nadir IP</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OMPS Nadir Profile ozone Intermediate Product file tailored into NetCDF4.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Geolocation</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information is currently in the file.  NGAS documentation indicates that much of the content of this product is TBD.</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Nadir Profile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Total Column EDR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OMPS Total Column ozone EDR file tailored into NetCDF4.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TC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OMPS Total Column SDR Geo</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OMPS Total Column ozone SDR Geo file tailored into NetCDF4.  This same Geo file is the used with the OMPS Total Column EDR.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TC BUFR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0"/>
          </p:nvPr>
        </p:nvSpPr>
        <p:spPr/>
        <p:txBody>
          <a:bodyPr/>
          <a:lstStyle/>
          <a:p>
            <a:pPr>
              <a:defRPr/>
            </a:pPr>
            <a:fld id="{187B0EA8-C5FA-4AAA-BD3C-F94C5455123D}" type="slidenum">
              <a:rPr lang="en-US"/>
              <a:pPr>
                <a:defRPr/>
              </a:pPr>
              <a:t>95</a:t>
            </a:fld>
            <a:endParaRPr lang="en-US"/>
          </a:p>
        </p:txBody>
      </p:sp>
      <p:sp>
        <p:nvSpPr>
          <p:cNvPr id="6927362" name="Rectangle 2"/>
          <p:cNvSpPr>
            <a:spLocks noGrp="1" noChangeArrowheads="1"/>
          </p:cNvSpPr>
          <p:nvPr>
            <p:ph type="title"/>
          </p:nvPr>
        </p:nvSpPr>
        <p:spPr>
          <a:noFill/>
          <a:ln/>
        </p:spPr>
        <p:txBody>
          <a:bodyPr/>
          <a:lstStyle/>
          <a:p>
            <a:r>
              <a:rPr lang="en-US" dirty="0"/>
              <a:t>Reformatting Toolkit </a:t>
            </a:r>
            <a:br>
              <a:rPr lang="en-US" dirty="0"/>
            </a:br>
            <a:r>
              <a:rPr lang="en-US" dirty="0"/>
              <a:t>Input Data Files</a:t>
            </a:r>
          </a:p>
        </p:txBody>
      </p:sp>
      <p:sp>
        <p:nvSpPr>
          <p:cNvPr id="6927363"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6927456" name="Group 96"/>
          <p:cNvGraphicFramePr>
            <a:graphicFrameLocks noGrp="1"/>
          </p:cNvGraphicFramePr>
          <p:nvPr>
            <p:ph idx="1"/>
          </p:nvPr>
        </p:nvGraphicFramePr>
        <p:xfrm>
          <a:off x="304800" y="1798320"/>
          <a:ext cx="8534400" cy="2107565"/>
        </p:xfrm>
        <a:graphic>
          <a:graphicData uri="http://schemas.openxmlformats.org/drawingml/2006/table">
            <a:tbl>
              <a:tblPr/>
              <a:tblGrid>
                <a:gridCol w="2286000"/>
                <a:gridCol w="1066800"/>
                <a:gridCol w="1130300"/>
                <a:gridCol w="3079750"/>
                <a:gridCol w="971550"/>
              </a:tblGrid>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Format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Source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Purpose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Aerosol Optical Thickness EDR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AOT EDR file tailored into NetCDF4.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AOT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Aerosol Optical Thickness EDR Geo</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HDF5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JPSS AOT EDR Geo file tailored into NetCDF4.</a:t>
                      </a:r>
                      <a:endParaRPr kumimoji="0" lang="en-US" sz="1000" b="0" i="0" u="none" strike="noStrike" cap="none" normalizeH="0" baseline="0" dirty="0" smtClean="0">
                        <a:ln>
                          <a:noFill/>
                        </a:ln>
                        <a:solidFill>
                          <a:srgbClr val="008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AOT BUFR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Polar Winds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NetCDF4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Polar Winds Product Processing</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Polar winds EDR produced by Jeff Key and Jamie Daniel’s product system running within NDE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GVF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NetCDF4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GVF Product Processing</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Green Vegetation Fraction EDR produced by Ivan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Csiszar’s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product system running within NDE.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GRIB2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3"/>
          <p:cNvSpPr>
            <a:spLocks noGrp="1"/>
          </p:cNvSpPr>
          <p:nvPr>
            <p:ph type="sldNum" sz="quarter" idx="10"/>
          </p:nvPr>
        </p:nvSpPr>
        <p:spPr/>
        <p:txBody>
          <a:bodyPr/>
          <a:lstStyle/>
          <a:p>
            <a:pPr>
              <a:defRPr/>
            </a:pPr>
            <a:fld id="{A4857F41-F916-4E1A-97FC-50D419718E78}" type="slidenum">
              <a:rPr lang="en-US"/>
              <a:pPr>
                <a:defRPr/>
              </a:pPr>
              <a:t>96</a:t>
            </a:fld>
            <a:endParaRPr lang="en-US"/>
          </a:p>
        </p:txBody>
      </p:sp>
      <p:sp>
        <p:nvSpPr>
          <p:cNvPr id="6929410" name="Rectangle 2"/>
          <p:cNvSpPr>
            <a:spLocks noGrp="1" noChangeArrowheads="1"/>
          </p:cNvSpPr>
          <p:nvPr>
            <p:ph type="title"/>
          </p:nvPr>
        </p:nvSpPr>
        <p:spPr>
          <a:noFill/>
          <a:ln/>
        </p:spPr>
        <p:txBody>
          <a:bodyPr/>
          <a:lstStyle/>
          <a:p>
            <a:r>
              <a:rPr lang="en-US" dirty="0"/>
              <a:t>Reformatting Toolkit </a:t>
            </a:r>
            <a:br>
              <a:rPr lang="en-US" dirty="0"/>
            </a:br>
            <a:r>
              <a:rPr lang="en-US" dirty="0"/>
              <a:t>Ancillary/Static Data Files</a:t>
            </a:r>
          </a:p>
        </p:txBody>
      </p:sp>
      <p:sp>
        <p:nvSpPr>
          <p:cNvPr id="6929411"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6929525" name="Group 117"/>
          <p:cNvGraphicFramePr>
            <a:graphicFrameLocks noGrp="1"/>
          </p:cNvGraphicFramePr>
          <p:nvPr>
            <p:ph idx="1"/>
          </p:nvPr>
        </p:nvGraphicFramePr>
        <p:xfrm>
          <a:off x="381000" y="1981200"/>
          <a:ext cx="8305800" cy="4044952"/>
        </p:xfrm>
        <a:graphic>
          <a:graphicData uri="http://schemas.openxmlformats.org/drawingml/2006/table">
            <a:tbl>
              <a:tblPr/>
              <a:tblGrid>
                <a:gridCol w="1738313"/>
                <a:gridCol w="941387"/>
                <a:gridCol w="1282700"/>
                <a:gridCol w="3203575"/>
                <a:gridCol w="1139825"/>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Format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Source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Purpose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SDR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radiances (399 and 1305 channels, all FOVs)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SDR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ATMS radiances full resolution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SDR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VIIRS radiances full resolution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SST EDR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Sea Surface Temperatures, Cloud Mask</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EDR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OMPS Nadir Profile and Total Column Ozone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AOT EDR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Aerosol Optical Thickness and Particle Size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PW BUFR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Polar Wind products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GVF GRIB2 Table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Green Vegetation Fraction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GRIB2 Template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3"/>
          <p:cNvSpPr>
            <a:spLocks noGrp="1"/>
          </p:cNvSpPr>
          <p:nvPr>
            <p:ph type="sldNum" sz="quarter" idx="10"/>
          </p:nvPr>
        </p:nvSpPr>
        <p:spPr/>
        <p:txBody>
          <a:bodyPr/>
          <a:lstStyle/>
          <a:p>
            <a:pPr>
              <a:defRPr/>
            </a:pPr>
            <a:fld id="{57E344BE-8794-4CCE-BE73-57560ABF2F5B}" type="slidenum">
              <a:rPr lang="en-US"/>
              <a:pPr>
                <a:defRPr/>
              </a:pPr>
              <a:t>97</a:t>
            </a:fld>
            <a:endParaRPr lang="en-US"/>
          </a:p>
        </p:txBody>
      </p:sp>
      <p:sp>
        <p:nvSpPr>
          <p:cNvPr id="6931458" name="Rectangle 2"/>
          <p:cNvSpPr>
            <a:spLocks noGrp="1" noChangeArrowheads="1"/>
          </p:cNvSpPr>
          <p:nvPr>
            <p:ph type="title"/>
          </p:nvPr>
        </p:nvSpPr>
        <p:spPr>
          <a:noFill/>
          <a:ln/>
        </p:spPr>
        <p:txBody>
          <a:bodyPr/>
          <a:lstStyle/>
          <a:p>
            <a:r>
              <a:rPr lang="en-US"/>
              <a:t>Reformatting Toolkit </a:t>
            </a:r>
            <a:br>
              <a:rPr lang="en-US"/>
            </a:br>
            <a:r>
              <a:rPr lang="en-US"/>
              <a:t>Output Data Files</a:t>
            </a:r>
          </a:p>
        </p:txBody>
      </p:sp>
      <p:sp>
        <p:nvSpPr>
          <p:cNvPr id="6931459"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6931557" name="Group 101"/>
          <p:cNvGraphicFramePr>
            <a:graphicFrameLocks noGrp="1"/>
          </p:cNvGraphicFramePr>
          <p:nvPr>
            <p:ph idx="1"/>
          </p:nvPr>
        </p:nvGraphicFramePr>
        <p:xfrm>
          <a:off x="457200" y="1905000"/>
          <a:ext cx="8229600" cy="4550096"/>
        </p:xfrm>
        <a:graphic>
          <a:graphicData uri="http://schemas.openxmlformats.org/drawingml/2006/table">
            <a:tbl>
              <a:tblPr/>
              <a:tblGrid>
                <a:gridCol w="2286000"/>
                <a:gridCol w="1246188"/>
                <a:gridCol w="3249612"/>
                <a:gridCol w="1447800"/>
              </a:tblGrid>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Format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Users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407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SDR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thinned radiances (399 channels, all FOVs)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SDR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CrIS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thinned radiances (1305 channels, all FOVs)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EUMETSAT,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UKMet</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ECMWF</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SDR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ATMS radiances full resolution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M-band SDR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radiances moderate band</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I-band SDR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VIIRS radiances image band</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SST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Sea Surface Temperatures, Cloud Mask</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 EUMETSAT, ECMWF</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Nadir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Nadir Profile Ozone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TC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OMPS Total Column Ozone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AOT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Aerosol Optical Thickness and Particle Size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512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PW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BUFR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Polar Winds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r h="512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GVF EDR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GRIB2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Green Vegetation Fraction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JCSDA, NCEP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pPr>
              <a:defRPr/>
            </a:pPr>
            <a:fld id="{77D85BA0-66B2-4380-96CD-D4E713F71F69}" type="slidenum">
              <a:rPr lang="en-US"/>
              <a:pPr>
                <a:defRPr/>
              </a:pPr>
              <a:t>98</a:t>
            </a:fld>
            <a:endParaRPr lang="en-US"/>
          </a:p>
        </p:txBody>
      </p:sp>
      <p:sp>
        <p:nvSpPr>
          <p:cNvPr id="6933506" name="Rectangle 2"/>
          <p:cNvSpPr>
            <a:spLocks noGrp="1" noChangeArrowheads="1"/>
          </p:cNvSpPr>
          <p:nvPr>
            <p:ph type="title"/>
          </p:nvPr>
        </p:nvSpPr>
        <p:spPr>
          <a:noFill/>
          <a:ln/>
        </p:spPr>
        <p:txBody>
          <a:bodyPr/>
          <a:lstStyle/>
          <a:p>
            <a:r>
              <a:rPr lang="en-US" dirty="0"/>
              <a:t>Reformatting Toolkit </a:t>
            </a:r>
            <a:br>
              <a:rPr lang="en-US" dirty="0"/>
            </a:br>
            <a:r>
              <a:rPr lang="en-US" dirty="0" smtClean="0"/>
              <a:t>Resource and Log </a:t>
            </a:r>
            <a:r>
              <a:rPr lang="en-US" dirty="0"/>
              <a:t>Files</a:t>
            </a:r>
          </a:p>
        </p:txBody>
      </p:sp>
      <p:sp>
        <p:nvSpPr>
          <p:cNvPr id="6933507" name="Rectangle 3"/>
          <p:cNvSpPr>
            <a:spLocks noChangeArrowheads="1"/>
          </p:cNvSpPr>
          <p:nvPr/>
        </p:nvSpPr>
        <p:spPr bwMode="auto">
          <a:xfrm>
            <a:off x="0" y="11382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6933508" name="Group 4"/>
          <p:cNvGraphicFramePr>
            <a:graphicFrameLocks noGrp="1"/>
          </p:cNvGraphicFramePr>
          <p:nvPr>
            <p:ph idx="1"/>
          </p:nvPr>
        </p:nvGraphicFramePr>
        <p:xfrm>
          <a:off x="609600" y="1824038"/>
          <a:ext cx="7848600" cy="2598421"/>
        </p:xfrm>
        <a:graphic>
          <a:graphicData uri="http://schemas.openxmlformats.org/drawingml/2006/table">
            <a:tbl>
              <a:tblPr/>
              <a:tblGrid>
                <a:gridCol w="2170113"/>
                <a:gridCol w="981075"/>
                <a:gridCol w="971550"/>
                <a:gridCol w="2832100"/>
                <a:gridCol w="893762"/>
              </a:tblGrid>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Format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Source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Purpose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PCF</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NUCAPS</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PCF file containing all the required input parameters for the N4RT driver script.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Driver input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 Run Log</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N4RT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N4RT driver script log file containing all the  high-level (e.g. file management) standard error and standard output from a given run.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Diagnostic</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Executable Log</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ASCII</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N4RT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executables log file for a given run.  The contains the low-level (e.g. file IO, system-level) error messages.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Diagnostic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N4RT Main Resource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N4RT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internal control file required by the N4RT executable main program.</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Executable input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PSF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ASCII</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N4RT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The Process Status File containing only the successfully generated output files.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Driver output list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90AF45-D211-47FF-9102-AEA2E6990CB7}" type="slidenum">
              <a:rPr lang="en-US"/>
              <a:pPr>
                <a:defRPr/>
              </a:pPr>
              <a:t>99</a:t>
            </a:fld>
            <a:endParaRPr lang="en-US"/>
          </a:p>
        </p:txBody>
      </p:sp>
      <p:sp>
        <p:nvSpPr>
          <p:cNvPr id="6935554" name="Rectangle 2"/>
          <p:cNvSpPr>
            <a:spLocks noGrp="1" noChangeArrowheads="1"/>
          </p:cNvSpPr>
          <p:nvPr>
            <p:ph type="title"/>
          </p:nvPr>
        </p:nvSpPr>
        <p:spPr>
          <a:xfrm>
            <a:off x="762000" y="304800"/>
            <a:ext cx="7467600" cy="1143000"/>
          </a:xfrm>
          <a:noFill/>
          <a:ln/>
        </p:spPr>
        <p:txBody>
          <a:bodyPr/>
          <a:lstStyle/>
          <a:p>
            <a:r>
              <a:rPr lang="en-US" sz="3200"/>
              <a:t>Reformatting Toolkit </a:t>
            </a:r>
            <a:br>
              <a:rPr lang="en-US" sz="3200"/>
            </a:br>
            <a:r>
              <a:rPr lang="en-US" sz="3200"/>
              <a:t>Software: External Interfaces</a:t>
            </a:r>
          </a:p>
        </p:txBody>
      </p:sp>
      <p:sp>
        <p:nvSpPr>
          <p:cNvPr id="6935555" name="Rectangle 3"/>
          <p:cNvSpPr>
            <a:spLocks noGrp="1" noChangeArrowheads="1"/>
          </p:cNvSpPr>
          <p:nvPr>
            <p:ph type="body" idx="1"/>
          </p:nvPr>
        </p:nvSpPr>
        <p:spPr>
          <a:xfrm>
            <a:off x="76200" y="1752600"/>
            <a:ext cx="8991600" cy="4953000"/>
          </a:xfrm>
          <a:noFill/>
          <a:ln/>
        </p:spPr>
        <p:txBody>
          <a:bodyPr/>
          <a:lstStyle/>
          <a:p>
            <a:pPr marL="381000" indent="-381000">
              <a:lnSpc>
                <a:spcPct val="80000"/>
              </a:lnSpc>
            </a:pPr>
            <a:r>
              <a:rPr lang="en-US" sz="2000" dirty="0"/>
              <a:t>The Reformatting Toolkit system </a:t>
            </a:r>
            <a:r>
              <a:rPr lang="en-US" sz="2000" dirty="0" smtClean="0"/>
              <a:t>is run </a:t>
            </a:r>
            <a:r>
              <a:rPr lang="en-US" sz="2000" dirty="0"/>
              <a:t>via the execution of a single driver script that will be invoked, monitored, and managed by the NDE DHS Product Generation Manager.</a:t>
            </a:r>
          </a:p>
          <a:p>
            <a:pPr marL="381000" indent="-381000">
              <a:lnSpc>
                <a:spcPct val="80000"/>
              </a:lnSpc>
            </a:pPr>
            <a:endParaRPr lang="en-US" sz="2000" dirty="0"/>
          </a:p>
          <a:p>
            <a:pPr marL="381000" indent="-381000">
              <a:lnSpc>
                <a:spcPct val="80000"/>
              </a:lnSpc>
            </a:pPr>
            <a:r>
              <a:rPr lang="en-US" sz="2000" dirty="0"/>
              <a:t>Execution of the script </a:t>
            </a:r>
            <a:r>
              <a:rPr lang="en-US" sz="2000" dirty="0" smtClean="0"/>
              <a:t>is event-driven </a:t>
            </a:r>
            <a:r>
              <a:rPr lang="en-US" sz="2000" dirty="0"/>
              <a:t>(i.e. the arrival of a required input file whose type is predefined in the Reformatting Toolkit production rules given to NDE).</a:t>
            </a:r>
          </a:p>
          <a:p>
            <a:pPr marL="381000" indent="-381000">
              <a:lnSpc>
                <a:spcPct val="80000"/>
              </a:lnSpc>
            </a:pPr>
            <a:endParaRPr lang="en-US" sz="2000" dirty="0"/>
          </a:p>
          <a:p>
            <a:pPr marL="381000" indent="-381000">
              <a:lnSpc>
                <a:spcPct val="80000"/>
              </a:lnSpc>
            </a:pPr>
            <a:r>
              <a:rPr lang="en-US" sz="2000" dirty="0"/>
              <a:t>An invocation of </a:t>
            </a:r>
            <a:r>
              <a:rPr lang="en-US" sz="2000" dirty="0" smtClean="0"/>
              <a:t>N4RT by </a:t>
            </a:r>
            <a:r>
              <a:rPr lang="en-US" sz="2000" dirty="0"/>
              <a:t>the NDE DHS </a:t>
            </a:r>
            <a:r>
              <a:rPr lang="en-US" sz="2000" dirty="0" smtClean="0"/>
              <a:t>is used </a:t>
            </a:r>
            <a:r>
              <a:rPr lang="en-US" sz="2000" dirty="0"/>
              <a:t>to perform a single file-to-file (e.g. granule-to-granule) translation (as opposed to reformatting many files as once).</a:t>
            </a:r>
          </a:p>
          <a:p>
            <a:pPr marL="381000" indent="-381000">
              <a:lnSpc>
                <a:spcPct val="80000"/>
              </a:lnSpc>
            </a:pPr>
            <a:endParaRPr lang="en-US" sz="2000" dirty="0"/>
          </a:p>
          <a:p>
            <a:pPr marL="381000" indent="-381000">
              <a:lnSpc>
                <a:spcPct val="80000"/>
              </a:lnSpc>
            </a:pPr>
            <a:r>
              <a:rPr lang="en-US" sz="2000" dirty="0" smtClean="0"/>
              <a:t>The driver script is designed to run in a single </a:t>
            </a:r>
            <a:r>
              <a:rPr lang="en-US" sz="2000" dirty="0"/>
              <a:t>working directory.  All Reformatting Toolkit output will be produced in this same working directory.</a:t>
            </a:r>
          </a:p>
          <a:p>
            <a:pPr marL="381000" indent="-381000">
              <a:lnSpc>
                <a:spcPct val="80000"/>
              </a:lnSpc>
            </a:pPr>
            <a:endParaRPr lang="en-US" sz="2000" dirty="0"/>
          </a:p>
          <a:p>
            <a:pPr marL="381000" indent="-381000">
              <a:lnSpc>
                <a:spcPct val="80000"/>
              </a:lnSpc>
            </a:pPr>
            <a:r>
              <a:rPr lang="en-US" sz="2000" dirty="0"/>
              <a:t>The driver script </a:t>
            </a:r>
            <a:r>
              <a:rPr lang="en-US" sz="2000" dirty="0" smtClean="0"/>
              <a:t>requires </a:t>
            </a:r>
            <a:r>
              <a:rPr lang="en-US" sz="2000" dirty="0"/>
              <a:t>an input PCF file containing </a:t>
            </a:r>
            <a:r>
              <a:rPr lang="en-US" sz="2000" dirty="0" smtClean="0"/>
              <a:t>parameters needed for file conversions.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Designs\NOAA.PPT</Template>
  <TotalTime>116079</TotalTime>
  <Words>13981</Words>
  <Application>Microsoft Office PowerPoint</Application>
  <PresentationFormat>On-screen Show (4:3)</PresentationFormat>
  <Paragraphs>2673</Paragraphs>
  <Slides>159</Slides>
  <Notes>151</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2_NOAA</vt:lpstr>
      <vt:lpstr>  NetCDF4 Reformatting Toolkit (N4RT):  BUFR and GRIB2 Tailoring   Algorithm Readiness Review (ARR) for  Phase 1 SDR Products   May 2, 2012</vt:lpstr>
      <vt:lpstr>N4RT ARR</vt:lpstr>
      <vt:lpstr>Review Agenda</vt:lpstr>
      <vt:lpstr>Review Outline</vt:lpstr>
      <vt:lpstr>Slide 5</vt:lpstr>
      <vt:lpstr>JTA and IJPS</vt:lpstr>
      <vt:lpstr>NPP/JPSS</vt:lpstr>
      <vt:lpstr>Project Background NDE</vt:lpstr>
      <vt:lpstr>N4RT Project Objectives</vt:lpstr>
      <vt:lpstr>N4RT Project Objectives  Phase 1-3 Products</vt:lpstr>
      <vt:lpstr>Rationale For Adding  IDPS SST to the First Delivery</vt:lpstr>
      <vt:lpstr>Project Stakeholders</vt:lpstr>
      <vt:lpstr>Customers and Users</vt:lpstr>
      <vt:lpstr>Plan of Operations – Phase 1</vt:lpstr>
      <vt:lpstr>Plan of Operations – Phase 1</vt:lpstr>
      <vt:lpstr>Plan of Operations – Phase 2</vt:lpstr>
      <vt:lpstr>Plan of Operations – Phase 2</vt:lpstr>
      <vt:lpstr>Plan of Operations – Phase 3</vt:lpstr>
      <vt:lpstr>Project Timeline (1)</vt:lpstr>
      <vt:lpstr>Project Timeline (2)</vt:lpstr>
      <vt:lpstr>Project Timeline (3)</vt:lpstr>
      <vt:lpstr>Project Timeline (4)</vt:lpstr>
      <vt:lpstr>Project Timeline (5)</vt:lpstr>
      <vt:lpstr>Project Timeline (6)</vt:lpstr>
      <vt:lpstr>Project Timeline (7)</vt:lpstr>
      <vt:lpstr>N4RT ARR Entry Criteria</vt:lpstr>
      <vt:lpstr>N4RT TRR  Exit Criteria</vt:lpstr>
      <vt:lpstr>Review Outline</vt:lpstr>
      <vt:lpstr>Slide 29</vt:lpstr>
      <vt:lpstr>TRR Report</vt:lpstr>
      <vt:lpstr>Open PDR Review Items</vt:lpstr>
      <vt:lpstr>PDR Risk</vt:lpstr>
      <vt:lpstr>PDR Risk</vt:lpstr>
      <vt:lpstr>PDR Risk</vt:lpstr>
      <vt:lpstr>Open CDR Review Items</vt:lpstr>
      <vt:lpstr>CDR Risk</vt:lpstr>
      <vt:lpstr>Open TRR Review Items</vt:lpstr>
      <vt:lpstr>TRR Risk</vt:lpstr>
      <vt:lpstr>Summary</vt:lpstr>
      <vt:lpstr>Review Outline</vt:lpstr>
      <vt:lpstr>Slide 41</vt:lpstr>
      <vt:lpstr>Requirements Overview</vt:lpstr>
      <vt:lpstr>Phase I  User-to-STAR Mapping</vt:lpstr>
      <vt:lpstr>Requirement 1.0</vt:lpstr>
      <vt:lpstr>Requirement 1.0</vt:lpstr>
      <vt:lpstr>Requirement 1.0</vt:lpstr>
      <vt:lpstr>Requirement 1.0</vt:lpstr>
      <vt:lpstr>Requirement 1.0</vt:lpstr>
      <vt:lpstr>Requirement 1.0</vt:lpstr>
      <vt:lpstr>Requirement 2.0</vt:lpstr>
      <vt:lpstr>Requirement 3.0</vt:lpstr>
      <vt:lpstr>Requirement 4.0</vt:lpstr>
      <vt:lpstr>Requirement 5.0</vt:lpstr>
      <vt:lpstr>Requirement 6.0</vt:lpstr>
      <vt:lpstr>Requirement 6.0</vt:lpstr>
      <vt:lpstr>Product Requirements: CrIS Radiances</vt:lpstr>
      <vt:lpstr>Requirement 6.0</vt:lpstr>
      <vt:lpstr>Requirement 7.0</vt:lpstr>
      <vt:lpstr>Requirement 7.0</vt:lpstr>
      <vt:lpstr>Product Requirements: ATMS Radiances</vt:lpstr>
      <vt:lpstr>Requirement 7.0</vt:lpstr>
      <vt:lpstr>Requirement 8.0</vt:lpstr>
      <vt:lpstr>Requirement 8.0</vt:lpstr>
      <vt:lpstr>Product Requirements: OMPS Nadir Profile</vt:lpstr>
      <vt:lpstr>Requirement 8.0</vt:lpstr>
      <vt:lpstr>Requirement 9.0</vt:lpstr>
      <vt:lpstr>Requirement 9.0</vt:lpstr>
      <vt:lpstr>Product Requirements: VIIRS SST</vt:lpstr>
      <vt:lpstr>Requirement 9.0</vt:lpstr>
      <vt:lpstr>Requirement 10.0</vt:lpstr>
      <vt:lpstr>Requirement 10.0</vt:lpstr>
      <vt:lpstr>Requirement 10.0</vt:lpstr>
      <vt:lpstr>Product Requirements: VIIRS Radiances</vt:lpstr>
      <vt:lpstr>Requirement 10.0</vt:lpstr>
      <vt:lpstr>Requirement 10.0</vt:lpstr>
      <vt:lpstr>Requirement 11.0</vt:lpstr>
      <vt:lpstr>Requirement 11.0</vt:lpstr>
      <vt:lpstr>Product Requirements: VIIRS Aerosol Optical Thickness</vt:lpstr>
      <vt:lpstr>Requirement 11.0</vt:lpstr>
      <vt:lpstr>Requirement 12.0</vt:lpstr>
      <vt:lpstr>Requirement 13.0</vt:lpstr>
      <vt:lpstr>Requirement 14.0</vt:lpstr>
      <vt:lpstr>Requirement 15.0</vt:lpstr>
      <vt:lpstr>Requirements Summary</vt:lpstr>
      <vt:lpstr>Review Outline</vt:lpstr>
      <vt:lpstr>Slide 86</vt:lpstr>
      <vt:lpstr>Reformatting Toolkit  Architecture</vt:lpstr>
      <vt:lpstr>Reformatting Toolkit  Development Hardware</vt:lpstr>
      <vt:lpstr>Reformatting Toolkit Test  Product Distribution</vt:lpstr>
      <vt:lpstr>Reformatting Toolkit  Integration and  Production Hardware </vt:lpstr>
      <vt:lpstr>Reformatting Toolkit  Integration and  Production Hardware </vt:lpstr>
      <vt:lpstr>Reformatting  Toolkit Data</vt:lpstr>
      <vt:lpstr>Reformatting Toolkit  Input Data Files</vt:lpstr>
      <vt:lpstr>Reformatting Toolkit  Input Data Files</vt:lpstr>
      <vt:lpstr>Reformatting Toolkit  Input Data Files</vt:lpstr>
      <vt:lpstr>Reformatting Toolkit  Ancillary/Static Data Files</vt:lpstr>
      <vt:lpstr>Reformatting Toolkit  Output Data Files</vt:lpstr>
      <vt:lpstr>Reformatting Toolkit  Resource and Log Files</vt:lpstr>
      <vt:lpstr>Reformatting Toolkit  Software: External Interfaces</vt:lpstr>
      <vt:lpstr>Reformatting Toolkit  Software: External Interfaces</vt:lpstr>
      <vt:lpstr>Reformatting Toolkit External  Interfaces to NDE</vt:lpstr>
      <vt:lpstr>Reformatting Toolkit  Software: System Level</vt:lpstr>
      <vt:lpstr>Reformatting Toolkit  Software: System Level</vt:lpstr>
      <vt:lpstr>Reformatting Toolkit  Software: System Level</vt:lpstr>
      <vt:lpstr>Reformatting Toolkit System  Level Data Flow</vt:lpstr>
      <vt:lpstr>Reformatting Toolkit  Software: Unit Level</vt:lpstr>
      <vt:lpstr>Reformatting Toolkit  Software: Unit Level</vt:lpstr>
      <vt:lpstr>Reformatting Toolkit Unit  Level Data Flow</vt:lpstr>
      <vt:lpstr>Reformatting Toolkit  Software: Libraries</vt:lpstr>
      <vt:lpstr>Toolkit Error Handling</vt:lpstr>
      <vt:lpstr>Software Architecture  Summary</vt:lpstr>
      <vt:lpstr>Software Architecture  Summary</vt:lpstr>
      <vt:lpstr>Review Outline</vt:lpstr>
      <vt:lpstr>Slide 114</vt:lpstr>
      <vt:lpstr>N4RT Phase 1  Algorithm Readiness</vt:lpstr>
      <vt:lpstr>N4RT Unit – Test Environment</vt:lpstr>
      <vt:lpstr>N4RT Test Data Sets</vt:lpstr>
      <vt:lpstr>Unit Tests</vt:lpstr>
      <vt:lpstr> Test Sequence/Results</vt:lpstr>
      <vt:lpstr> Test Sequence/Results</vt:lpstr>
      <vt:lpstr> Test Sequence/Results</vt:lpstr>
      <vt:lpstr> Test Sequence/Results</vt:lpstr>
      <vt:lpstr> Test Sequence/Results</vt:lpstr>
      <vt:lpstr> Test Sequence/Results</vt:lpstr>
      <vt:lpstr> Test Sequence/Results</vt:lpstr>
      <vt:lpstr>Test Sequence/Results</vt:lpstr>
      <vt:lpstr>Test Sequence/Results</vt:lpstr>
      <vt:lpstr> Test Sequence/Results</vt:lpstr>
      <vt:lpstr> Test Sequence/Results</vt:lpstr>
      <vt:lpstr> Test Sequence/Results</vt:lpstr>
      <vt:lpstr> Test Sequence/Results</vt:lpstr>
      <vt:lpstr> Test Sequence/Results</vt:lpstr>
      <vt:lpstr> System  Summary Information</vt:lpstr>
      <vt:lpstr> System  Summary Information</vt:lpstr>
      <vt:lpstr> System  Summary Information</vt:lpstr>
      <vt:lpstr> System  Summary Information</vt:lpstr>
      <vt:lpstr> System  Summary Information</vt:lpstr>
      <vt:lpstr> System  Summary Information</vt:lpstr>
      <vt:lpstr>Testing Summary</vt:lpstr>
      <vt:lpstr>N4RT DAP</vt:lpstr>
      <vt:lpstr>N4RT DAP Organization</vt:lpstr>
      <vt:lpstr>DAP Checklist</vt:lpstr>
      <vt:lpstr>DAP Checklist</vt:lpstr>
      <vt:lpstr>N4RT Source Code</vt:lpstr>
      <vt:lpstr>N4RT Source Code</vt:lpstr>
      <vt:lpstr>N4RT Data Files</vt:lpstr>
      <vt:lpstr>N4RT DAP Documentation</vt:lpstr>
      <vt:lpstr>N4RT Algorithm  Readiness Summary</vt:lpstr>
      <vt:lpstr>Review Outline</vt:lpstr>
      <vt:lpstr>Slide 150</vt:lpstr>
      <vt:lpstr>Open PDR Risks and Actions</vt:lpstr>
      <vt:lpstr>Open PDR Risks and Actions</vt:lpstr>
      <vt:lpstr>Open PDR Risks and Actions</vt:lpstr>
      <vt:lpstr>Risk Summary</vt:lpstr>
      <vt:lpstr>Review Outline</vt:lpstr>
      <vt:lpstr>Slide 156</vt:lpstr>
      <vt:lpstr>Review Objectives  Have Been Addressed </vt:lpstr>
      <vt:lpstr>Current Status and Next Steps</vt:lpstr>
      <vt:lpstr>Open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NetCDF4 Reformatting Toolkit:  BUFR and GRIB2 Tailoring</dc:title>
  <dc:creator>Tom King</dc:creator>
  <cp:lastModifiedBy>kexin zhang</cp:lastModifiedBy>
  <cp:revision>2058</cp:revision>
  <dcterms:created xsi:type="dcterms:W3CDTF">2001-06-14T15:10:21Z</dcterms:created>
  <dcterms:modified xsi:type="dcterms:W3CDTF">2012-05-03T18:05:19Z</dcterms:modified>
</cp:coreProperties>
</file>